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3"/>
  </p:notesMasterIdLst>
  <p:handoutMasterIdLst>
    <p:handoutMasterId r:id="rId14"/>
  </p:handoutMasterIdLst>
  <p:sldIdLst>
    <p:sldId id="262" r:id="rId3"/>
    <p:sldId id="300" r:id="rId4"/>
    <p:sldId id="301" r:id="rId5"/>
    <p:sldId id="302" r:id="rId6"/>
    <p:sldId id="304" r:id="rId7"/>
    <p:sldId id="305" r:id="rId8"/>
    <p:sldId id="310" r:id="rId9"/>
    <p:sldId id="309" r:id="rId10"/>
    <p:sldId id="308" r:id="rId11"/>
    <p:sldId id="295" r:id="rId12"/>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7"/>
    <a:srgbClr val="4D8AD2"/>
    <a:srgbClr val="80A5DC"/>
    <a:srgbClr val="338BD2"/>
    <a:srgbClr val="66A8DD"/>
    <a:srgbClr val="367BB8"/>
    <a:srgbClr val="689CCA"/>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1" autoAdjust="0"/>
    <p:restoredTop sz="74027" autoAdjust="0"/>
  </p:normalViewPr>
  <p:slideViewPr>
    <p:cSldViewPr snapToGrid="0" snapToObjects="1">
      <p:cViewPr>
        <p:scale>
          <a:sx n="171" d="100"/>
          <a:sy n="171" d="100"/>
        </p:scale>
        <p:origin x="-72" y="51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18.09.2020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18.09.2020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180930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way we did this is through</a:t>
            </a:r>
            <a:r>
              <a:rPr lang="en-US" baseline="0" dirty="0" smtClean="0"/>
              <a:t> a </a:t>
            </a:r>
            <a:r>
              <a:rPr lang="en-GB" dirty="0" smtClean="0"/>
              <a:t>Longitudinal panel study where we used publically available data. The spectrum of the analysis covered </a:t>
            </a:r>
            <a:r>
              <a:rPr lang="en-GB" sz="1200" b="0" dirty="0" smtClean="0">
                <a:solidFill>
                  <a:schemeClr val="tx1"/>
                </a:solidFill>
                <a:latin typeface="+mn-lt"/>
              </a:rPr>
              <a:t>13 weeks from the time the first policy is implemented in each country.</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We took restriction policies mostly</a:t>
            </a:r>
            <a:r>
              <a:rPr lang="en-GB" baseline="0" dirty="0" smtClean="0"/>
              <a:t> from the Oxford COVID tracker, control variables from different but well-known sources and fitted the data into a multilevel growth model. We applied first an MLE model and then a no-prior Bayesian estimation to check whether we are on the right track. We </a:t>
            </a:r>
            <a:r>
              <a:rPr lang="en-GB" sz="1200" baseline="0" dirty="0" smtClean="0"/>
              <a:t>used the a</a:t>
            </a:r>
            <a:r>
              <a:rPr lang="en-GB" sz="1200" dirty="0" smtClean="0"/>
              <a:t>verage daily growth rate of weekly confirmed cases as our outcome variable. Obviously, I did not go through all the details, but for instance, the outcome variable was </a:t>
            </a:r>
            <a:r>
              <a:rPr lang="en-GB" sz="1200" dirty="0" err="1" smtClean="0"/>
              <a:t>probit</a:t>
            </a:r>
            <a:r>
              <a:rPr lang="en-GB" sz="1200" dirty="0" smtClean="0"/>
              <a:t>-transformed</a:t>
            </a:r>
            <a:r>
              <a:rPr lang="en-GB" sz="1200" baseline="0" dirty="0" smtClean="0"/>
              <a:t> for normalization, </a:t>
            </a:r>
            <a:r>
              <a:rPr lang="en-GB" sz="1200" baseline="0" dirty="0" err="1" smtClean="0"/>
              <a:t>etc</a:t>
            </a:r>
            <a:r>
              <a:rPr lang="en-GB" sz="1200" baseline="0" dirty="0" smtClean="0"/>
              <a:t>… </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81594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a:t>
            </a:r>
            <a:r>
              <a:rPr lang="en-US" baseline="0" dirty="0" smtClean="0"/>
              <a:t> now with the results, but happy to answer further questions about the methodology. We see that within 2 weeks most countries controlled their epidemic. The three not-so-successful outliers were Colombia, Chile and Japan</a:t>
            </a:r>
            <a:endParaRPr lang="en-US" dirty="0"/>
          </a:p>
        </p:txBody>
      </p:sp>
      <p:sp>
        <p:nvSpPr>
          <p:cNvPr id="4" name="Slide Number Placehold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47820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a:t>
            </a:r>
            <a:r>
              <a:rPr lang="en-US" baseline="0" dirty="0" smtClean="0"/>
              <a:t> parallel, we see how all countries, or at least those that were not yet there, really ramped up their policies within a week or so. But later on we also see mostly a relaxation of most policies, in most countries</a:t>
            </a:r>
            <a:endParaRPr lang="en-US" dirty="0"/>
          </a:p>
        </p:txBody>
      </p:sp>
      <p:sp>
        <p:nvSpPr>
          <p:cNvPr id="4" name="Slide Number Placehold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387590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I’d like to point out here is</a:t>
            </a:r>
            <a:r>
              <a:rPr lang="en-US" baseline="0" dirty="0" smtClean="0"/>
              <a:t> the spectrum of policy implementation stringency over time. We see four clusters mainly. The first one here, we mostly observe that cancelation of public events, restrictions on gatherings, international travel control, and public info campaigns were held quite high through the study period almost everywhere.</a:t>
            </a:r>
          </a:p>
          <a:p>
            <a:r>
              <a:rPr lang="en-US" baseline="0" dirty="0" smtClean="0"/>
              <a:t>In the second cluster, we see that closure of public transport, stay-at-home policies, domestic travels, and contact tracing had very variable levels across the study period and countries with no discernable direction over time. </a:t>
            </a:r>
          </a:p>
          <a:p>
            <a:r>
              <a:rPr lang="en-US" baseline="0" dirty="0" smtClean="0"/>
              <a:t>In the third cluster, we see school and work place closure were quite strict for schools and moderate to quite strict for work but progressively relaxed towards the end of the study period, and for the final cluster we see that testing and mask wearing policies have been progressively tightened over time, especially mask wearing. </a:t>
            </a:r>
            <a:endParaRPr lang="en-US" dirty="0"/>
          </a:p>
        </p:txBody>
      </p:sp>
      <p:sp>
        <p:nvSpPr>
          <p:cNvPr id="4" name="Slide Number Placehold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67647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final model, we see that the results were almost identical</a:t>
            </a:r>
            <a:r>
              <a:rPr lang="en-US" baseline="0" dirty="0" smtClean="0"/>
              <a:t> between the MLE and the Bayesian estimation, which is a big indicator of the validity of our results. I won’t spend much time on the coefficients, but what we take from this is the following</a:t>
            </a:r>
            <a:endParaRPr lang="en-US" dirty="0"/>
          </a:p>
        </p:txBody>
      </p:sp>
      <p:sp>
        <p:nvSpPr>
          <p:cNvPr id="4" name="Slide Number Placehold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62025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indicates, even further, the data tell us,</a:t>
            </a:r>
            <a:r>
              <a:rPr lang="en-US" baseline="0" dirty="0" smtClean="0"/>
              <a:t> and in the following order, that</a:t>
            </a:r>
            <a:r>
              <a:rPr lang="en-US" dirty="0" smtClean="0"/>
              <a:t> </a:t>
            </a:r>
            <a:r>
              <a:rPr lang="en-US" dirty="0" smtClean="0">
                <a:latin typeface="Calibri" panose="020F0502020204030204" pitchFamily="34" charset="0"/>
                <a:ea typeface="Calibri" panose="020F0502020204030204" pitchFamily="34" charset="0"/>
                <a:cs typeface="Times New Roman" panose="02020603050405020304" pitchFamily="18" charset="0"/>
              </a:rPr>
              <a:t>Restrictions on gatherings, Mask wearing requirements , School closing requirements, Work closing requirements, The total number of tests performed are significant predictors of the Average daily growth rate of weekly confirmed SARS-CoV-2 cases</a:t>
            </a:r>
          </a:p>
          <a:p>
            <a:endParaRPr lang="en-US" dirty="0"/>
          </a:p>
        </p:txBody>
      </p:sp>
      <p:sp>
        <p:nvSpPr>
          <p:cNvPr id="4" name="Slide Number Placehold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371455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userDrawn="1"/>
        </p:nvSpPr>
        <p:spPr>
          <a:xfrm>
            <a:off x="3624352" y="1698593"/>
            <a:ext cx="5124112" cy="2008934"/>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02.11.15</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02.11.15</a:t>
            </a:r>
            <a:endParaRPr lang="de-DE" dirty="0"/>
          </a:p>
        </p:txBody>
      </p:sp>
      <p:sp>
        <p:nvSpPr>
          <p:cNvPr id="4" name="Fußzeilenplatzhalter 3"/>
          <p:cNvSpPr>
            <a:spLocks noGrp="1"/>
          </p:cNvSpPr>
          <p:nvPr>
            <p:ph type="ftr" sz="quarter" idx="11"/>
          </p:nvPr>
        </p:nvSpPr>
        <p:spPr/>
        <p:txBody>
          <a:bodyPr/>
          <a:lstStyle/>
          <a:p>
            <a:r>
              <a:rPr lang="de-DE" smtClean="0"/>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haltsplatzhalter 2"/>
          <p:cNvSpPr>
            <a:spLocks noGrp="1"/>
          </p:cNvSpPr>
          <p:nvPr>
            <p:ph sz="quarter" idx="14"/>
          </p:nvPr>
        </p:nvSpPr>
        <p:spPr>
          <a:xfrm>
            <a:off x="4580125" y="1059582"/>
            <a:ext cx="3860721" cy="3766417"/>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31864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02.11.15</a:t>
            </a:r>
            <a:endParaRPr lang="de-DE"/>
          </a:p>
        </p:txBody>
      </p:sp>
      <p:sp>
        <p:nvSpPr>
          <p:cNvPr id="4" name="Fußzeilenplatzhalter 3"/>
          <p:cNvSpPr>
            <a:spLocks noGrp="1"/>
          </p:cNvSpPr>
          <p:nvPr>
            <p:ph type="ftr" sz="quarter" idx="11"/>
          </p:nvPr>
        </p:nvSpPr>
        <p:spPr/>
        <p:txBody>
          <a:bodyPr/>
          <a:lstStyle/>
          <a:p>
            <a:r>
              <a:rPr lang="de-DE" smtClean="0"/>
              <a:t>Lorem ipsum dolor sit</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17505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02.11.15</a:t>
            </a:r>
            <a:endParaRPr lang="de-DE"/>
          </a:p>
        </p:txBody>
      </p:sp>
      <p:sp>
        <p:nvSpPr>
          <p:cNvPr id="3" name="Fußzeilenplatzhalter 2"/>
          <p:cNvSpPr>
            <a:spLocks noGrp="1"/>
          </p:cNvSpPr>
          <p:nvPr>
            <p:ph type="ftr" sz="quarter" idx="11"/>
          </p:nvPr>
        </p:nvSpPr>
        <p:spPr/>
        <p:txBody>
          <a:bodyPr/>
          <a:lstStyle/>
          <a:p>
            <a:r>
              <a:rPr lang="de-DE" smtClean="0"/>
              <a:t>Lorem ipsum dolor sit</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97064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r>
              <a:rPr lang="de-DE"/>
              <a:t>02.11.15</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userDrawn="1"/>
        </p:nvSpPr>
        <p:spPr>
          <a:xfrm>
            <a:off x="8748465" y="1700478"/>
            <a:ext cx="395537" cy="2007048"/>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02.11.15</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userDrawn="1"/>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4" name="Datumsplatzhalter 3"/>
          <p:cNvSpPr>
            <a:spLocks noGrp="1"/>
          </p:cNvSpPr>
          <p:nvPr>
            <p:ph type="dt" sz="half" idx="10"/>
          </p:nvPr>
        </p:nvSpPr>
        <p:spPr/>
        <p:txBody>
          <a:bodyPr/>
          <a:lstStyle/>
          <a:p>
            <a:r>
              <a:rPr lang="de-DE" smtClean="0"/>
              <a:t>02.11.15</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spTree>
    <p:extLst>
      <p:ext uri="{BB962C8B-B14F-4D97-AF65-F5344CB8AC3E}">
        <p14:creationId xmlns:p14="http://schemas.microsoft.com/office/powerpoint/2010/main" val="82176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r>
              <a:rPr lang="de-DE" smtClean="0"/>
              <a:t>02.11.15</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sp>
        <p:nvSpPr>
          <p:cNvPr id="16" name="Rechteck 15"/>
          <p:cNvSpPr/>
          <p:nvPr userDrawn="1"/>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400840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02.11.15</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32885240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r>
              <a:rPr lang="de-DE" dirty="0"/>
              <a:t>02.11.15</a:t>
            </a:r>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userDrawn="1"/>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userDrawn="1"/>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Lst>
  <p:hf hd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r>
              <a:rPr lang="de-DE" dirty="0" smtClean="0"/>
              <a:t>02.11.15</a:t>
            </a:r>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userDrawn="1"/>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userDrawn="1"/>
        </p:nvSpPr>
        <p:spPr>
          <a:xfrm>
            <a:off x="-313267" y="3649133"/>
            <a:ext cx="184666" cy="369332"/>
          </a:xfrm>
          <a:prstGeom prst="rect">
            <a:avLst/>
          </a:prstGeom>
          <a:noFill/>
        </p:spPr>
        <p:txBody>
          <a:bodyPr wrap="none" rtlCol="0">
            <a:spAutoFit/>
          </a:bodyPr>
          <a:lstStyle/>
          <a:p>
            <a:r>
              <a:rPr lang="de-DE" dirty="0" smtClean="0">
                <a:solidFill>
                  <a:prstClr val="black"/>
                </a:solidFill>
              </a:rPr>
              <a:t> </a:t>
            </a:r>
            <a:endParaRPr lang="de-DE" dirty="0">
              <a:solidFill>
                <a:prstClr val="black"/>
              </a:solidFill>
            </a:endParaRPr>
          </a:p>
        </p:txBody>
      </p:sp>
    </p:spTree>
    <p:extLst>
      <p:ext uri="{BB962C8B-B14F-4D97-AF65-F5344CB8AC3E}">
        <p14:creationId xmlns:p14="http://schemas.microsoft.com/office/powerpoint/2010/main" val="33460153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890" y="1851031"/>
            <a:ext cx="4504844" cy="1265345"/>
          </a:xfrm>
        </p:spPr>
        <p:txBody>
          <a:bodyPr>
            <a:no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Impact of type and timeliness of control measures on COVID-19 epidemic growth: Organization for Economic Co-operation and Development countries, March – July 2020.</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effectLst/>
                <a:latin typeface="Calibri" panose="020F0502020204030204" pitchFamily="34" charset="0"/>
                <a:ea typeface="Calibri" panose="020F0502020204030204" pitchFamily="34" charset="0"/>
                <a:cs typeface="Times New Roman" panose="02020603050405020304" pitchFamily="18" charset="0"/>
              </a:rPr>
              <a:t>Francisco Pozo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Martin (ZIG2),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Heide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Weishaar (ZIG2),</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r>
            <a:br>
              <a:rPr lang="en-US" sz="1200" b="1" i="1" dirty="0">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effectLst/>
                <a:latin typeface="Calibri" panose="020F0502020204030204" pitchFamily="34" charset="0"/>
                <a:ea typeface="Calibri" panose="020F0502020204030204" pitchFamily="34" charset="0"/>
                <a:cs typeface="Times New Roman" panose="02020603050405020304" pitchFamily="18" charset="0"/>
              </a:rPr>
              <a:t>Florin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Cristea (ZIG2),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Johanna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Hanefeld (ZIG),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r>
            <a:br>
              <a:rPr lang="en-US" sz="1200" b="1" i="1" dirty="0">
                <a:effectLst/>
                <a:latin typeface="Calibri" panose="020F0502020204030204" pitchFamily="34" charset="0"/>
                <a:ea typeface="Calibri" panose="020F0502020204030204" pitchFamily="34" charset="0"/>
                <a:cs typeface="Times New Roman" panose="02020603050405020304" pitchFamily="18" charset="0"/>
              </a:rPr>
            </a:br>
            <a:r>
              <a:rPr lang="en-US" sz="1200" b="1" i="1" dirty="0">
                <a:effectLst/>
                <a:latin typeface="Calibri" panose="020F0502020204030204" pitchFamily="34" charset="0"/>
                <a:ea typeface="Calibri" panose="020F0502020204030204" pitchFamily="34" charset="0"/>
                <a:cs typeface="Times New Roman" panose="02020603050405020304" pitchFamily="18" charset="0"/>
              </a:rPr>
              <a:t>Lars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Schaade (</a:t>
            </a:r>
            <a:r>
              <a:rPr lang="en-US" sz="1200" b="1" i="1" dirty="0" err="1" smtClean="0">
                <a:effectLst/>
                <a:latin typeface="Calibri" panose="020F0502020204030204" pitchFamily="34" charset="0"/>
                <a:ea typeface="Calibri" panose="020F0502020204030204" pitchFamily="34" charset="0"/>
                <a:cs typeface="Times New Roman" panose="02020603050405020304" pitchFamily="18" charset="0"/>
              </a:rPr>
              <a:t>Inst.Leit</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Charbel El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Bcheraoui (ZIG2)</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11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9032DF-5E7B-47D4-9164-8B315767F92D}"/>
              </a:ext>
            </a:extLst>
          </p:cNvPr>
          <p:cNvSpPr>
            <a:spLocks noGrp="1"/>
          </p:cNvSpPr>
          <p:nvPr>
            <p:ph type="sldNum" sz="quarter" idx="12"/>
          </p:nvPr>
        </p:nvSpPr>
        <p:spPr>
          <a:xfrm>
            <a:off x="7942862" y="4760565"/>
            <a:ext cx="496872" cy="194697"/>
          </a:xfrm>
        </p:spPr>
        <p:txBody>
          <a:bodyPr/>
          <a:lstStyle/>
          <a:p>
            <a:fld id="{162A217B-ED1C-D84B-8478-63C77FA79618}" type="slidenum">
              <a:rPr lang="de-DE" smtClean="0"/>
              <a:t>10</a:t>
            </a:fld>
            <a:endParaRPr lang="de-DE"/>
          </a:p>
        </p:txBody>
      </p:sp>
      <p:graphicFrame>
        <p:nvGraphicFramePr>
          <p:cNvPr id="22" name="Table 21">
            <a:extLst>
              <a:ext uri="{FF2B5EF4-FFF2-40B4-BE49-F238E27FC236}">
                <a16:creationId xmlns:a16="http://schemas.microsoft.com/office/drawing/2014/main" xmlns="" id="{BF9211B6-C8F1-4F60-BD41-FB0D7753C5E7}"/>
              </a:ext>
            </a:extLst>
          </p:cNvPr>
          <p:cNvGraphicFramePr>
            <a:graphicFrameLocks noGrp="1"/>
          </p:cNvGraphicFramePr>
          <p:nvPr>
            <p:extLst>
              <p:ext uri="{D42A27DB-BD31-4B8C-83A1-F6EECF244321}">
                <p14:modId xmlns:p14="http://schemas.microsoft.com/office/powerpoint/2010/main" val="3533999019"/>
              </p:ext>
            </p:extLst>
          </p:nvPr>
        </p:nvGraphicFramePr>
        <p:xfrm>
          <a:off x="226670" y="734551"/>
          <a:ext cx="4261109" cy="690880"/>
        </p:xfrm>
        <a:graphic>
          <a:graphicData uri="http://schemas.openxmlformats.org/drawingml/2006/table">
            <a:tbl>
              <a:tblPr firstRow="1" firstCol="1" bandRow="1">
                <a:tableStyleId>{5940675A-B579-460E-94D1-54222C63F5DA}</a:tableStyleId>
              </a:tblPr>
              <a:tblGrid>
                <a:gridCol w="930516">
                  <a:extLst>
                    <a:ext uri="{9D8B030D-6E8A-4147-A177-3AD203B41FA5}">
                      <a16:colId xmlns:a16="http://schemas.microsoft.com/office/drawing/2014/main" xmlns="" val="3067658889"/>
                    </a:ext>
                  </a:extLst>
                </a:gridCol>
                <a:gridCol w="3330593">
                  <a:extLst>
                    <a:ext uri="{9D8B030D-6E8A-4147-A177-3AD203B41FA5}">
                      <a16:colId xmlns:a16="http://schemas.microsoft.com/office/drawing/2014/main" xmlns="" val="2237549103"/>
                    </a:ext>
                  </a:extLst>
                </a:gridCol>
              </a:tblGrid>
              <a:tr h="0">
                <a:tc>
                  <a:txBody>
                    <a:bodyPr/>
                    <a:lstStyle/>
                    <a:p>
                      <a:pPr>
                        <a:lnSpc>
                          <a:spcPct val="100000"/>
                        </a:lnSpc>
                        <a:spcAft>
                          <a:spcPts val="800"/>
                        </a:spcAft>
                      </a:pPr>
                      <a:r>
                        <a:rPr lang="en-GB" sz="800" b="1" dirty="0">
                          <a:solidFill>
                            <a:sysClr val="windowText" lastClr="000000"/>
                          </a:solidFill>
                          <a:effectLst/>
                        </a:rPr>
                        <a:t>School closing requirements</a:t>
                      </a:r>
                      <a:endParaRPr lang="en-GB" sz="1100" b="1" dirty="0">
                        <a:solidFill>
                          <a:sysClr val="windowText" lastClr="000000"/>
                        </a:solidFill>
                        <a:effectLst/>
                        <a:latin typeface="Calibri" panose="020F0502020204030204" pitchFamily="34" charset="0"/>
                        <a:ea typeface="+mn-ea"/>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800"/>
                        </a:spcAft>
                      </a:pPr>
                      <a:r>
                        <a:rPr lang="en-GB" sz="800" b="1" dirty="0">
                          <a:solidFill>
                            <a:sysClr val="windowText" lastClr="000000"/>
                          </a:solidFill>
                          <a:effectLst/>
                        </a:rPr>
                        <a:t>0 - No measures or recommend closing</a:t>
                      </a:r>
                      <a:endParaRPr lang="en-GB" sz="1100" b="1" dirty="0">
                        <a:solidFill>
                          <a:sysClr val="windowText" lastClr="000000"/>
                        </a:solidFill>
                        <a:effectLst/>
                      </a:endParaRPr>
                    </a:p>
                    <a:p>
                      <a:pPr>
                        <a:lnSpc>
                          <a:spcPct val="100000"/>
                        </a:lnSpc>
                        <a:spcAft>
                          <a:spcPts val="800"/>
                        </a:spcAft>
                      </a:pPr>
                      <a:r>
                        <a:rPr lang="en-GB" sz="800" b="1" dirty="0">
                          <a:solidFill>
                            <a:sysClr val="windowText" lastClr="000000"/>
                          </a:solidFill>
                          <a:effectLst/>
                        </a:rPr>
                        <a:t>2 - Require closing (only some levels or categories, e.g. just high school, or just public schools)</a:t>
                      </a:r>
                      <a:endParaRPr lang="en-GB" sz="1100" b="1" dirty="0">
                        <a:solidFill>
                          <a:sysClr val="windowText" lastClr="000000"/>
                        </a:solidFill>
                        <a:effectLst/>
                      </a:endParaRPr>
                    </a:p>
                    <a:p>
                      <a:pPr>
                        <a:lnSpc>
                          <a:spcPct val="100000"/>
                        </a:lnSpc>
                        <a:spcAft>
                          <a:spcPts val="800"/>
                        </a:spcAft>
                      </a:pPr>
                      <a:r>
                        <a:rPr lang="en-GB" sz="800" b="1" dirty="0">
                          <a:solidFill>
                            <a:sysClr val="windowText" lastClr="000000"/>
                          </a:solidFill>
                          <a:effectLst/>
                        </a:rPr>
                        <a:t>3 - Require closing all levels  </a:t>
                      </a:r>
                      <a:endParaRPr lang="en-GB" sz="1100" b="1" dirty="0">
                        <a:solidFill>
                          <a:sysClr val="windowText" lastClr="000000"/>
                        </a:solidFill>
                        <a:effectLst/>
                        <a:latin typeface="Calibri" panose="020F0502020204030204" pitchFamily="34" charset="0"/>
                        <a:ea typeface="+mn-ea"/>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268993921"/>
                  </a:ext>
                </a:extLst>
              </a:tr>
            </a:tbl>
          </a:graphicData>
        </a:graphic>
      </p:graphicFrame>
      <p:graphicFrame>
        <p:nvGraphicFramePr>
          <p:cNvPr id="29" name="Table 28">
            <a:extLst>
              <a:ext uri="{FF2B5EF4-FFF2-40B4-BE49-F238E27FC236}">
                <a16:creationId xmlns:a16="http://schemas.microsoft.com/office/drawing/2014/main" xmlns="" id="{FEC1A38C-DA2F-40E4-A715-E9CB3C281270}"/>
              </a:ext>
            </a:extLst>
          </p:cNvPr>
          <p:cNvGraphicFramePr>
            <a:graphicFrameLocks noGrp="1"/>
          </p:cNvGraphicFramePr>
          <p:nvPr>
            <p:extLst>
              <p:ext uri="{D42A27DB-BD31-4B8C-83A1-F6EECF244321}">
                <p14:modId xmlns:p14="http://schemas.microsoft.com/office/powerpoint/2010/main" val="1626925031"/>
              </p:ext>
            </p:extLst>
          </p:nvPr>
        </p:nvGraphicFramePr>
        <p:xfrm>
          <a:off x="226670" y="1520651"/>
          <a:ext cx="4261110" cy="855345"/>
        </p:xfrm>
        <a:graphic>
          <a:graphicData uri="http://schemas.openxmlformats.org/drawingml/2006/table">
            <a:tbl>
              <a:tblPr firstRow="1" firstCol="1" bandRow="1">
                <a:tableStyleId>{5C22544A-7EE6-4342-B048-85BDC9FD1C3A}</a:tableStyleId>
              </a:tblPr>
              <a:tblGrid>
                <a:gridCol w="930517">
                  <a:extLst>
                    <a:ext uri="{9D8B030D-6E8A-4147-A177-3AD203B41FA5}">
                      <a16:colId xmlns:a16="http://schemas.microsoft.com/office/drawing/2014/main" xmlns="" val="3880223370"/>
                    </a:ext>
                  </a:extLst>
                </a:gridCol>
                <a:gridCol w="3330593">
                  <a:extLst>
                    <a:ext uri="{9D8B030D-6E8A-4147-A177-3AD203B41FA5}">
                      <a16:colId xmlns:a16="http://schemas.microsoft.com/office/drawing/2014/main" xmlns="" val="3774132398"/>
                    </a:ext>
                  </a:extLst>
                </a:gridCol>
              </a:tblGrid>
              <a:tr h="0">
                <a:tc>
                  <a:txBody>
                    <a:bodyPr/>
                    <a:lstStyle/>
                    <a:p>
                      <a:pPr>
                        <a:lnSpc>
                          <a:spcPct val="107000"/>
                        </a:lnSpc>
                        <a:spcAft>
                          <a:spcPts val="800"/>
                        </a:spcAft>
                      </a:pPr>
                      <a:r>
                        <a:rPr lang="en-GB" sz="800" b="1" dirty="0">
                          <a:solidFill>
                            <a:sysClr val="windowText" lastClr="000000"/>
                          </a:solidFill>
                          <a:effectLst/>
                        </a:rPr>
                        <a:t>Workplace closing requirements</a:t>
                      </a:r>
                      <a:endParaRPr lang="en-GB" sz="1100" b="1" dirty="0">
                        <a:solidFill>
                          <a:sysClr val="windowText" lastClr="000000"/>
                        </a:solidFill>
                        <a:effectLst/>
                        <a:latin typeface="Calibri" panose="020F0502020204030204" pitchFamily="34" charset="0"/>
                        <a:ea typeface="+mn-ea"/>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b="1" dirty="0">
                          <a:solidFill>
                            <a:sysClr val="windowText" lastClr="000000"/>
                          </a:solidFill>
                          <a:effectLst/>
                        </a:rPr>
                        <a:t>0 - No measures or recommend closing (or work from home)</a:t>
                      </a:r>
                      <a:endParaRPr lang="en-GB" sz="1100" b="1" dirty="0">
                        <a:solidFill>
                          <a:sysClr val="windowText" lastClr="000000"/>
                        </a:solidFill>
                        <a:effectLst/>
                      </a:endParaRPr>
                    </a:p>
                    <a:p>
                      <a:pPr>
                        <a:lnSpc>
                          <a:spcPct val="107000"/>
                        </a:lnSpc>
                        <a:spcAft>
                          <a:spcPts val="800"/>
                        </a:spcAft>
                      </a:pPr>
                      <a:r>
                        <a:rPr lang="en-GB" sz="800" b="1" dirty="0">
                          <a:solidFill>
                            <a:sysClr val="windowText" lastClr="000000"/>
                          </a:solidFill>
                          <a:effectLst/>
                        </a:rPr>
                        <a:t>2 - require closing (or work from home) for some sectors or categories of workers</a:t>
                      </a:r>
                      <a:endParaRPr lang="en-GB" sz="1100" b="1" dirty="0">
                        <a:solidFill>
                          <a:sysClr val="windowText" lastClr="000000"/>
                        </a:solidFill>
                        <a:effectLst/>
                      </a:endParaRPr>
                    </a:p>
                    <a:p>
                      <a:pPr>
                        <a:lnSpc>
                          <a:spcPct val="107000"/>
                        </a:lnSpc>
                        <a:spcAft>
                          <a:spcPts val="800"/>
                        </a:spcAft>
                      </a:pPr>
                      <a:r>
                        <a:rPr lang="en-GB" sz="800" b="1" dirty="0">
                          <a:solidFill>
                            <a:sysClr val="windowText" lastClr="000000"/>
                          </a:solidFill>
                          <a:effectLst/>
                        </a:rPr>
                        <a:t>3 - require closing (or work from home) all-but-essential workplaces (e.g. grocery stores, doctors)</a:t>
                      </a:r>
                      <a:endParaRPr lang="en-GB" sz="1100" b="1" dirty="0">
                        <a:solidFill>
                          <a:sysClr val="windowText" lastClr="000000"/>
                        </a:solidFill>
                        <a:effectLst/>
                        <a:latin typeface="Calibri" panose="020F0502020204030204" pitchFamily="34" charset="0"/>
                        <a:ea typeface="+mn-ea"/>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056842641"/>
                  </a:ext>
                </a:extLst>
              </a:tr>
            </a:tbl>
          </a:graphicData>
        </a:graphic>
      </p:graphicFrame>
      <p:graphicFrame>
        <p:nvGraphicFramePr>
          <p:cNvPr id="31" name="Table 30">
            <a:extLst>
              <a:ext uri="{FF2B5EF4-FFF2-40B4-BE49-F238E27FC236}">
                <a16:creationId xmlns:a16="http://schemas.microsoft.com/office/drawing/2014/main" xmlns="" id="{46E66A84-091A-4E13-AA09-5CE020A140D3}"/>
              </a:ext>
            </a:extLst>
          </p:cNvPr>
          <p:cNvGraphicFramePr>
            <a:graphicFrameLocks noGrp="1"/>
          </p:cNvGraphicFramePr>
          <p:nvPr>
            <p:extLst>
              <p:ext uri="{D42A27DB-BD31-4B8C-83A1-F6EECF244321}">
                <p14:modId xmlns:p14="http://schemas.microsoft.com/office/powerpoint/2010/main" val="47309558"/>
              </p:ext>
            </p:extLst>
          </p:nvPr>
        </p:nvGraphicFramePr>
        <p:xfrm>
          <a:off x="226670" y="2404884"/>
          <a:ext cx="4261109" cy="391287"/>
        </p:xfrm>
        <a:graphic>
          <a:graphicData uri="http://schemas.openxmlformats.org/drawingml/2006/table">
            <a:tbl>
              <a:tblPr firstRow="1" firstCol="1" bandRow="1">
                <a:tableStyleId>{5C22544A-7EE6-4342-B048-85BDC9FD1C3A}</a:tableStyleId>
              </a:tblPr>
              <a:tblGrid>
                <a:gridCol w="930517">
                  <a:extLst>
                    <a:ext uri="{9D8B030D-6E8A-4147-A177-3AD203B41FA5}">
                      <a16:colId xmlns:a16="http://schemas.microsoft.com/office/drawing/2014/main" xmlns="" val="3716757794"/>
                    </a:ext>
                  </a:extLst>
                </a:gridCol>
                <a:gridCol w="3330592">
                  <a:extLst>
                    <a:ext uri="{9D8B030D-6E8A-4147-A177-3AD203B41FA5}">
                      <a16:colId xmlns:a16="http://schemas.microsoft.com/office/drawing/2014/main" xmlns="" val="3072214004"/>
                    </a:ext>
                  </a:extLst>
                </a:gridCol>
              </a:tblGrid>
              <a:tr h="0">
                <a:tc>
                  <a:txBody>
                    <a:bodyPr/>
                    <a:lstStyle/>
                    <a:p>
                      <a:pPr>
                        <a:lnSpc>
                          <a:spcPct val="107000"/>
                        </a:lnSpc>
                        <a:spcAft>
                          <a:spcPts val="800"/>
                        </a:spcAft>
                      </a:pPr>
                      <a:r>
                        <a:rPr lang="en-GB" sz="800" dirty="0">
                          <a:solidFill>
                            <a:sysClr val="windowText" lastClr="000000"/>
                          </a:solidFill>
                          <a:effectLst/>
                        </a:rPr>
                        <a:t>Public events cancelling requirements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measures or recommend cancelling</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2 – Require cancelling</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19039040"/>
                  </a:ext>
                </a:extLst>
              </a:tr>
            </a:tbl>
          </a:graphicData>
        </a:graphic>
      </p:graphicFrame>
      <p:graphicFrame>
        <p:nvGraphicFramePr>
          <p:cNvPr id="32" name="Table 31">
            <a:extLst>
              <a:ext uri="{FF2B5EF4-FFF2-40B4-BE49-F238E27FC236}">
                <a16:creationId xmlns:a16="http://schemas.microsoft.com/office/drawing/2014/main" xmlns="" id="{490C33A1-4048-42C7-A384-401DA27A9600}"/>
              </a:ext>
            </a:extLst>
          </p:cNvPr>
          <p:cNvGraphicFramePr>
            <a:graphicFrameLocks noGrp="1"/>
          </p:cNvGraphicFramePr>
          <p:nvPr>
            <p:extLst>
              <p:ext uri="{D42A27DB-BD31-4B8C-83A1-F6EECF244321}">
                <p14:modId xmlns:p14="http://schemas.microsoft.com/office/powerpoint/2010/main" val="3286348372"/>
              </p:ext>
            </p:extLst>
          </p:nvPr>
        </p:nvGraphicFramePr>
        <p:xfrm>
          <a:off x="226670" y="2939878"/>
          <a:ext cx="4261109" cy="826516"/>
        </p:xfrm>
        <a:graphic>
          <a:graphicData uri="http://schemas.openxmlformats.org/drawingml/2006/table">
            <a:tbl>
              <a:tblPr firstRow="1" firstCol="1" bandRow="1">
                <a:tableStyleId>{5C22544A-7EE6-4342-B048-85BDC9FD1C3A}</a:tableStyleId>
              </a:tblPr>
              <a:tblGrid>
                <a:gridCol w="930517">
                  <a:extLst>
                    <a:ext uri="{9D8B030D-6E8A-4147-A177-3AD203B41FA5}">
                      <a16:colId xmlns:a16="http://schemas.microsoft.com/office/drawing/2014/main" xmlns="" val="927099601"/>
                    </a:ext>
                  </a:extLst>
                </a:gridCol>
                <a:gridCol w="3330592">
                  <a:extLst>
                    <a:ext uri="{9D8B030D-6E8A-4147-A177-3AD203B41FA5}">
                      <a16:colId xmlns:a16="http://schemas.microsoft.com/office/drawing/2014/main" xmlns="" val="557236196"/>
                    </a:ext>
                  </a:extLst>
                </a:gridCol>
              </a:tblGrid>
              <a:tr h="0">
                <a:tc>
                  <a:txBody>
                    <a:bodyPr/>
                    <a:lstStyle/>
                    <a:p>
                      <a:pPr>
                        <a:lnSpc>
                          <a:spcPct val="107000"/>
                        </a:lnSpc>
                        <a:spcAft>
                          <a:spcPts val="800"/>
                        </a:spcAft>
                      </a:pPr>
                      <a:r>
                        <a:rPr lang="en-GB" sz="800" dirty="0">
                          <a:solidFill>
                            <a:sysClr val="windowText" lastClr="000000"/>
                          </a:solidFill>
                          <a:effectLst/>
                        </a:rPr>
                        <a:t>Restrictions on gatherings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restrictions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1 - Restrictions on gatherings of more than 100 people</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2 - Restrictions on gatherings of between 11 and 100 people</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3 – Restrictions on gatherings of 10 people or less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73283297"/>
                  </a:ext>
                </a:extLst>
              </a:tr>
            </a:tbl>
          </a:graphicData>
        </a:graphic>
      </p:graphicFrame>
      <p:graphicFrame>
        <p:nvGraphicFramePr>
          <p:cNvPr id="33" name="Table 32">
            <a:extLst>
              <a:ext uri="{FF2B5EF4-FFF2-40B4-BE49-F238E27FC236}">
                <a16:creationId xmlns:a16="http://schemas.microsoft.com/office/drawing/2014/main" xmlns="" id="{DCFC2920-015F-46D6-B11E-AB9FCF735725}"/>
              </a:ext>
            </a:extLst>
          </p:cNvPr>
          <p:cNvGraphicFramePr>
            <a:graphicFrameLocks noGrp="1"/>
          </p:cNvGraphicFramePr>
          <p:nvPr>
            <p:extLst>
              <p:ext uri="{D42A27DB-BD31-4B8C-83A1-F6EECF244321}">
                <p14:modId xmlns:p14="http://schemas.microsoft.com/office/powerpoint/2010/main" val="1178290639"/>
              </p:ext>
            </p:extLst>
          </p:nvPr>
        </p:nvGraphicFramePr>
        <p:xfrm>
          <a:off x="226669" y="3929650"/>
          <a:ext cx="4261111" cy="623316"/>
        </p:xfrm>
        <a:graphic>
          <a:graphicData uri="http://schemas.openxmlformats.org/drawingml/2006/table">
            <a:tbl>
              <a:tblPr firstRow="1" firstCol="1" bandRow="1">
                <a:tableStyleId>{5C22544A-7EE6-4342-B048-85BDC9FD1C3A}</a:tableStyleId>
              </a:tblPr>
              <a:tblGrid>
                <a:gridCol w="930517">
                  <a:extLst>
                    <a:ext uri="{9D8B030D-6E8A-4147-A177-3AD203B41FA5}">
                      <a16:colId xmlns:a16="http://schemas.microsoft.com/office/drawing/2014/main" xmlns="" val="1200954868"/>
                    </a:ext>
                  </a:extLst>
                </a:gridCol>
                <a:gridCol w="3330594">
                  <a:extLst>
                    <a:ext uri="{9D8B030D-6E8A-4147-A177-3AD203B41FA5}">
                      <a16:colId xmlns:a16="http://schemas.microsoft.com/office/drawing/2014/main" xmlns="" val="1061646571"/>
                    </a:ext>
                  </a:extLst>
                </a:gridCol>
              </a:tblGrid>
              <a:tr h="0">
                <a:tc>
                  <a:txBody>
                    <a:bodyPr/>
                    <a:lstStyle/>
                    <a:p>
                      <a:pPr>
                        <a:lnSpc>
                          <a:spcPct val="107000"/>
                        </a:lnSpc>
                        <a:spcAft>
                          <a:spcPts val="800"/>
                        </a:spcAft>
                      </a:pPr>
                      <a:r>
                        <a:rPr lang="en-GB" sz="800" dirty="0">
                          <a:solidFill>
                            <a:sysClr val="windowText" lastClr="000000"/>
                          </a:solidFill>
                          <a:effectLst/>
                        </a:rPr>
                        <a:t>Public transport restrictions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measures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1 – Recommend closing (or significantly reduce volume/ route/ means of transport available) or require closing (or prohibit most citizens from using it)</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59020748"/>
                  </a:ext>
                </a:extLst>
              </a:tr>
            </a:tbl>
          </a:graphicData>
        </a:graphic>
      </p:graphicFrame>
      <p:graphicFrame>
        <p:nvGraphicFramePr>
          <p:cNvPr id="34" name="Table 33">
            <a:extLst>
              <a:ext uri="{FF2B5EF4-FFF2-40B4-BE49-F238E27FC236}">
                <a16:creationId xmlns:a16="http://schemas.microsoft.com/office/drawing/2014/main" xmlns="" id="{67BD9FB7-23FF-4298-AB3C-AA1356E6476C}"/>
              </a:ext>
            </a:extLst>
          </p:cNvPr>
          <p:cNvGraphicFramePr>
            <a:graphicFrameLocks noGrp="1"/>
          </p:cNvGraphicFramePr>
          <p:nvPr>
            <p:extLst>
              <p:ext uri="{D42A27DB-BD31-4B8C-83A1-F6EECF244321}">
                <p14:modId xmlns:p14="http://schemas.microsoft.com/office/powerpoint/2010/main" val="3074469652"/>
              </p:ext>
            </p:extLst>
          </p:nvPr>
        </p:nvGraphicFramePr>
        <p:xfrm>
          <a:off x="4690383" y="734551"/>
          <a:ext cx="4226948" cy="753745"/>
        </p:xfrm>
        <a:graphic>
          <a:graphicData uri="http://schemas.openxmlformats.org/drawingml/2006/table">
            <a:tbl>
              <a:tblPr firstRow="1" firstCol="1" bandRow="1">
                <a:tableStyleId>{5C22544A-7EE6-4342-B048-85BDC9FD1C3A}</a:tableStyleId>
              </a:tblPr>
              <a:tblGrid>
                <a:gridCol w="923057">
                  <a:extLst>
                    <a:ext uri="{9D8B030D-6E8A-4147-A177-3AD203B41FA5}">
                      <a16:colId xmlns:a16="http://schemas.microsoft.com/office/drawing/2014/main" xmlns="" val="540877984"/>
                    </a:ext>
                  </a:extLst>
                </a:gridCol>
                <a:gridCol w="3303891">
                  <a:extLst>
                    <a:ext uri="{9D8B030D-6E8A-4147-A177-3AD203B41FA5}">
                      <a16:colId xmlns:a16="http://schemas.microsoft.com/office/drawing/2014/main" xmlns="" val="862054603"/>
                    </a:ext>
                  </a:extLst>
                </a:gridCol>
              </a:tblGrid>
              <a:tr h="0">
                <a:tc>
                  <a:txBody>
                    <a:bodyPr/>
                    <a:lstStyle/>
                    <a:p>
                      <a:pPr>
                        <a:lnSpc>
                          <a:spcPct val="107000"/>
                        </a:lnSpc>
                        <a:spcAft>
                          <a:spcPts val="800"/>
                        </a:spcAft>
                      </a:pPr>
                      <a:r>
                        <a:rPr lang="en-GB" sz="800" dirty="0">
                          <a:solidFill>
                            <a:sysClr val="windowText" lastClr="000000"/>
                          </a:solidFill>
                          <a:effectLst/>
                        </a:rPr>
                        <a:t>Stay at home requirements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measures or recommend not leaving house</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1 - require not leaving house with exceptions for daily exercise, grocery shopping, and ‘essential’ trips or require not leaving house with minimal exceptions (e.g. allowed to leave only once a week, or only one person can leave at a time, etc.) </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139949"/>
                  </a:ext>
                </a:extLst>
              </a:tr>
            </a:tbl>
          </a:graphicData>
        </a:graphic>
      </p:graphicFrame>
      <p:graphicFrame>
        <p:nvGraphicFramePr>
          <p:cNvPr id="35" name="Table 34">
            <a:extLst>
              <a:ext uri="{FF2B5EF4-FFF2-40B4-BE49-F238E27FC236}">
                <a16:creationId xmlns:a16="http://schemas.microsoft.com/office/drawing/2014/main" xmlns="" id="{75709AE0-1DB0-45FC-9F6B-39A7E5DDA3D0}"/>
              </a:ext>
            </a:extLst>
          </p:cNvPr>
          <p:cNvGraphicFramePr>
            <a:graphicFrameLocks noGrp="1"/>
          </p:cNvGraphicFramePr>
          <p:nvPr>
            <p:extLst>
              <p:ext uri="{D42A27DB-BD31-4B8C-83A1-F6EECF244321}">
                <p14:modId xmlns:p14="http://schemas.microsoft.com/office/powerpoint/2010/main" val="431501742"/>
              </p:ext>
            </p:extLst>
          </p:nvPr>
        </p:nvGraphicFramePr>
        <p:xfrm>
          <a:off x="4690385" y="1520651"/>
          <a:ext cx="4226947" cy="391287"/>
        </p:xfrm>
        <a:graphic>
          <a:graphicData uri="http://schemas.openxmlformats.org/drawingml/2006/table">
            <a:tbl>
              <a:tblPr firstRow="1" firstCol="1" bandRow="1">
                <a:tableStyleId>{5C22544A-7EE6-4342-B048-85BDC9FD1C3A}</a:tableStyleId>
              </a:tblPr>
              <a:tblGrid>
                <a:gridCol w="923057">
                  <a:extLst>
                    <a:ext uri="{9D8B030D-6E8A-4147-A177-3AD203B41FA5}">
                      <a16:colId xmlns:a16="http://schemas.microsoft.com/office/drawing/2014/main" xmlns="" val="1207385390"/>
                    </a:ext>
                  </a:extLst>
                </a:gridCol>
                <a:gridCol w="3303890">
                  <a:extLst>
                    <a:ext uri="{9D8B030D-6E8A-4147-A177-3AD203B41FA5}">
                      <a16:colId xmlns:a16="http://schemas.microsoft.com/office/drawing/2014/main" xmlns="" val="3449534894"/>
                    </a:ext>
                  </a:extLst>
                </a:gridCol>
              </a:tblGrid>
              <a:tr h="0">
                <a:tc>
                  <a:txBody>
                    <a:bodyPr/>
                    <a:lstStyle/>
                    <a:p>
                      <a:pPr>
                        <a:lnSpc>
                          <a:spcPct val="107000"/>
                        </a:lnSpc>
                        <a:spcAft>
                          <a:spcPts val="800"/>
                        </a:spcAft>
                      </a:pPr>
                      <a:r>
                        <a:rPr lang="en-GB" sz="800" dirty="0">
                          <a:solidFill>
                            <a:sysClr val="windowText" lastClr="000000"/>
                          </a:solidFill>
                          <a:effectLst/>
                        </a:rPr>
                        <a:t>Restrictions on internal movement</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measures or recommend not to travel between regions/ cities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2 – internal movement restrictions in place </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85974969"/>
                  </a:ext>
                </a:extLst>
              </a:tr>
            </a:tbl>
          </a:graphicData>
        </a:graphic>
      </p:graphicFrame>
      <p:graphicFrame>
        <p:nvGraphicFramePr>
          <p:cNvPr id="36" name="Table 35">
            <a:extLst>
              <a:ext uri="{FF2B5EF4-FFF2-40B4-BE49-F238E27FC236}">
                <a16:creationId xmlns:a16="http://schemas.microsoft.com/office/drawing/2014/main" xmlns="" id="{91B8C0A6-F901-43BF-B3E4-E92B4A451306}"/>
              </a:ext>
            </a:extLst>
          </p:cNvPr>
          <p:cNvGraphicFramePr>
            <a:graphicFrameLocks noGrp="1"/>
          </p:cNvGraphicFramePr>
          <p:nvPr>
            <p:extLst>
              <p:ext uri="{D42A27DB-BD31-4B8C-83A1-F6EECF244321}">
                <p14:modId xmlns:p14="http://schemas.microsoft.com/office/powerpoint/2010/main" val="24236852"/>
              </p:ext>
            </p:extLst>
          </p:nvPr>
        </p:nvGraphicFramePr>
        <p:xfrm>
          <a:off x="4690384" y="1911938"/>
          <a:ext cx="4226947" cy="1058545"/>
        </p:xfrm>
        <a:graphic>
          <a:graphicData uri="http://schemas.openxmlformats.org/drawingml/2006/table">
            <a:tbl>
              <a:tblPr firstRow="1" firstCol="1" bandRow="1">
                <a:tableStyleId>{5C22544A-7EE6-4342-B048-85BDC9FD1C3A}</a:tableStyleId>
              </a:tblPr>
              <a:tblGrid>
                <a:gridCol w="923057">
                  <a:extLst>
                    <a:ext uri="{9D8B030D-6E8A-4147-A177-3AD203B41FA5}">
                      <a16:colId xmlns:a16="http://schemas.microsoft.com/office/drawing/2014/main" xmlns="" val="2277482807"/>
                    </a:ext>
                  </a:extLst>
                </a:gridCol>
                <a:gridCol w="3303890">
                  <a:extLst>
                    <a:ext uri="{9D8B030D-6E8A-4147-A177-3AD203B41FA5}">
                      <a16:colId xmlns:a16="http://schemas.microsoft.com/office/drawing/2014/main" xmlns="" val="3197535161"/>
                    </a:ext>
                  </a:extLst>
                </a:gridCol>
              </a:tblGrid>
              <a:tr h="0">
                <a:tc>
                  <a:txBody>
                    <a:bodyPr/>
                    <a:lstStyle/>
                    <a:p>
                      <a:pPr>
                        <a:lnSpc>
                          <a:spcPct val="107000"/>
                        </a:lnSpc>
                        <a:spcAft>
                          <a:spcPts val="800"/>
                        </a:spcAft>
                      </a:pPr>
                      <a:r>
                        <a:rPr lang="en-GB" sz="800" dirty="0">
                          <a:solidFill>
                            <a:sysClr val="windowText" lastClr="000000"/>
                          </a:solidFill>
                          <a:effectLst/>
                        </a:rPr>
                        <a:t>International travel controls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measures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1 - Screening</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2 - Quarantine arrivals from high-risk regions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3 - Ban on arrivals from some regions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4 - Ban on all regions or total border closure</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635910897"/>
                  </a:ext>
                </a:extLst>
              </a:tr>
            </a:tbl>
          </a:graphicData>
        </a:graphic>
      </p:graphicFrame>
      <p:graphicFrame>
        <p:nvGraphicFramePr>
          <p:cNvPr id="39" name="Table 38">
            <a:extLst>
              <a:ext uri="{FF2B5EF4-FFF2-40B4-BE49-F238E27FC236}">
                <a16:creationId xmlns:a16="http://schemas.microsoft.com/office/drawing/2014/main" xmlns="" id="{C8C35888-B741-4A75-B0B7-722D81F0435A}"/>
              </a:ext>
            </a:extLst>
          </p:cNvPr>
          <p:cNvGraphicFramePr>
            <a:graphicFrameLocks noGrp="1"/>
          </p:cNvGraphicFramePr>
          <p:nvPr>
            <p:extLst>
              <p:ext uri="{D42A27DB-BD31-4B8C-83A1-F6EECF244321}">
                <p14:modId xmlns:p14="http://schemas.microsoft.com/office/powerpoint/2010/main" val="4020163003"/>
              </p:ext>
            </p:extLst>
          </p:nvPr>
        </p:nvGraphicFramePr>
        <p:xfrm>
          <a:off x="4690385" y="3015250"/>
          <a:ext cx="4226946" cy="914400"/>
        </p:xfrm>
        <a:graphic>
          <a:graphicData uri="http://schemas.openxmlformats.org/drawingml/2006/table">
            <a:tbl>
              <a:tblPr firstRow="1" firstCol="1" bandRow="1">
                <a:tableStyleId>{5C22544A-7EE6-4342-B048-85BDC9FD1C3A}</a:tableStyleId>
              </a:tblPr>
              <a:tblGrid>
                <a:gridCol w="923056">
                  <a:extLst>
                    <a:ext uri="{9D8B030D-6E8A-4147-A177-3AD203B41FA5}">
                      <a16:colId xmlns:a16="http://schemas.microsoft.com/office/drawing/2014/main" xmlns="" val="3435790697"/>
                    </a:ext>
                  </a:extLst>
                </a:gridCol>
                <a:gridCol w="3303890">
                  <a:extLst>
                    <a:ext uri="{9D8B030D-6E8A-4147-A177-3AD203B41FA5}">
                      <a16:colId xmlns:a16="http://schemas.microsoft.com/office/drawing/2014/main" xmlns="" val="919794380"/>
                    </a:ext>
                  </a:extLst>
                </a:gridCol>
              </a:tblGrid>
              <a:tr h="0">
                <a:tc>
                  <a:txBody>
                    <a:bodyPr/>
                    <a:lstStyle/>
                    <a:p>
                      <a:pPr>
                        <a:lnSpc>
                          <a:spcPct val="107000"/>
                        </a:lnSpc>
                        <a:spcAft>
                          <a:spcPts val="800"/>
                        </a:spcAft>
                      </a:pPr>
                      <a:r>
                        <a:rPr lang="en-GB" sz="800" dirty="0">
                          <a:solidFill>
                            <a:sysClr val="windowText" lastClr="000000"/>
                          </a:solidFill>
                          <a:effectLst/>
                        </a:rPr>
                        <a:t>Public health information campaigns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0000"/>
                        </a:lnSpc>
                        <a:spcAft>
                          <a:spcPts val="800"/>
                        </a:spcAft>
                      </a:pPr>
                      <a:r>
                        <a:rPr lang="en-GB" sz="800" dirty="0">
                          <a:solidFill>
                            <a:sysClr val="windowText" lastClr="000000"/>
                          </a:solidFill>
                          <a:effectLst/>
                        </a:rPr>
                        <a:t>0 -No COVID-19 public information</a:t>
                      </a:r>
                      <a:endParaRPr lang="en-GB" sz="1100" dirty="0">
                        <a:solidFill>
                          <a:sysClr val="windowText" lastClr="000000"/>
                        </a:solidFill>
                        <a:effectLst/>
                      </a:endParaRPr>
                    </a:p>
                    <a:p>
                      <a:pPr>
                        <a:lnSpc>
                          <a:spcPct val="100000"/>
                        </a:lnSpc>
                        <a:spcAft>
                          <a:spcPts val="800"/>
                        </a:spcAft>
                      </a:pPr>
                      <a:r>
                        <a:rPr lang="en-GB" sz="800" dirty="0">
                          <a:solidFill>
                            <a:sysClr val="windowText" lastClr="000000"/>
                          </a:solidFill>
                          <a:effectLst/>
                        </a:rPr>
                        <a:t>Campaign</a:t>
                      </a:r>
                    </a:p>
                    <a:p>
                      <a:pPr>
                        <a:lnSpc>
                          <a:spcPct val="100000"/>
                        </a:lnSpc>
                        <a:spcAft>
                          <a:spcPts val="800"/>
                        </a:spcAft>
                      </a:pPr>
                      <a:r>
                        <a:rPr lang="en-GB" sz="800" dirty="0">
                          <a:solidFill>
                            <a:sysClr val="windowText" lastClr="000000"/>
                          </a:solidFill>
                          <a:effectLst/>
                        </a:rPr>
                        <a:t>1 - public officials urging caution about COVID-19</a:t>
                      </a:r>
                      <a:endParaRPr lang="en-GB" sz="1100" dirty="0">
                        <a:solidFill>
                          <a:sysClr val="windowText" lastClr="000000"/>
                        </a:solidFill>
                        <a:effectLst/>
                      </a:endParaRPr>
                    </a:p>
                    <a:p>
                      <a:pPr>
                        <a:lnSpc>
                          <a:spcPct val="100000"/>
                        </a:lnSpc>
                        <a:spcAft>
                          <a:spcPts val="800"/>
                        </a:spcAft>
                      </a:pPr>
                      <a:r>
                        <a:rPr lang="en-GB" sz="800" dirty="0">
                          <a:solidFill>
                            <a:sysClr val="windowText" lastClr="000000"/>
                          </a:solidFill>
                          <a:effectLst/>
                        </a:rPr>
                        <a:t>2 - coordinated public information campaign (e.g. across traditional and social media)</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31280501"/>
                  </a:ext>
                </a:extLst>
              </a:tr>
            </a:tbl>
          </a:graphicData>
        </a:graphic>
      </p:graphicFrame>
      <p:graphicFrame>
        <p:nvGraphicFramePr>
          <p:cNvPr id="13" name="Table 12">
            <a:extLst>
              <a:ext uri="{FF2B5EF4-FFF2-40B4-BE49-F238E27FC236}">
                <a16:creationId xmlns:a16="http://schemas.microsoft.com/office/drawing/2014/main" xmlns="" id="{490C33A1-4048-42C7-A384-401DA27A9600}"/>
              </a:ext>
            </a:extLst>
          </p:cNvPr>
          <p:cNvGraphicFramePr>
            <a:graphicFrameLocks noGrp="1"/>
          </p:cNvGraphicFramePr>
          <p:nvPr>
            <p:extLst>
              <p:ext uri="{D42A27DB-BD31-4B8C-83A1-F6EECF244321}">
                <p14:modId xmlns:p14="http://schemas.microsoft.com/office/powerpoint/2010/main" val="1959678834"/>
              </p:ext>
            </p:extLst>
          </p:nvPr>
        </p:nvGraphicFramePr>
        <p:xfrm>
          <a:off x="4690383" y="3949767"/>
          <a:ext cx="4261109" cy="956945"/>
        </p:xfrm>
        <a:graphic>
          <a:graphicData uri="http://schemas.openxmlformats.org/drawingml/2006/table">
            <a:tbl>
              <a:tblPr firstRow="1" firstCol="1" bandRow="1">
                <a:tableStyleId>{5C22544A-7EE6-4342-B048-85BDC9FD1C3A}</a:tableStyleId>
              </a:tblPr>
              <a:tblGrid>
                <a:gridCol w="930517">
                  <a:extLst>
                    <a:ext uri="{9D8B030D-6E8A-4147-A177-3AD203B41FA5}">
                      <a16:colId xmlns:a16="http://schemas.microsoft.com/office/drawing/2014/main" xmlns="" val="927099601"/>
                    </a:ext>
                  </a:extLst>
                </a:gridCol>
                <a:gridCol w="3330592">
                  <a:extLst>
                    <a:ext uri="{9D8B030D-6E8A-4147-A177-3AD203B41FA5}">
                      <a16:colId xmlns:a16="http://schemas.microsoft.com/office/drawing/2014/main" xmlns="" val="557236196"/>
                    </a:ext>
                  </a:extLst>
                </a:gridCol>
              </a:tblGrid>
              <a:tr h="0">
                <a:tc>
                  <a:txBody>
                    <a:bodyPr/>
                    <a:lstStyle/>
                    <a:p>
                      <a:pPr>
                        <a:lnSpc>
                          <a:spcPct val="107000"/>
                        </a:lnSpc>
                        <a:spcAft>
                          <a:spcPts val="800"/>
                        </a:spcAft>
                      </a:pPr>
                      <a:r>
                        <a:rPr lang="en-GB" sz="800" dirty="0" smtClean="0">
                          <a:solidFill>
                            <a:sysClr val="windowText" lastClr="000000"/>
                          </a:solidFill>
                          <a:effectLst/>
                        </a:rPr>
                        <a:t>Mask</a:t>
                      </a:r>
                      <a:r>
                        <a:rPr lang="en-GB" sz="800" baseline="0" dirty="0" smtClean="0">
                          <a:solidFill>
                            <a:sysClr val="windowText" lastClr="000000"/>
                          </a:solidFill>
                          <a:effectLst/>
                        </a:rPr>
                        <a:t> policies</a:t>
                      </a:r>
                      <a:endParaRPr lang="en-GB" sz="800" dirty="0" smtClean="0">
                        <a:solidFill>
                          <a:sysClr val="windowText" lastClr="000000"/>
                        </a:solidFill>
                        <a:effectLst/>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800"/>
                        </a:spcAft>
                      </a:pPr>
                      <a:r>
                        <a:rPr lang="en-GB" sz="800" dirty="0">
                          <a:solidFill>
                            <a:sysClr val="windowText" lastClr="000000"/>
                          </a:solidFill>
                          <a:effectLst/>
                        </a:rPr>
                        <a:t>0 - No </a:t>
                      </a:r>
                      <a:r>
                        <a:rPr lang="en-GB" sz="800" dirty="0" smtClean="0">
                          <a:solidFill>
                            <a:sysClr val="windowText" lastClr="000000"/>
                          </a:solidFill>
                          <a:effectLst/>
                        </a:rPr>
                        <a:t>mask-wearing</a:t>
                      </a:r>
                      <a:r>
                        <a:rPr lang="en-GB" sz="800" baseline="0" dirty="0" smtClean="0">
                          <a:solidFill>
                            <a:sysClr val="windowText" lastClr="000000"/>
                          </a:solidFill>
                          <a:effectLst/>
                        </a:rPr>
                        <a:t> requirements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1 </a:t>
                      </a:r>
                      <a:r>
                        <a:rPr lang="en-GB" sz="800" dirty="0" smtClean="0">
                          <a:solidFill>
                            <a:sysClr val="windowText" lastClr="000000"/>
                          </a:solidFill>
                          <a:effectLst/>
                        </a:rPr>
                        <a:t>– Mask wearing in</a:t>
                      </a:r>
                      <a:r>
                        <a:rPr lang="en-GB" sz="800" baseline="0" dirty="0" smtClean="0">
                          <a:solidFill>
                            <a:sysClr val="windowText" lastClr="000000"/>
                          </a:solidFill>
                          <a:effectLst/>
                        </a:rPr>
                        <a:t> public recommended</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2 </a:t>
                      </a:r>
                      <a:r>
                        <a:rPr lang="en-GB" sz="800" dirty="0" smtClean="0">
                          <a:solidFill>
                            <a:sysClr val="windowText" lastClr="000000"/>
                          </a:solidFill>
                          <a:effectLst/>
                        </a:rPr>
                        <a:t>– Mask wearing in public required in some public</a:t>
                      </a:r>
                      <a:r>
                        <a:rPr lang="en-GB" sz="800" baseline="0" dirty="0" smtClean="0">
                          <a:solidFill>
                            <a:sysClr val="windowText" lastClr="000000"/>
                          </a:solidFill>
                          <a:effectLst/>
                        </a:rPr>
                        <a:t> places/ geographical areas</a:t>
                      </a:r>
                      <a:endParaRPr lang="en-GB" sz="1100" dirty="0">
                        <a:solidFill>
                          <a:sysClr val="windowText" lastClr="000000"/>
                        </a:solidFill>
                        <a:effectLst/>
                      </a:endParaRPr>
                    </a:p>
                    <a:p>
                      <a:pPr>
                        <a:lnSpc>
                          <a:spcPct val="107000"/>
                        </a:lnSpc>
                        <a:spcAft>
                          <a:spcPts val="800"/>
                        </a:spcAft>
                      </a:pPr>
                      <a:r>
                        <a:rPr lang="en-GB" sz="800" dirty="0">
                          <a:solidFill>
                            <a:sysClr val="windowText" lastClr="000000"/>
                          </a:solidFill>
                          <a:effectLst/>
                        </a:rPr>
                        <a:t>3 – </a:t>
                      </a:r>
                      <a:r>
                        <a:rPr lang="en-GB" sz="800" dirty="0" smtClean="0">
                          <a:solidFill>
                            <a:sysClr val="windowText" lastClr="000000"/>
                          </a:solidFill>
                          <a:effectLst/>
                        </a:rPr>
                        <a:t>Mask wearing in public</a:t>
                      </a:r>
                      <a:r>
                        <a:rPr lang="en-GB" sz="800" baseline="0" dirty="0" smtClean="0">
                          <a:solidFill>
                            <a:sysClr val="windowText" lastClr="000000"/>
                          </a:solidFill>
                          <a:effectLst/>
                        </a:rPr>
                        <a:t> required in all public places/ geographical areas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73283297"/>
                  </a:ext>
                </a:extLst>
              </a:tr>
            </a:tbl>
          </a:graphicData>
        </a:graphic>
      </p:graphicFrame>
      <p:sp>
        <p:nvSpPr>
          <p:cNvPr id="14" name="Title 4"/>
          <p:cNvSpPr>
            <a:spLocks noGrp="1"/>
          </p:cNvSpPr>
          <p:nvPr>
            <p:ph type="title"/>
          </p:nvPr>
        </p:nvSpPr>
        <p:spPr>
          <a:xfrm>
            <a:off x="457200" y="287763"/>
            <a:ext cx="7983646" cy="281060"/>
          </a:xfrm>
        </p:spPr>
        <p:txBody>
          <a:bodyPr/>
          <a:lstStyle/>
          <a:p>
            <a:r>
              <a:rPr lang="en-US" dirty="0" smtClean="0"/>
              <a:t>Policies analyzed </a:t>
            </a:r>
            <a:endParaRPr lang="en-US" dirty="0"/>
          </a:p>
        </p:txBody>
      </p:sp>
    </p:spTree>
    <p:extLst>
      <p:ext uri="{BB962C8B-B14F-4D97-AF65-F5344CB8AC3E}">
        <p14:creationId xmlns:p14="http://schemas.microsoft.com/office/powerpoint/2010/main" val="184219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10.09.2020</a:t>
            </a:r>
          </a:p>
        </p:txBody>
      </p:sp>
      <p:sp>
        <p:nvSpPr>
          <p:cNvPr id="4" name="Foliennummernplatzhalter 3"/>
          <p:cNvSpPr>
            <a:spLocks noGrp="1"/>
          </p:cNvSpPr>
          <p:nvPr>
            <p:ph type="sldNum" sz="quarter" idx="12"/>
          </p:nvPr>
        </p:nvSpPr>
        <p:spPr/>
        <p:txBody>
          <a:bodyPr/>
          <a:lstStyle/>
          <a:p>
            <a:fld id="{162A217B-ED1C-D84B-8478-63C77FA79618}" type="slidenum">
              <a:rPr lang="de-DE" smtClean="0"/>
              <a:pPr/>
              <a:t>2</a:t>
            </a:fld>
            <a:endParaRPr lang="de-DE"/>
          </a:p>
        </p:txBody>
      </p:sp>
      <p:sp>
        <p:nvSpPr>
          <p:cNvPr id="11" name="Textplatzhalter 10"/>
          <p:cNvSpPr>
            <a:spLocks noGrp="1"/>
          </p:cNvSpPr>
          <p:nvPr>
            <p:ph sz="quarter" idx="13"/>
          </p:nvPr>
        </p:nvSpPr>
        <p:spPr>
          <a:xfrm>
            <a:off x="457200" y="1147655"/>
            <a:ext cx="7983646" cy="3678344"/>
          </a:xfrm>
        </p:spPr>
        <p:txBody>
          <a:bodyPr/>
          <a:lstStyle/>
          <a:p>
            <a:r>
              <a:rPr lang="en-US" dirty="0" smtClean="0"/>
              <a:t>World: 30.3 million cases / ~1 million deaths</a:t>
            </a:r>
          </a:p>
          <a:p>
            <a:r>
              <a:rPr lang="en-US" dirty="0" smtClean="0"/>
              <a:t>OECD: 11.5 </a:t>
            </a:r>
            <a:r>
              <a:rPr lang="en-US" dirty="0"/>
              <a:t>million cases / </a:t>
            </a:r>
            <a:r>
              <a:rPr lang="en-US" dirty="0" smtClean="0"/>
              <a:t>~0.5 </a:t>
            </a:r>
            <a:r>
              <a:rPr lang="en-US" dirty="0"/>
              <a:t>million </a:t>
            </a:r>
            <a:r>
              <a:rPr lang="en-US" dirty="0" smtClean="0"/>
              <a:t>deaths</a:t>
            </a:r>
          </a:p>
          <a:p>
            <a:r>
              <a:rPr lang="en-US" dirty="0" smtClean="0"/>
              <a:t>Ongoing pandemic with no vaccine available</a:t>
            </a:r>
          </a:p>
          <a:p>
            <a:r>
              <a:rPr lang="en-US" dirty="0" smtClean="0"/>
              <a:t>Possible 2</a:t>
            </a:r>
            <a:r>
              <a:rPr lang="en-US" baseline="30000" dirty="0" smtClean="0"/>
              <a:t>nd</a:t>
            </a:r>
            <a:r>
              <a:rPr lang="en-US" dirty="0" smtClean="0"/>
              <a:t>, 3</a:t>
            </a:r>
            <a:r>
              <a:rPr lang="en-US" baseline="30000" dirty="0" smtClean="0"/>
              <a:t>rd</a:t>
            </a:r>
            <a:r>
              <a:rPr lang="en-US" dirty="0" smtClean="0"/>
              <a:t>… waves </a:t>
            </a:r>
          </a:p>
          <a:p>
            <a:pPr lvl="1"/>
            <a:r>
              <a:rPr lang="en-US" dirty="0" smtClean="0"/>
              <a:t>No vaccine yet available and uncertain end dates</a:t>
            </a:r>
          </a:p>
          <a:p>
            <a:pPr lvl="2"/>
            <a:r>
              <a:rPr lang="en-US" dirty="0" smtClean="0"/>
              <a:t>Stringent non-pharmaceutical interventions</a:t>
            </a:r>
          </a:p>
          <a:p>
            <a:pPr lvl="2"/>
            <a:r>
              <a:rPr lang="en-US" dirty="0" smtClean="0"/>
              <a:t>Lockdowns</a:t>
            </a:r>
            <a:endParaRPr lang="en-US" dirty="0"/>
          </a:p>
          <a:p>
            <a:pPr lvl="3"/>
            <a:r>
              <a:rPr lang="en-US" dirty="0" smtClean="0">
                <a:solidFill>
                  <a:srgbClr val="FF0000"/>
                </a:solidFill>
              </a:rPr>
              <a:t>How long can the public adhere to restrictions?</a:t>
            </a:r>
          </a:p>
        </p:txBody>
      </p:sp>
      <p:sp>
        <p:nvSpPr>
          <p:cNvPr id="5" name="Titel 4"/>
          <p:cNvSpPr>
            <a:spLocks noGrp="1"/>
          </p:cNvSpPr>
          <p:nvPr>
            <p:ph type="title"/>
          </p:nvPr>
        </p:nvSpPr>
        <p:spPr/>
        <p:txBody>
          <a:bodyPr/>
          <a:lstStyle/>
          <a:p>
            <a:r>
              <a:rPr lang="en-US" dirty="0" smtClean="0"/>
              <a:t>COVID-19 challenge </a:t>
            </a:r>
            <a:endParaRPr lang="de-DE" dirty="0"/>
          </a:p>
        </p:txBody>
      </p:sp>
    </p:spTree>
    <p:extLst>
      <p:ext uri="{BB962C8B-B14F-4D97-AF65-F5344CB8AC3E}">
        <p14:creationId xmlns:p14="http://schemas.microsoft.com/office/powerpoint/2010/main" val="21246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4" name="Slide Number Placeholder 3"/>
          <p:cNvSpPr>
            <a:spLocks noGrp="1"/>
          </p:cNvSpPr>
          <p:nvPr>
            <p:ph type="sldNum" sz="quarter" idx="12"/>
          </p:nvPr>
        </p:nvSpPr>
        <p:spPr/>
        <p:txBody>
          <a:bodyPr/>
          <a:lstStyle/>
          <a:p>
            <a:fld id="{162A217B-ED1C-D84B-8478-63C77FA79618}" type="slidenum">
              <a:rPr lang="de-DE" smtClean="0"/>
              <a:pPr/>
              <a:t>3</a:t>
            </a:fld>
            <a:endParaRPr lang="de-DE"/>
          </a:p>
        </p:txBody>
      </p:sp>
      <p:sp>
        <p:nvSpPr>
          <p:cNvPr id="5" name="Content Placeholder 4"/>
          <p:cNvSpPr>
            <a:spLocks noGrp="1"/>
          </p:cNvSpPr>
          <p:nvPr>
            <p:ph sz="quarter" idx="13"/>
          </p:nvPr>
        </p:nvSpPr>
        <p:spPr>
          <a:xfrm>
            <a:off x="457200" y="1059582"/>
            <a:ext cx="7983646" cy="2926979"/>
          </a:xfrm>
        </p:spPr>
        <p:txBody>
          <a:bodyPr/>
          <a:lstStyle/>
          <a:p>
            <a:r>
              <a:rPr lang="en-US" dirty="0" smtClean="0"/>
              <a:t>Aim</a:t>
            </a:r>
          </a:p>
          <a:p>
            <a:pPr lvl="1"/>
            <a:r>
              <a:rPr lang="en-US" dirty="0" smtClean="0"/>
              <a:t>Provide </a:t>
            </a:r>
            <a:r>
              <a:rPr lang="en-US" dirty="0"/>
              <a:t>policymakers with the much needed evidence </a:t>
            </a:r>
            <a:r>
              <a:rPr lang="en-US" dirty="0" smtClean="0"/>
              <a:t>about </a:t>
            </a:r>
            <a:r>
              <a:rPr lang="en-US" dirty="0"/>
              <a:t>which measures to relax or suspend and which measures to tighten and rely on in case of a second wave or resurging numbers of </a:t>
            </a:r>
            <a:r>
              <a:rPr lang="en-US" dirty="0" smtClean="0"/>
              <a:t>cases</a:t>
            </a:r>
          </a:p>
          <a:p>
            <a:r>
              <a:rPr lang="en-US" dirty="0" smtClean="0"/>
              <a:t>Objectives</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Measure </a:t>
            </a:r>
            <a:r>
              <a:rPr lang="en-US" dirty="0">
                <a:latin typeface="Calibri" panose="020F0502020204030204" pitchFamily="34" charset="0"/>
                <a:ea typeface="Calibri" panose="020F0502020204030204" pitchFamily="34" charset="0"/>
                <a:cs typeface="Times New Roman" panose="02020603050405020304" pitchFamily="18" charset="0"/>
              </a:rPr>
              <a:t>the effect of the various policy interventions that </a:t>
            </a:r>
            <a:r>
              <a:rPr lang="en-US" dirty="0" smtClean="0">
                <a:latin typeface="Calibri" panose="020F0502020204030204" pitchFamily="34" charset="0"/>
                <a:ea typeface="Calibri" panose="020F0502020204030204" pitchFamily="34" charset="0"/>
                <a:cs typeface="Times New Roman" panose="02020603050405020304" pitchFamily="18" charset="0"/>
              </a:rPr>
              <a:t>were implemented </a:t>
            </a:r>
            <a:r>
              <a:rPr lang="en-US" dirty="0">
                <a:latin typeface="Calibri" panose="020F0502020204030204" pitchFamily="34" charset="0"/>
                <a:ea typeface="Calibri" panose="020F0502020204030204" pitchFamily="34" charset="0"/>
                <a:cs typeface="Times New Roman" panose="02020603050405020304" pitchFamily="18" charset="0"/>
              </a:rPr>
              <a:t>in response to COVID-19 on the epidemiological trend </a:t>
            </a:r>
            <a:r>
              <a:rPr lang="en-US" dirty="0" smtClean="0">
                <a:latin typeface="Calibri" panose="020F0502020204030204" pitchFamily="34" charset="0"/>
                <a:ea typeface="Calibri" panose="020F0502020204030204" pitchFamily="34" charset="0"/>
                <a:cs typeface="Times New Roman" panose="02020603050405020304" pitchFamily="18" charset="0"/>
              </a:rPr>
              <a:t>of </a:t>
            </a:r>
            <a:r>
              <a:rPr lang="en-US" dirty="0">
                <a:latin typeface="Calibri" panose="020F0502020204030204" pitchFamily="34" charset="0"/>
                <a:ea typeface="Calibri" panose="020F0502020204030204" pitchFamily="34" charset="0"/>
                <a:cs typeface="Times New Roman" panose="02020603050405020304" pitchFamily="18" charset="0"/>
              </a:rPr>
              <a:t>the pandemic in OECD member states*.</a:t>
            </a:r>
            <a:endParaRPr lang="en-GB" dirty="0"/>
          </a:p>
          <a:p>
            <a:pPr lvl="1"/>
            <a:endParaRPr lang="en-US" dirty="0" smtClean="0"/>
          </a:p>
          <a:p>
            <a:pPr lvl="1"/>
            <a:endParaRPr lang="en-US" dirty="0"/>
          </a:p>
        </p:txBody>
      </p:sp>
      <p:sp>
        <p:nvSpPr>
          <p:cNvPr id="6" name="Title 5"/>
          <p:cNvSpPr>
            <a:spLocks noGrp="1"/>
          </p:cNvSpPr>
          <p:nvPr>
            <p:ph type="title"/>
          </p:nvPr>
        </p:nvSpPr>
        <p:spPr/>
        <p:txBody>
          <a:bodyPr/>
          <a:lstStyle/>
          <a:p>
            <a:r>
              <a:rPr lang="en-US" dirty="0" smtClean="0"/>
              <a:t>If we had to choose, what measures work best?</a:t>
            </a:r>
            <a:endParaRPr lang="en-US" dirty="0"/>
          </a:p>
        </p:txBody>
      </p:sp>
      <p:sp>
        <p:nvSpPr>
          <p:cNvPr id="7" name="TextBox 6">
            <a:extLst>
              <a:ext uri="{FF2B5EF4-FFF2-40B4-BE49-F238E27FC236}">
                <a16:creationId xmlns:a16="http://schemas.microsoft.com/office/drawing/2014/main" xmlns="" id="{BF35E2E2-0BA8-4A9D-A859-DCFCA6EE3DDF}"/>
              </a:ext>
            </a:extLst>
          </p:cNvPr>
          <p:cNvSpPr txBox="1"/>
          <p:nvPr/>
        </p:nvSpPr>
        <p:spPr>
          <a:xfrm>
            <a:off x="1145395" y="3829269"/>
            <a:ext cx="7385287" cy="1061829"/>
          </a:xfrm>
          <a:prstGeom prst="rect">
            <a:avLst/>
          </a:prstGeom>
          <a:noFill/>
        </p:spPr>
        <p:txBody>
          <a:bodyPr wrap="square" rtlCol="0">
            <a:spAutoFit/>
          </a:bodyPr>
          <a:lstStyle/>
          <a:p>
            <a:r>
              <a:rPr lang="en-GB" sz="1050" dirty="0">
                <a:effectLst/>
                <a:latin typeface="Calibri" panose="020F0502020204030204" pitchFamily="34" charset="0"/>
                <a:ea typeface="Calibri" panose="020F0502020204030204" pitchFamily="34" charset="0"/>
                <a:cs typeface="Times New Roman" panose="02020603050405020304" pitchFamily="18" charset="0"/>
              </a:rPr>
              <a:t>*Australia, Austria, Belgium, Canada, Chile, Colombia, Czech Republic, </a:t>
            </a:r>
            <a:r>
              <a:rPr lang="en-GB" sz="1050" dirty="0">
                <a:latin typeface="Calibri" panose="020F0502020204030204" pitchFamily="34" charset="0"/>
                <a:ea typeface="Calibri" panose="020F0502020204030204" pitchFamily="34" charset="0"/>
                <a:cs typeface="Times New Roman" panose="02020603050405020304" pitchFamily="18" charset="0"/>
              </a:rPr>
              <a:t>Denmark, Estonia, Finland</a:t>
            </a:r>
            <a:r>
              <a:rPr lang="en-GB" sz="1050" dirty="0" smtClean="0">
                <a:latin typeface="Calibri" panose="020F0502020204030204" pitchFamily="34" charset="0"/>
                <a:ea typeface="Calibri" panose="020F0502020204030204" pitchFamily="34" charset="0"/>
                <a:cs typeface="Times New Roman" panose="02020603050405020304" pitchFamily="18" charset="0"/>
              </a:rPr>
              <a:t>, France</a:t>
            </a:r>
            <a:r>
              <a:rPr lang="en-GB" sz="1050" dirty="0">
                <a:latin typeface="Calibri" panose="020F0502020204030204" pitchFamily="34" charset="0"/>
                <a:ea typeface="Calibri" panose="020F0502020204030204" pitchFamily="34" charset="0"/>
                <a:cs typeface="Times New Roman" panose="02020603050405020304" pitchFamily="18" charset="0"/>
              </a:rPr>
              <a:t>, Germany, Greece, Hungary, Iceland, </a:t>
            </a:r>
            <a:r>
              <a:rPr lang="en-GB" sz="1050" dirty="0">
                <a:effectLst/>
                <a:latin typeface="Calibri" panose="020F0502020204030204" pitchFamily="34" charset="0"/>
                <a:ea typeface="Calibri" panose="020F0502020204030204" pitchFamily="34" charset="0"/>
                <a:cs typeface="Times New Roman" panose="02020603050405020304" pitchFamily="18" charset="0"/>
              </a:rPr>
              <a:t>Ireland, Israel, Italy, Japan, Latvia, Lithuania, Luxembourg, </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Mexico</a:t>
            </a: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The Netherlands, New Zealand, Norway, Poland, Portugal, Slovak Republic, Slovenia, </a:t>
            </a:r>
            <a:r>
              <a:rPr lang="en-GB" sz="1050" dirty="0" smtClean="0">
                <a:latin typeface="Calibri" panose="020F0502020204030204" pitchFamily="34" charset="0"/>
                <a:ea typeface="Calibri" panose="020F0502020204030204" pitchFamily="34" charset="0"/>
                <a:cs typeface="Times New Roman" panose="02020603050405020304" pitchFamily="18" charset="0"/>
              </a:rPr>
              <a:t> </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South </a:t>
            </a:r>
            <a:r>
              <a:rPr lang="en-GB" sz="1050" dirty="0">
                <a:effectLst/>
                <a:latin typeface="Calibri" panose="020F0502020204030204" pitchFamily="34" charset="0"/>
                <a:ea typeface="Calibri" panose="020F0502020204030204" pitchFamily="34" charset="0"/>
                <a:cs typeface="Times New Roman" panose="02020603050405020304" pitchFamily="18" charset="0"/>
              </a:rPr>
              <a:t>Korea, Spain, Sweden, Switzerland, Turkey, United Kingdom, United States of America.</a:t>
            </a:r>
          </a:p>
          <a:p>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dirty="0"/>
          </a:p>
        </p:txBody>
      </p:sp>
    </p:spTree>
    <p:extLst>
      <p:ext uri="{BB962C8B-B14F-4D97-AF65-F5344CB8AC3E}">
        <p14:creationId xmlns:p14="http://schemas.microsoft.com/office/powerpoint/2010/main" val="25826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4" name="Slide Number Placeholder 3"/>
          <p:cNvSpPr>
            <a:spLocks noGrp="1"/>
          </p:cNvSpPr>
          <p:nvPr>
            <p:ph type="sldNum" sz="quarter" idx="12"/>
          </p:nvPr>
        </p:nvSpPr>
        <p:spPr/>
        <p:txBody>
          <a:bodyPr/>
          <a:lstStyle/>
          <a:p>
            <a:fld id="{162A217B-ED1C-D84B-8478-63C77FA79618}" type="slidenum">
              <a:rPr lang="de-DE" smtClean="0"/>
              <a:pPr/>
              <a:t>4</a:t>
            </a:fld>
            <a:endParaRPr lang="de-DE"/>
          </a:p>
        </p:txBody>
      </p:sp>
      <p:sp>
        <p:nvSpPr>
          <p:cNvPr id="6" name="Title 5"/>
          <p:cNvSpPr>
            <a:spLocks noGrp="1"/>
          </p:cNvSpPr>
          <p:nvPr>
            <p:ph type="title"/>
          </p:nvPr>
        </p:nvSpPr>
        <p:spPr>
          <a:xfrm>
            <a:off x="457200" y="685800"/>
            <a:ext cx="7983646" cy="846386"/>
          </a:xfrm>
        </p:spPr>
        <p:txBody>
          <a:bodyPr/>
          <a:lstStyle/>
          <a:p>
            <a:r>
              <a:rPr lang="en-GB" dirty="0" smtClean="0"/>
              <a:t>Longitudinal </a:t>
            </a:r>
            <a:r>
              <a:rPr lang="en-GB" dirty="0"/>
              <a:t>panel study using data from publicly available databases. </a:t>
            </a:r>
            <a:r>
              <a:rPr lang="en-GB" dirty="0">
                <a:solidFill>
                  <a:schemeClr val="tx2">
                    <a:lumMod val="60000"/>
                    <a:lumOff val="40000"/>
                  </a:schemeClr>
                </a:solidFill>
              </a:rPr>
              <a:t/>
            </a:r>
            <a:br>
              <a:rPr lang="en-GB" dirty="0">
                <a:solidFill>
                  <a:schemeClr val="tx2">
                    <a:lumMod val="60000"/>
                    <a:lumOff val="40000"/>
                  </a:schemeClr>
                </a:solidFill>
              </a:rPr>
            </a:br>
            <a:r>
              <a:rPr lang="en-GB" sz="1400" b="0" dirty="0">
                <a:solidFill>
                  <a:schemeClr val="tx1"/>
                </a:solidFill>
                <a:latin typeface="+mn-lt"/>
              </a:rPr>
              <a:t>Study period is the period spanning 13 weeks after the first policy is implemented in each country </a:t>
            </a:r>
            <a:br>
              <a:rPr lang="en-GB" sz="1400" b="0" dirty="0">
                <a:solidFill>
                  <a:schemeClr val="tx1"/>
                </a:solidFill>
                <a:latin typeface="+mn-lt"/>
              </a:rPr>
            </a:br>
            <a:r>
              <a:rPr lang="en-US" dirty="0" smtClean="0"/>
              <a:t> </a:t>
            </a:r>
            <a:endParaRPr lang="en-US" dirty="0"/>
          </a:p>
        </p:txBody>
      </p:sp>
      <p:sp>
        <p:nvSpPr>
          <p:cNvPr id="21" name="Slide Number Placeholder 3">
            <a:extLst>
              <a:ext uri="{FF2B5EF4-FFF2-40B4-BE49-F238E27FC236}">
                <a16:creationId xmlns:a16="http://schemas.microsoft.com/office/drawing/2014/main" xmlns="" id="{089A40B0-BBF3-448F-9185-EA15F5765E2B}"/>
              </a:ext>
            </a:extLst>
          </p:cNvPr>
          <p:cNvSpPr txBox="1">
            <a:spLocks/>
          </p:cNvSpPr>
          <p:nvPr/>
        </p:nvSpPr>
        <p:spPr>
          <a:xfrm>
            <a:off x="7942862" y="4917533"/>
            <a:ext cx="496872" cy="194697"/>
          </a:xfrm>
          <a:prstGeom prst="rect">
            <a:avLst/>
          </a:prstGeom>
        </p:spPr>
        <p:txBody>
          <a:bodyPr vert="horz" lIns="0" tIns="0" rIns="0" bIns="45720" rtlCol="0" anchor="t" anchorCtr="0"/>
          <a:lstStyle>
            <a:defPPr>
              <a:defRPr lang="de-DE"/>
            </a:defPPr>
            <a:lvl1pPr marL="0" algn="ctr" defTabSz="457200" rtl="0" eaLnBrk="1" latinLnBrk="0" hangingPunct="1">
              <a:defRPr sz="1200" kern="1200">
                <a:solidFill>
                  <a:srgbClr val="006EC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62A217B-ED1C-D84B-8478-63C77FA79618}" type="slidenum">
              <a:rPr lang="de-DE" smtClean="0"/>
              <a:pPr/>
              <a:t>4</a:t>
            </a:fld>
            <a:endParaRPr lang="de-DE"/>
          </a:p>
        </p:txBody>
      </p:sp>
      <p:sp>
        <p:nvSpPr>
          <p:cNvPr id="22" name="TextBox 21">
            <a:extLst>
              <a:ext uri="{FF2B5EF4-FFF2-40B4-BE49-F238E27FC236}">
                <a16:creationId xmlns:a16="http://schemas.microsoft.com/office/drawing/2014/main" xmlns="" id="{5FEF005B-C49E-4DC6-AA16-07C24E08CC61}"/>
              </a:ext>
            </a:extLst>
          </p:cNvPr>
          <p:cNvSpPr txBox="1"/>
          <p:nvPr/>
        </p:nvSpPr>
        <p:spPr>
          <a:xfrm>
            <a:off x="493474" y="1287310"/>
            <a:ext cx="2566685" cy="2400657"/>
          </a:xfrm>
          <a:prstGeom prst="rect">
            <a:avLst/>
          </a:prstGeom>
          <a:noFill/>
          <a:ln>
            <a:noFill/>
          </a:ln>
        </p:spPr>
        <p:txBody>
          <a:bodyPr wrap="square">
            <a:spAutoFit/>
          </a:bodyPr>
          <a:lstStyle/>
          <a:p>
            <a:r>
              <a:rPr lang="en-GB" sz="1000" dirty="0"/>
              <a:t>Policy regressors = intensity of…</a:t>
            </a:r>
          </a:p>
          <a:p>
            <a:endParaRPr lang="en-GB" sz="1000" dirty="0"/>
          </a:p>
          <a:p>
            <a:r>
              <a:rPr lang="en-GB" sz="1000" dirty="0"/>
              <a:t>1. School closing requirements</a:t>
            </a:r>
          </a:p>
          <a:p>
            <a:r>
              <a:rPr lang="en-GB" sz="1000" dirty="0"/>
              <a:t>2. Workplace closing requirements</a:t>
            </a:r>
          </a:p>
          <a:p>
            <a:r>
              <a:rPr lang="en-GB" sz="1000" dirty="0"/>
              <a:t>3. Cancelling of public events</a:t>
            </a:r>
          </a:p>
          <a:p>
            <a:r>
              <a:rPr lang="en-GB" sz="1000" dirty="0"/>
              <a:t>4. Restrictions on gatherings</a:t>
            </a:r>
          </a:p>
          <a:p>
            <a:r>
              <a:rPr lang="en-GB" sz="1000" dirty="0"/>
              <a:t>5. Public transport restrictions</a:t>
            </a:r>
          </a:p>
          <a:p>
            <a:r>
              <a:rPr lang="en-GB" sz="1000" dirty="0"/>
              <a:t>6. Stay at home requirements</a:t>
            </a:r>
          </a:p>
          <a:p>
            <a:r>
              <a:rPr lang="en-GB" sz="1000" dirty="0"/>
              <a:t>7. Internal travel restrictions</a:t>
            </a:r>
          </a:p>
          <a:p>
            <a:r>
              <a:rPr lang="en-GB" sz="1000" dirty="0"/>
              <a:t>8. Public information campaigns</a:t>
            </a:r>
          </a:p>
          <a:p>
            <a:r>
              <a:rPr lang="en-GB" sz="1000" dirty="0"/>
              <a:t>9. Mask wearing requirements</a:t>
            </a:r>
          </a:p>
          <a:p>
            <a:r>
              <a:rPr lang="en-GB" sz="1000" dirty="0"/>
              <a:t>10. Testing </a:t>
            </a:r>
            <a:r>
              <a:rPr lang="en-GB" sz="1000" dirty="0" smtClean="0"/>
              <a:t>policy</a:t>
            </a:r>
            <a:endParaRPr lang="en-GB" sz="1000" dirty="0"/>
          </a:p>
          <a:p>
            <a:r>
              <a:rPr lang="en-GB" sz="1000" dirty="0"/>
              <a:t>11. Contact tracing policy</a:t>
            </a:r>
          </a:p>
          <a:p>
            <a:r>
              <a:rPr lang="en-GB" sz="1000" dirty="0"/>
              <a:t>+</a:t>
            </a:r>
          </a:p>
          <a:p>
            <a:r>
              <a:rPr lang="en-GB" sz="1000" dirty="0"/>
              <a:t>Delay in policy </a:t>
            </a:r>
            <a:r>
              <a:rPr lang="en-GB" sz="1000" dirty="0" smtClean="0"/>
              <a:t>implementation</a:t>
            </a:r>
            <a:endParaRPr lang="en-GB" sz="1000" dirty="0"/>
          </a:p>
        </p:txBody>
      </p:sp>
      <p:sp>
        <p:nvSpPr>
          <p:cNvPr id="23" name="TextBox 22">
            <a:extLst>
              <a:ext uri="{FF2B5EF4-FFF2-40B4-BE49-F238E27FC236}">
                <a16:creationId xmlns:a16="http://schemas.microsoft.com/office/drawing/2014/main" xmlns="" id="{30B6F784-CE1B-4F73-85FE-87273D9BABC5}"/>
              </a:ext>
            </a:extLst>
          </p:cNvPr>
          <p:cNvSpPr txBox="1"/>
          <p:nvPr/>
        </p:nvSpPr>
        <p:spPr>
          <a:xfrm>
            <a:off x="3293626" y="4020819"/>
            <a:ext cx="1468672" cy="246221"/>
          </a:xfrm>
          <a:prstGeom prst="rect">
            <a:avLst/>
          </a:prstGeom>
          <a:noFill/>
          <a:ln>
            <a:solidFill>
              <a:schemeClr val="tx1"/>
            </a:solidFill>
          </a:ln>
        </p:spPr>
        <p:txBody>
          <a:bodyPr wrap="none" rtlCol="0">
            <a:spAutoFit/>
          </a:bodyPr>
          <a:lstStyle/>
          <a:p>
            <a:r>
              <a:rPr lang="en-GB" sz="1000" dirty="0"/>
              <a:t>Multilevel growth model</a:t>
            </a:r>
          </a:p>
        </p:txBody>
      </p:sp>
      <p:sp>
        <p:nvSpPr>
          <p:cNvPr id="24" name="TextBox 23">
            <a:extLst>
              <a:ext uri="{FF2B5EF4-FFF2-40B4-BE49-F238E27FC236}">
                <a16:creationId xmlns:a16="http://schemas.microsoft.com/office/drawing/2014/main" xmlns="" id="{38F56CE2-07A3-400D-B23D-4C4AC20B3AE3}"/>
              </a:ext>
            </a:extLst>
          </p:cNvPr>
          <p:cNvSpPr txBox="1"/>
          <p:nvPr/>
        </p:nvSpPr>
        <p:spPr>
          <a:xfrm>
            <a:off x="2543885" y="4718847"/>
            <a:ext cx="2968153" cy="246221"/>
          </a:xfrm>
          <a:prstGeom prst="rect">
            <a:avLst/>
          </a:prstGeom>
          <a:noFill/>
        </p:spPr>
        <p:txBody>
          <a:bodyPr wrap="square" rtlCol="0">
            <a:spAutoFit/>
          </a:bodyPr>
          <a:lstStyle/>
          <a:p>
            <a:pPr algn="ctr"/>
            <a:r>
              <a:rPr lang="en-GB" sz="1000" dirty="0"/>
              <a:t>Average daily growth rate </a:t>
            </a:r>
            <a:r>
              <a:rPr lang="en-GB" sz="1000" dirty="0" smtClean="0"/>
              <a:t>of weekly </a:t>
            </a:r>
            <a:r>
              <a:rPr lang="en-GB" sz="1000" dirty="0"/>
              <a:t>confirmed cases</a:t>
            </a:r>
          </a:p>
        </p:txBody>
      </p:sp>
      <p:sp>
        <p:nvSpPr>
          <p:cNvPr id="25" name="TextBox 24">
            <a:extLst>
              <a:ext uri="{FF2B5EF4-FFF2-40B4-BE49-F238E27FC236}">
                <a16:creationId xmlns:a16="http://schemas.microsoft.com/office/drawing/2014/main" xmlns="" id="{34DE9828-050E-4FF0-915C-380C2B6FB844}"/>
              </a:ext>
            </a:extLst>
          </p:cNvPr>
          <p:cNvSpPr txBox="1"/>
          <p:nvPr/>
        </p:nvSpPr>
        <p:spPr>
          <a:xfrm>
            <a:off x="5049327" y="1723204"/>
            <a:ext cx="2761883" cy="1323439"/>
          </a:xfrm>
          <a:prstGeom prst="rect">
            <a:avLst/>
          </a:prstGeom>
          <a:noFill/>
          <a:ln>
            <a:noFill/>
          </a:ln>
        </p:spPr>
        <p:txBody>
          <a:bodyPr wrap="square">
            <a:spAutoFit/>
          </a:bodyPr>
          <a:lstStyle/>
          <a:p>
            <a:r>
              <a:rPr lang="en-GB" sz="1000" dirty="0"/>
              <a:t>Control variables:</a:t>
            </a:r>
          </a:p>
          <a:p>
            <a:endParaRPr lang="en-GB" sz="1000" dirty="0"/>
          </a:p>
          <a:p>
            <a:r>
              <a:rPr lang="en-GB" sz="1000" dirty="0"/>
              <a:t>1. Sociodemographic Index</a:t>
            </a:r>
          </a:p>
          <a:p>
            <a:r>
              <a:rPr lang="en-GB" sz="1000" dirty="0"/>
              <a:t>2. GDP per capita (PPP)</a:t>
            </a:r>
          </a:p>
          <a:p>
            <a:r>
              <a:rPr lang="en-GB" sz="1000" dirty="0"/>
              <a:t>3. % of population living in urban areas</a:t>
            </a:r>
          </a:p>
          <a:p>
            <a:r>
              <a:rPr lang="en-GB" sz="1000" dirty="0"/>
              <a:t>4. % of total GDP spent in health</a:t>
            </a:r>
          </a:p>
          <a:p>
            <a:r>
              <a:rPr lang="en-GB" sz="1000" dirty="0"/>
              <a:t>5. Average size of household</a:t>
            </a:r>
          </a:p>
          <a:p>
            <a:r>
              <a:rPr lang="en-GB" sz="1000" dirty="0"/>
              <a:t>6. Palma ratio (measure of inequality)</a:t>
            </a:r>
          </a:p>
        </p:txBody>
      </p:sp>
      <p:cxnSp>
        <p:nvCxnSpPr>
          <p:cNvPr id="28" name="Straight Arrow Connector 27">
            <a:extLst>
              <a:ext uri="{FF2B5EF4-FFF2-40B4-BE49-F238E27FC236}">
                <a16:creationId xmlns:a16="http://schemas.microsoft.com/office/drawing/2014/main" xmlns="" id="{9AC16231-EDF8-499E-B203-7DD2197C6A0B}"/>
              </a:ext>
            </a:extLst>
          </p:cNvPr>
          <p:cNvCxnSpPr>
            <a:cxnSpLocks/>
          </p:cNvCxnSpPr>
          <p:nvPr/>
        </p:nvCxnSpPr>
        <p:spPr>
          <a:xfrm>
            <a:off x="4027962" y="4317264"/>
            <a:ext cx="0" cy="353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xmlns="" id="{F6DED374-C8F3-4C06-8209-69ADB24D8118}"/>
              </a:ext>
            </a:extLst>
          </p:cNvPr>
          <p:cNvSpPr txBox="1"/>
          <p:nvPr/>
        </p:nvSpPr>
        <p:spPr>
          <a:xfrm>
            <a:off x="592694" y="3943875"/>
            <a:ext cx="1832553" cy="400110"/>
          </a:xfrm>
          <a:prstGeom prst="rect">
            <a:avLst/>
          </a:prstGeom>
          <a:noFill/>
        </p:spPr>
        <p:txBody>
          <a:bodyPr wrap="none" rtlCol="0">
            <a:spAutoFit/>
          </a:bodyPr>
          <a:lstStyle/>
          <a:p>
            <a:r>
              <a:rPr lang="en-GB" sz="1000" dirty="0"/>
              <a:t>Maximum likelihood estimation</a:t>
            </a:r>
          </a:p>
          <a:p>
            <a:r>
              <a:rPr lang="en-GB" sz="1000" dirty="0"/>
              <a:t>(</a:t>
            </a:r>
            <a:r>
              <a:rPr lang="en-GB" sz="1000" dirty="0" err="1"/>
              <a:t>Nelder</a:t>
            </a:r>
            <a:r>
              <a:rPr lang="en-GB" sz="1000" dirty="0"/>
              <a:t>-Mead Optimiser)</a:t>
            </a:r>
          </a:p>
        </p:txBody>
      </p:sp>
      <p:cxnSp>
        <p:nvCxnSpPr>
          <p:cNvPr id="31" name="Straight Arrow Connector 30">
            <a:extLst>
              <a:ext uri="{FF2B5EF4-FFF2-40B4-BE49-F238E27FC236}">
                <a16:creationId xmlns:a16="http://schemas.microsoft.com/office/drawing/2014/main" xmlns="" id="{A28A62FC-173F-4978-8712-67AC576DF0AB}"/>
              </a:ext>
            </a:extLst>
          </p:cNvPr>
          <p:cNvCxnSpPr>
            <a:stCxn id="43" idx="1"/>
          </p:cNvCxnSpPr>
          <p:nvPr/>
        </p:nvCxnSpPr>
        <p:spPr>
          <a:xfrm flipH="1">
            <a:off x="4828478" y="4143929"/>
            <a:ext cx="90126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xmlns="" id="{8483C125-7683-41D5-8905-E1527B076368}"/>
              </a:ext>
            </a:extLst>
          </p:cNvPr>
          <p:cNvSpPr txBox="1"/>
          <p:nvPr/>
        </p:nvSpPr>
        <p:spPr>
          <a:xfrm>
            <a:off x="5729747" y="3943874"/>
            <a:ext cx="2214068" cy="400110"/>
          </a:xfrm>
          <a:prstGeom prst="rect">
            <a:avLst/>
          </a:prstGeom>
          <a:noFill/>
        </p:spPr>
        <p:txBody>
          <a:bodyPr wrap="none" rtlCol="0">
            <a:spAutoFit/>
          </a:bodyPr>
          <a:lstStyle/>
          <a:p>
            <a:r>
              <a:rPr lang="en-GB" sz="1000" dirty="0"/>
              <a:t>Bayesian estimation</a:t>
            </a:r>
          </a:p>
          <a:p>
            <a:r>
              <a:rPr lang="en-GB" sz="1000" dirty="0"/>
              <a:t>(Integrated Nested Laplace Estimation)</a:t>
            </a:r>
          </a:p>
        </p:txBody>
      </p:sp>
      <p:cxnSp>
        <p:nvCxnSpPr>
          <p:cNvPr id="56" name="Straight Arrow Connector 55">
            <a:extLst>
              <a:ext uri="{FF2B5EF4-FFF2-40B4-BE49-F238E27FC236}">
                <a16:creationId xmlns:a16="http://schemas.microsoft.com/office/drawing/2014/main" xmlns="" id="{6FA320A8-A465-4AD8-B924-1B692092DBEA}"/>
              </a:ext>
            </a:extLst>
          </p:cNvPr>
          <p:cNvCxnSpPr>
            <a:cxnSpLocks/>
            <a:stCxn id="29" idx="3"/>
          </p:cNvCxnSpPr>
          <p:nvPr/>
        </p:nvCxnSpPr>
        <p:spPr>
          <a:xfrm>
            <a:off x="2425247" y="4143930"/>
            <a:ext cx="8030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9" name="Right Brace 58"/>
          <p:cNvSpPr/>
          <p:nvPr/>
        </p:nvSpPr>
        <p:spPr>
          <a:xfrm rot="5400000">
            <a:off x="3859139" y="2683025"/>
            <a:ext cx="337647" cy="2108362"/>
          </a:xfrm>
          <a:prstGeom prst="rightBrace">
            <a:avLst>
              <a:gd name="adj1" fmla="val 77688"/>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30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P spid="25" grpId="0"/>
      <p:bldP spid="29" grpId="0"/>
      <p:bldP spid="43" grpId="0"/>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3" name="Slide Number Placeholder 2"/>
          <p:cNvSpPr>
            <a:spLocks noGrp="1"/>
          </p:cNvSpPr>
          <p:nvPr>
            <p:ph type="sldNum" sz="quarter" idx="12"/>
          </p:nvPr>
        </p:nvSpPr>
        <p:spPr/>
        <p:txBody>
          <a:bodyPr/>
          <a:lstStyle/>
          <a:p>
            <a:fld id="{162A217B-ED1C-D84B-8478-63C77FA79618}" type="slidenum">
              <a:rPr lang="de-DE" smtClean="0"/>
              <a:pPr/>
              <a:t>5</a:t>
            </a:fld>
            <a:endParaRPr lang="de-DE"/>
          </a:p>
        </p:txBody>
      </p:sp>
      <p:sp>
        <p:nvSpPr>
          <p:cNvPr id="5" name="Title 4"/>
          <p:cNvSpPr>
            <a:spLocks noGrp="1"/>
          </p:cNvSpPr>
          <p:nvPr>
            <p:ph type="title"/>
          </p:nvPr>
        </p:nvSpPr>
        <p:spPr/>
        <p:txBody>
          <a:bodyPr/>
          <a:lstStyle/>
          <a:p>
            <a:r>
              <a:rPr lang="en-GB" dirty="0" smtClean="0"/>
              <a:t>Epidemic </a:t>
            </a:r>
            <a:r>
              <a:rPr lang="en-GB" dirty="0"/>
              <a:t>growth / intensity of policies over time</a:t>
            </a:r>
            <a:endParaRPr lang="en-US" dirty="0"/>
          </a:p>
        </p:txBody>
      </p:sp>
      <p:pic>
        <p:nvPicPr>
          <p:cNvPr id="6" name="Picture 5">
            <a:extLst>
              <a:ext uri="{FF2B5EF4-FFF2-40B4-BE49-F238E27FC236}">
                <a16:creationId xmlns:a16="http://schemas.microsoft.com/office/drawing/2014/main" xmlns="" id="{49033233-F8D4-40DE-9694-143AD283100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94" y="1110856"/>
            <a:ext cx="6825205" cy="3734764"/>
          </a:xfrm>
          <a:prstGeom prst="rect">
            <a:avLst/>
          </a:prstGeom>
          <a:noFill/>
          <a:ln>
            <a:noFill/>
          </a:ln>
        </p:spPr>
      </p:pic>
      <p:sp>
        <p:nvSpPr>
          <p:cNvPr id="7" name="Rectangle 6"/>
          <p:cNvSpPr/>
          <p:nvPr/>
        </p:nvSpPr>
        <p:spPr>
          <a:xfrm>
            <a:off x="4253696" y="1177749"/>
            <a:ext cx="3541006" cy="26582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685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3" name="Slide Number Placeholder 2"/>
          <p:cNvSpPr>
            <a:spLocks noGrp="1"/>
          </p:cNvSpPr>
          <p:nvPr>
            <p:ph type="sldNum" sz="quarter" idx="12"/>
          </p:nvPr>
        </p:nvSpPr>
        <p:spPr/>
        <p:txBody>
          <a:bodyPr/>
          <a:lstStyle/>
          <a:p>
            <a:fld id="{162A217B-ED1C-D84B-8478-63C77FA79618}" type="slidenum">
              <a:rPr lang="de-DE" smtClean="0"/>
              <a:pPr/>
              <a:t>6</a:t>
            </a:fld>
            <a:endParaRPr lang="de-DE"/>
          </a:p>
        </p:txBody>
      </p:sp>
      <p:sp>
        <p:nvSpPr>
          <p:cNvPr id="5" name="Title 4"/>
          <p:cNvSpPr>
            <a:spLocks noGrp="1"/>
          </p:cNvSpPr>
          <p:nvPr>
            <p:ph type="title"/>
          </p:nvPr>
        </p:nvSpPr>
        <p:spPr/>
        <p:txBody>
          <a:bodyPr/>
          <a:lstStyle/>
          <a:p>
            <a:r>
              <a:rPr lang="en-GB" dirty="0" smtClean="0"/>
              <a:t>Epidemic </a:t>
            </a:r>
            <a:r>
              <a:rPr lang="en-GB" dirty="0"/>
              <a:t>growth / intensity of policies over time</a:t>
            </a:r>
            <a:endParaRPr lang="en-US" dirty="0"/>
          </a:p>
        </p:txBody>
      </p:sp>
      <p:pic>
        <p:nvPicPr>
          <p:cNvPr id="6" name="Picture 5">
            <a:extLst>
              <a:ext uri="{FF2B5EF4-FFF2-40B4-BE49-F238E27FC236}">
                <a16:creationId xmlns:a16="http://schemas.microsoft.com/office/drawing/2014/main" xmlns="" id="{49033233-F8D4-40DE-9694-143AD283100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94" y="1110856"/>
            <a:ext cx="6825205" cy="3734764"/>
          </a:xfrm>
          <a:prstGeom prst="rect">
            <a:avLst/>
          </a:prstGeom>
          <a:noFill/>
          <a:ln>
            <a:noFill/>
          </a:ln>
        </p:spPr>
      </p:pic>
      <p:sp>
        <p:nvSpPr>
          <p:cNvPr id="8" name="Rectangle 7"/>
          <p:cNvSpPr/>
          <p:nvPr/>
        </p:nvSpPr>
        <p:spPr>
          <a:xfrm>
            <a:off x="4739268" y="1243376"/>
            <a:ext cx="418171" cy="1800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144322" y="1243376"/>
            <a:ext cx="1312127" cy="18009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61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3" name="Slide Number Placeholder 2"/>
          <p:cNvSpPr>
            <a:spLocks noGrp="1"/>
          </p:cNvSpPr>
          <p:nvPr>
            <p:ph type="sldNum" sz="quarter" idx="12"/>
          </p:nvPr>
        </p:nvSpPr>
        <p:spPr/>
        <p:txBody>
          <a:bodyPr/>
          <a:lstStyle/>
          <a:p>
            <a:fld id="{162A217B-ED1C-D84B-8478-63C77FA79618}" type="slidenum">
              <a:rPr lang="de-DE" smtClean="0"/>
              <a:pPr/>
              <a:t>7</a:t>
            </a:fld>
            <a:endParaRPr lang="de-DE"/>
          </a:p>
        </p:txBody>
      </p:sp>
      <p:sp>
        <p:nvSpPr>
          <p:cNvPr id="5" name="Title 4"/>
          <p:cNvSpPr>
            <a:spLocks noGrp="1"/>
          </p:cNvSpPr>
          <p:nvPr>
            <p:ph type="title"/>
          </p:nvPr>
        </p:nvSpPr>
        <p:spPr/>
        <p:txBody>
          <a:bodyPr/>
          <a:lstStyle/>
          <a:p>
            <a:r>
              <a:rPr lang="en-US" dirty="0" smtClean="0"/>
              <a:t>Stringency of policy implementation over time</a:t>
            </a:r>
            <a:endParaRPr lang="en-US" dirty="0"/>
          </a:p>
        </p:txBody>
      </p:sp>
      <p:pic>
        <p:nvPicPr>
          <p:cNvPr id="45" name="Picture 44">
            <a:extLst>
              <a:ext uri="{FF2B5EF4-FFF2-40B4-BE49-F238E27FC236}">
                <a16:creationId xmlns="" xmlns:a16="http://schemas.microsoft.com/office/drawing/2014/main" id="{FC93CEEB-898B-4D79-8BC4-83B3D309BC0D}"/>
              </a:ext>
            </a:extLst>
          </p:cNvPr>
          <p:cNvPicPr>
            <a:picLocks noChangeAspect="1"/>
          </p:cNvPicPr>
          <p:nvPr/>
        </p:nvPicPr>
        <p:blipFill>
          <a:blip r:embed="rId3"/>
          <a:stretch>
            <a:fillRect/>
          </a:stretch>
        </p:blipFill>
        <p:spPr>
          <a:xfrm>
            <a:off x="1279075" y="1340334"/>
            <a:ext cx="6339068" cy="3375102"/>
          </a:xfrm>
          <a:prstGeom prst="rect">
            <a:avLst/>
          </a:prstGeom>
        </p:spPr>
      </p:pic>
      <p:sp>
        <p:nvSpPr>
          <p:cNvPr id="46" name="Rectangle 45">
            <a:extLst>
              <a:ext uri="{FF2B5EF4-FFF2-40B4-BE49-F238E27FC236}">
                <a16:creationId xmlns="" xmlns:a16="http://schemas.microsoft.com/office/drawing/2014/main" id="{E51524FC-B695-4DC5-AB76-E080857185BC}"/>
              </a:ext>
            </a:extLst>
          </p:cNvPr>
          <p:cNvSpPr/>
          <p:nvPr/>
        </p:nvSpPr>
        <p:spPr>
          <a:xfrm>
            <a:off x="1349690" y="1342465"/>
            <a:ext cx="1524000" cy="1112098"/>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 xmlns:a16="http://schemas.microsoft.com/office/drawing/2014/main" id="{373E9007-CB66-4A42-BF24-83DA924EF8C9}"/>
              </a:ext>
            </a:extLst>
          </p:cNvPr>
          <p:cNvSpPr/>
          <p:nvPr/>
        </p:nvSpPr>
        <p:spPr>
          <a:xfrm>
            <a:off x="2921816" y="1342465"/>
            <a:ext cx="1494989" cy="1112098"/>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 xmlns:a16="http://schemas.microsoft.com/office/drawing/2014/main" id="{A70E7906-C4C5-479E-8EDE-736CB1B5B719}"/>
              </a:ext>
            </a:extLst>
          </p:cNvPr>
          <p:cNvSpPr/>
          <p:nvPr/>
        </p:nvSpPr>
        <p:spPr>
          <a:xfrm>
            <a:off x="4493943" y="1341404"/>
            <a:ext cx="1494989" cy="1112098"/>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 xmlns:a16="http://schemas.microsoft.com/office/drawing/2014/main" id="{AD81C25F-F4A6-4AB4-9FC6-72BA7245D9D1}"/>
              </a:ext>
            </a:extLst>
          </p:cNvPr>
          <p:cNvSpPr/>
          <p:nvPr/>
        </p:nvSpPr>
        <p:spPr>
          <a:xfrm>
            <a:off x="6066070" y="1342465"/>
            <a:ext cx="1494989" cy="1112098"/>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 xmlns:a16="http://schemas.microsoft.com/office/drawing/2014/main" id="{87458C86-B544-4FD1-9C1E-7B28E9BE9344}"/>
              </a:ext>
            </a:extLst>
          </p:cNvPr>
          <p:cNvSpPr/>
          <p:nvPr/>
        </p:nvSpPr>
        <p:spPr>
          <a:xfrm>
            <a:off x="1349689" y="2484284"/>
            <a:ext cx="1524000" cy="1112098"/>
          </a:xfrm>
          <a:prstGeom prst="rect">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 xmlns:a16="http://schemas.microsoft.com/office/drawing/2014/main" id="{8F245BE0-9E33-44BD-846A-36FBD8B556C6}"/>
              </a:ext>
            </a:extLst>
          </p:cNvPr>
          <p:cNvSpPr/>
          <p:nvPr/>
        </p:nvSpPr>
        <p:spPr>
          <a:xfrm>
            <a:off x="2921815" y="2484284"/>
            <a:ext cx="1494989" cy="1112098"/>
          </a:xfrm>
          <a:prstGeom prst="rect">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 xmlns:a16="http://schemas.microsoft.com/office/drawing/2014/main" id="{D85901D0-FF13-4689-9DC1-B5E71709C560}"/>
              </a:ext>
            </a:extLst>
          </p:cNvPr>
          <p:cNvSpPr/>
          <p:nvPr/>
        </p:nvSpPr>
        <p:spPr>
          <a:xfrm>
            <a:off x="4493942" y="2483223"/>
            <a:ext cx="1494989" cy="1112098"/>
          </a:xfrm>
          <a:prstGeom prst="rect">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 xmlns:a16="http://schemas.microsoft.com/office/drawing/2014/main" id="{83A6E592-E849-43F3-9109-EC2AC1F75A12}"/>
              </a:ext>
            </a:extLst>
          </p:cNvPr>
          <p:cNvSpPr/>
          <p:nvPr/>
        </p:nvSpPr>
        <p:spPr>
          <a:xfrm>
            <a:off x="6066069" y="2484284"/>
            <a:ext cx="1494989" cy="1112098"/>
          </a:xfrm>
          <a:prstGeom prst="rect">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 xmlns:a16="http://schemas.microsoft.com/office/drawing/2014/main" id="{DD48A722-BD5A-472B-835F-55D542346620}"/>
              </a:ext>
            </a:extLst>
          </p:cNvPr>
          <p:cNvSpPr/>
          <p:nvPr/>
        </p:nvSpPr>
        <p:spPr>
          <a:xfrm>
            <a:off x="1344743" y="3633057"/>
            <a:ext cx="1524000" cy="111209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 xmlns:a16="http://schemas.microsoft.com/office/drawing/2014/main" id="{4CD61D0F-EE47-432F-8871-E6E21D8D0C11}"/>
              </a:ext>
            </a:extLst>
          </p:cNvPr>
          <p:cNvSpPr/>
          <p:nvPr/>
        </p:nvSpPr>
        <p:spPr>
          <a:xfrm>
            <a:off x="2916869" y="3633057"/>
            <a:ext cx="1494989" cy="111209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 xmlns:a16="http://schemas.microsoft.com/office/drawing/2014/main" id="{A6EB1327-2E3E-469E-85F1-5007DD0F6396}"/>
              </a:ext>
            </a:extLst>
          </p:cNvPr>
          <p:cNvSpPr/>
          <p:nvPr/>
        </p:nvSpPr>
        <p:spPr>
          <a:xfrm>
            <a:off x="4488996" y="3631996"/>
            <a:ext cx="1494989" cy="1112098"/>
          </a:xfrm>
          <a:prstGeom prst="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 xmlns:a16="http://schemas.microsoft.com/office/drawing/2014/main" id="{9366C9C4-58D6-4ABD-AC9F-29A506F1365E}"/>
              </a:ext>
            </a:extLst>
          </p:cNvPr>
          <p:cNvSpPr/>
          <p:nvPr/>
        </p:nvSpPr>
        <p:spPr>
          <a:xfrm>
            <a:off x="6061123" y="3633057"/>
            <a:ext cx="1494989" cy="1112098"/>
          </a:xfrm>
          <a:prstGeom prst="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150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3" name="Slide Number Placeholder 2"/>
          <p:cNvSpPr>
            <a:spLocks noGrp="1"/>
          </p:cNvSpPr>
          <p:nvPr>
            <p:ph type="sldNum" sz="quarter" idx="12"/>
          </p:nvPr>
        </p:nvSpPr>
        <p:spPr/>
        <p:txBody>
          <a:bodyPr/>
          <a:lstStyle/>
          <a:p>
            <a:fld id="{162A217B-ED1C-D84B-8478-63C77FA79618}" type="slidenum">
              <a:rPr lang="de-DE" smtClean="0"/>
              <a:pPr/>
              <a:t>8</a:t>
            </a:fld>
            <a:endParaRPr lang="de-DE"/>
          </a:p>
        </p:txBody>
      </p:sp>
      <p:sp>
        <p:nvSpPr>
          <p:cNvPr id="5" name="Title 4"/>
          <p:cNvSpPr>
            <a:spLocks noGrp="1"/>
          </p:cNvSpPr>
          <p:nvPr>
            <p:ph type="title"/>
          </p:nvPr>
        </p:nvSpPr>
        <p:spPr/>
        <p:txBody>
          <a:bodyPr/>
          <a:lstStyle/>
          <a:p>
            <a:r>
              <a:rPr lang="en-US" dirty="0" smtClean="0"/>
              <a:t>Final model results</a:t>
            </a:r>
            <a:endParaRPr lang="en-US" dirty="0"/>
          </a:p>
        </p:txBody>
      </p:sp>
      <p:graphicFrame>
        <p:nvGraphicFramePr>
          <p:cNvPr id="6" name="Table 5">
            <a:extLst>
              <a:ext uri="{FF2B5EF4-FFF2-40B4-BE49-F238E27FC236}">
                <a16:creationId xmlns:a16="http://schemas.microsoft.com/office/drawing/2014/main" xmlns="" id="{E7640535-67F1-41F7-89BE-17CE9008731B}"/>
              </a:ext>
            </a:extLst>
          </p:cNvPr>
          <p:cNvGraphicFramePr>
            <a:graphicFrameLocks noGrp="1"/>
          </p:cNvGraphicFramePr>
          <p:nvPr>
            <p:extLst>
              <p:ext uri="{D42A27DB-BD31-4B8C-83A1-F6EECF244321}">
                <p14:modId xmlns:p14="http://schemas.microsoft.com/office/powerpoint/2010/main" val="3418252109"/>
              </p:ext>
            </p:extLst>
          </p:nvPr>
        </p:nvGraphicFramePr>
        <p:xfrm>
          <a:off x="457200" y="1126272"/>
          <a:ext cx="8536259" cy="3240422"/>
        </p:xfrm>
        <a:graphic>
          <a:graphicData uri="http://schemas.openxmlformats.org/drawingml/2006/table">
            <a:tbl>
              <a:tblPr firstRow="1" firstCol="1" bandRow="1">
                <a:tableStyleId>{5940675A-B579-460E-94D1-54222C63F5DA}</a:tableStyleId>
              </a:tblPr>
              <a:tblGrid>
                <a:gridCol w="6194502">
                  <a:extLst>
                    <a:ext uri="{9D8B030D-6E8A-4147-A177-3AD203B41FA5}">
                      <a16:colId xmlns:a16="http://schemas.microsoft.com/office/drawing/2014/main" xmlns="" val="3611735221"/>
                    </a:ext>
                  </a:extLst>
                </a:gridCol>
                <a:gridCol w="1098396">
                  <a:extLst>
                    <a:ext uri="{9D8B030D-6E8A-4147-A177-3AD203B41FA5}">
                      <a16:colId xmlns:a16="http://schemas.microsoft.com/office/drawing/2014/main" xmlns="" val="3754848461"/>
                    </a:ext>
                  </a:extLst>
                </a:gridCol>
                <a:gridCol w="1243361">
                  <a:extLst>
                    <a:ext uri="{9D8B030D-6E8A-4147-A177-3AD203B41FA5}">
                      <a16:colId xmlns:a16="http://schemas.microsoft.com/office/drawing/2014/main" xmlns="" val="1938885005"/>
                    </a:ext>
                  </a:extLst>
                </a:gridCol>
              </a:tblGrid>
              <a:tr h="276504">
                <a:tc gridSpan="2">
                  <a:txBody>
                    <a:bodyPr/>
                    <a:lstStyle/>
                    <a:p>
                      <a:pPr algn="ctr">
                        <a:lnSpc>
                          <a:spcPct val="100000"/>
                        </a:lnSpc>
                        <a:spcAft>
                          <a:spcPts val="800"/>
                        </a:spcAft>
                      </a:pPr>
                      <a:r>
                        <a:rPr lang="en-US" sz="1000" b="1" dirty="0">
                          <a:solidFill>
                            <a:schemeClr val="tx1"/>
                          </a:solidFill>
                          <a:effectLst/>
                        </a:rPr>
                        <a:t>Maximum likelihood estimation</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a:lnSpc>
                          <a:spcPct val="100000"/>
                        </a:lnSpc>
                        <a:spcAft>
                          <a:spcPts val="800"/>
                        </a:spcAft>
                      </a:pPr>
                      <a:r>
                        <a:rPr lang="en-US" sz="1000" b="1" dirty="0">
                          <a:solidFill>
                            <a:schemeClr val="tx1"/>
                          </a:solidFill>
                          <a:effectLst/>
                        </a:rPr>
                        <a:t>Bayesian estimation</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39481431"/>
                  </a:ext>
                </a:extLst>
              </a:tr>
              <a:tr h="134754">
                <a:tc>
                  <a:txBody>
                    <a:bodyPr/>
                    <a:lstStyle/>
                    <a:p>
                      <a:pPr>
                        <a:lnSpc>
                          <a:spcPct val="100000"/>
                        </a:lnSpc>
                        <a:spcAft>
                          <a:spcPts val="800"/>
                        </a:spcAft>
                      </a:pPr>
                      <a:r>
                        <a:rPr lang="en-US" sz="1000" b="1" dirty="0">
                          <a:solidFill>
                            <a:schemeClr val="tx1"/>
                          </a:solidFill>
                          <a:effectLst/>
                        </a:rPr>
                        <a:t>Regressors</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US" sz="1000" b="1" dirty="0">
                          <a:solidFill>
                            <a:schemeClr val="tx1"/>
                          </a:solidFill>
                          <a:effectLst/>
                        </a:rPr>
                        <a:t>Coefficients (SE)</a:t>
                      </a:r>
                      <a:r>
                        <a:rPr lang="en-US" sz="1000" b="1" baseline="30000" dirty="0">
                          <a:solidFill>
                            <a:schemeClr val="tx1"/>
                          </a:solidFill>
                          <a:effectLst/>
                        </a:rPr>
                        <a:t>SIG</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US" sz="1000" b="1" dirty="0">
                          <a:solidFill>
                            <a:schemeClr val="tx1"/>
                          </a:solidFill>
                          <a:effectLst/>
                        </a:rPr>
                        <a:t>Mean parameter</a:t>
                      </a:r>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18129361"/>
                  </a:ext>
                </a:extLst>
              </a:tr>
              <a:tr h="134754">
                <a:tc>
                  <a:txBody>
                    <a:bodyPr/>
                    <a:lstStyle/>
                    <a:p>
                      <a:pPr>
                        <a:lnSpc>
                          <a:spcPct val="100000"/>
                        </a:lnSpc>
                        <a:spcAft>
                          <a:spcPts val="800"/>
                        </a:spcAft>
                      </a:pPr>
                      <a:r>
                        <a:rPr lang="en-US" sz="1000" dirty="0" smtClean="0">
                          <a:effectLst/>
                        </a:rPr>
                        <a:t>Intercept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-0.595 (0.134)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-0.550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44551618"/>
                  </a:ext>
                </a:extLst>
              </a:tr>
              <a:tr h="134754">
                <a:tc>
                  <a:txBody>
                    <a:bodyPr/>
                    <a:lstStyle/>
                    <a:p>
                      <a:pPr>
                        <a:lnSpc>
                          <a:spcPct val="100000"/>
                        </a:lnSpc>
                        <a:spcAft>
                          <a:spcPts val="800"/>
                        </a:spcAft>
                      </a:pPr>
                      <a:r>
                        <a:rPr lang="en-US" sz="1000" dirty="0" smtClean="0">
                          <a:effectLst/>
                        </a:rPr>
                        <a:t>Time</a:t>
                      </a:r>
                    </a:p>
                    <a:p>
                      <a:pPr>
                        <a:lnSpc>
                          <a:spcPct val="100000"/>
                        </a:lnSpc>
                        <a:spcAft>
                          <a:spcPts val="800"/>
                        </a:spcAft>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-0.133 (0.009)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-0.134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86523608"/>
                  </a:ext>
                </a:extLst>
              </a:tr>
              <a:tr h="183454">
                <a:tc>
                  <a:txBody>
                    <a:bodyPr/>
                    <a:lstStyle/>
                    <a:p>
                      <a:pPr>
                        <a:lnSpc>
                          <a:spcPct val="100000"/>
                        </a:lnSpc>
                        <a:spcAft>
                          <a:spcPts val="800"/>
                        </a:spcAft>
                      </a:pPr>
                      <a:r>
                        <a:rPr lang="en-US" sz="1000" dirty="0" smtClean="0">
                          <a:effectLst/>
                        </a:rPr>
                        <a:t>Restrictions </a:t>
                      </a:r>
                      <a:r>
                        <a:rPr lang="en-US" sz="1000" dirty="0">
                          <a:effectLst/>
                        </a:rPr>
                        <a:t>on gatherings: gatherings of more than 100 people not permitted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-0.370 (0.088) </a:t>
                      </a:r>
                      <a:r>
                        <a:rPr lang="en-GB" sz="1000" dirty="0" smtClean="0">
                          <a:effectLst/>
                        </a:rPr>
                        <a:t>***</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a:t>
                      </a:r>
                      <a:r>
                        <a:rPr lang="en-GB" sz="1000" dirty="0" smtClean="0">
                          <a:effectLst/>
                        </a:rPr>
                        <a:t>0.407</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56361868"/>
                  </a:ext>
                </a:extLst>
              </a:tr>
              <a:tr h="156117">
                <a:tc>
                  <a:txBody>
                    <a:bodyPr/>
                    <a:lstStyle/>
                    <a:p>
                      <a:pPr>
                        <a:lnSpc>
                          <a:spcPct val="100000"/>
                        </a:lnSpc>
                        <a:spcAft>
                          <a:spcPts val="800"/>
                        </a:spcAft>
                      </a:pPr>
                      <a:r>
                        <a:rPr lang="en-US" sz="1000" dirty="0" smtClean="0">
                          <a:effectLst/>
                        </a:rPr>
                        <a:t>Restrictions </a:t>
                      </a:r>
                      <a:r>
                        <a:rPr lang="en-US" sz="1000" dirty="0">
                          <a:effectLst/>
                        </a:rPr>
                        <a:t>on gatherings: gatherings of between 11 and 100 people not permitted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-0.531 (0.086) </a:t>
                      </a:r>
                      <a:r>
                        <a:rPr lang="en-GB" sz="1000" dirty="0" smtClean="0">
                          <a:effectLst/>
                        </a:rPr>
                        <a:t>***</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a:t>
                      </a:r>
                      <a:r>
                        <a:rPr lang="en-GB" sz="1000" dirty="0" smtClean="0">
                          <a:effectLst/>
                        </a:rPr>
                        <a:t>0.558</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50186517"/>
                  </a:ext>
                </a:extLst>
              </a:tr>
              <a:tr h="133815">
                <a:tc>
                  <a:txBody>
                    <a:bodyPr/>
                    <a:lstStyle/>
                    <a:p>
                      <a:pPr>
                        <a:lnSpc>
                          <a:spcPct val="100000"/>
                        </a:lnSpc>
                        <a:spcAft>
                          <a:spcPts val="800"/>
                        </a:spcAft>
                      </a:pPr>
                      <a:r>
                        <a:rPr lang="en-US" sz="1000" dirty="0" smtClean="0">
                          <a:effectLst/>
                        </a:rPr>
                        <a:t>Restrictions </a:t>
                      </a:r>
                      <a:r>
                        <a:rPr lang="en-US" sz="1000" dirty="0">
                          <a:effectLst/>
                        </a:rPr>
                        <a:t>on gatherings: gatherings of fewer than 10 people not </a:t>
                      </a:r>
                      <a:r>
                        <a:rPr lang="en-US" sz="1000" dirty="0" smtClean="0">
                          <a:effectLst/>
                        </a:rPr>
                        <a:t>permitted</a:t>
                      </a:r>
                    </a:p>
                    <a:p>
                      <a:pPr>
                        <a:lnSpc>
                          <a:spcPct val="100000"/>
                        </a:lnSpc>
                        <a:spcAft>
                          <a:spcPts val="800"/>
                        </a:spcAft>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-0.494 (0.083)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-0.536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26967980"/>
                  </a:ext>
                </a:extLst>
              </a:tr>
              <a:tr h="180247">
                <a:tc>
                  <a:txBody>
                    <a:bodyPr/>
                    <a:lstStyle/>
                    <a:p>
                      <a:pPr>
                        <a:lnSpc>
                          <a:spcPct val="100000"/>
                        </a:lnSpc>
                        <a:spcAft>
                          <a:spcPts val="800"/>
                        </a:spcAft>
                      </a:pPr>
                      <a:r>
                        <a:rPr lang="en-US" sz="1000" dirty="0" smtClean="0">
                          <a:effectLst/>
                        </a:rPr>
                        <a:t>Mask-wearing</a:t>
                      </a:r>
                      <a:r>
                        <a:rPr lang="en-US" sz="1000" dirty="0">
                          <a:effectLst/>
                        </a:rPr>
                        <a:t>: recommended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-0.050 (0.052)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-0.043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35986242"/>
                  </a:ext>
                </a:extLst>
              </a:tr>
              <a:tr h="134754">
                <a:tc>
                  <a:txBody>
                    <a:bodyPr/>
                    <a:lstStyle/>
                    <a:p>
                      <a:pPr>
                        <a:lnSpc>
                          <a:spcPct val="100000"/>
                        </a:lnSpc>
                        <a:spcAft>
                          <a:spcPts val="800"/>
                        </a:spcAft>
                      </a:pPr>
                      <a:r>
                        <a:rPr lang="en-US" sz="1000" dirty="0" smtClean="0">
                          <a:effectLst/>
                        </a:rPr>
                        <a:t>Mask-wearing</a:t>
                      </a:r>
                      <a:r>
                        <a:rPr lang="en-US" sz="1000" dirty="0">
                          <a:effectLst/>
                        </a:rPr>
                        <a:t>: required in some public places or in some geographical areas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-0.090 (0.044)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-0.103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45693036"/>
                  </a:ext>
                </a:extLst>
              </a:tr>
              <a:tr h="190934">
                <a:tc>
                  <a:txBody>
                    <a:bodyPr/>
                    <a:lstStyle/>
                    <a:p>
                      <a:pPr>
                        <a:lnSpc>
                          <a:spcPct val="100000"/>
                        </a:lnSpc>
                        <a:spcAft>
                          <a:spcPts val="800"/>
                        </a:spcAft>
                      </a:pPr>
                      <a:r>
                        <a:rPr lang="en-US" sz="1000" dirty="0" smtClean="0">
                          <a:effectLst/>
                        </a:rPr>
                        <a:t>Mask-wearing</a:t>
                      </a:r>
                      <a:r>
                        <a:rPr lang="en-US" sz="1000" dirty="0">
                          <a:effectLst/>
                        </a:rPr>
                        <a:t>: required in all public places in all geographical </a:t>
                      </a:r>
                      <a:r>
                        <a:rPr lang="en-US" sz="1000" dirty="0" smtClean="0">
                          <a:effectLst/>
                        </a:rPr>
                        <a:t>areas</a:t>
                      </a:r>
                    </a:p>
                    <a:p>
                      <a:pPr>
                        <a:lnSpc>
                          <a:spcPct val="100000"/>
                        </a:lnSpc>
                        <a:spcAft>
                          <a:spcPts val="800"/>
                        </a:spcAft>
                      </a:pPr>
                      <a:endParaRPr lang="en-US" sz="300" dirty="0" smtClean="0">
                        <a:effectLst/>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-0.285 (0.060)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-0.314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91982472"/>
                  </a:ext>
                </a:extLst>
              </a:tr>
              <a:tr h="183500">
                <a:tc>
                  <a:txBody>
                    <a:bodyPr/>
                    <a:lstStyle/>
                    <a:p>
                      <a:pPr>
                        <a:lnSpc>
                          <a:spcPct val="100000"/>
                        </a:lnSpc>
                        <a:spcAft>
                          <a:spcPts val="800"/>
                        </a:spcAft>
                      </a:pPr>
                      <a:r>
                        <a:rPr lang="en-US" sz="1000" dirty="0" smtClean="0">
                          <a:effectLst/>
                        </a:rPr>
                        <a:t>School </a:t>
                      </a:r>
                      <a:r>
                        <a:rPr lang="en-US" sz="1000" dirty="0">
                          <a:effectLst/>
                        </a:rPr>
                        <a:t>closing: require closing of </a:t>
                      </a:r>
                      <a:r>
                        <a:rPr lang="en-GB" sz="1000" dirty="0">
                          <a:effectLst/>
                        </a:rPr>
                        <a:t>only some levels or categories, e.g. just high school, or just public schools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-0.167 (0.064) </a:t>
                      </a:r>
                      <a:r>
                        <a:rPr lang="en-GB" sz="1000" dirty="0" smtClean="0">
                          <a:effectLst/>
                        </a:rPr>
                        <a:t>***</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a:t>
                      </a:r>
                      <a:r>
                        <a:rPr lang="en-GB" sz="1000" dirty="0" smtClean="0">
                          <a:effectLst/>
                        </a:rPr>
                        <a:t>0.189</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75900225"/>
                  </a:ext>
                </a:extLst>
              </a:tr>
              <a:tr h="134754">
                <a:tc>
                  <a:txBody>
                    <a:bodyPr/>
                    <a:lstStyle/>
                    <a:p>
                      <a:pPr>
                        <a:lnSpc>
                          <a:spcPct val="100000"/>
                        </a:lnSpc>
                        <a:spcAft>
                          <a:spcPts val="800"/>
                        </a:spcAft>
                      </a:pPr>
                      <a:r>
                        <a:rPr lang="en-US" sz="1000" dirty="0" smtClean="0">
                          <a:effectLst/>
                        </a:rPr>
                        <a:t>School </a:t>
                      </a:r>
                      <a:r>
                        <a:rPr lang="en-US" sz="1000" dirty="0">
                          <a:effectLst/>
                        </a:rPr>
                        <a:t>closing: require </a:t>
                      </a:r>
                      <a:r>
                        <a:rPr lang="en-GB" sz="1000" dirty="0">
                          <a:effectLst/>
                        </a:rPr>
                        <a:t>closing of all levels </a:t>
                      </a:r>
                      <a:endParaRPr lang="en-GB" sz="1000" dirty="0" smtClean="0">
                        <a:effectLst/>
                      </a:endParaRPr>
                    </a:p>
                    <a:p>
                      <a:pPr>
                        <a:lnSpc>
                          <a:spcPct val="100000"/>
                        </a:lnSpc>
                        <a:spcAft>
                          <a:spcPts val="800"/>
                        </a:spcAft>
                      </a:pPr>
                      <a:endParaRPr lang="en-GB" sz="300" dirty="0" smtClean="0">
                        <a:effectLst/>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-0.270 (0.073)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-0.293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02761070"/>
                  </a:ext>
                </a:extLst>
              </a:tr>
              <a:tr h="150375">
                <a:tc>
                  <a:txBody>
                    <a:bodyPr/>
                    <a:lstStyle/>
                    <a:p>
                      <a:pPr>
                        <a:lnSpc>
                          <a:spcPct val="100000"/>
                        </a:lnSpc>
                        <a:spcAft>
                          <a:spcPts val="800"/>
                        </a:spcAft>
                      </a:pPr>
                      <a:r>
                        <a:rPr lang="en-US" sz="1000" dirty="0" smtClean="0">
                          <a:effectLst/>
                        </a:rPr>
                        <a:t>Workplace </a:t>
                      </a:r>
                      <a:r>
                        <a:rPr lang="en-US" sz="1000" dirty="0">
                          <a:effectLst/>
                        </a:rPr>
                        <a:t>closing: require closing (or work from home) for some sectors or categories of workers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-0.146 (0.044) </a:t>
                      </a:r>
                      <a:r>
                        <a:rPr lang="en-GB" sz="1000" dirty="0" smtClean="0">
                          <a:effectLst/>
                        </a:rPr>
                        <a:t>***</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a:t>
                      </a:r>
                      <a:r>
                        <a:rPr lang="en-GB" sz="1000" dirty="0" smtClean="0">
                          <a:effectLst/>
                        </a:rPr>
                        <a:t>0.141</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47468935"/>
                  </a:ext>
                </a:extLst>
              </a:tr>
              <a:tr h="134754">
                <a:tc>
                  <a:txBody>
                    <a:bodyPr/>
                    <a:lstStyle/>
                    <a:p>
                      <a:pPr>
                        <a:lnSpc>
                          <a:spcPct val="100000"/>
                        </a:lnSpc>
                        <a:spcAft>
                          <a:spcPts val="800"/>
                        </a:spcAft>
                      </a:pPr>
                      <a:r>
                        <a:rPr lang="en-US" sz="1000" dirty="0" smtClean="0">
                          <a:effectLst/>
                        </a:rPr>
                        <a:t>Workplace </a:t>
                      </a:r>
                      <a:r>
                        <a:rPr lang="en-US" sz="1000" dirty="0">
                          <a:effectLst/>
                        </a:rPr>
                        <a:t>closing: </a:t>
                      </a:r>
                      <a:r>
                        <a:rPr lang="en-GB" sz="1000" dirty="0">
                          <a:effectLst/>
                        </a:rPr>
                        <a:t>require closing (or work from home) of all-but-essential workplaces (e.g. </a:t>
                      </a:r>
                      <a:r>
                        <a:rPr lang="en-GB" sz="1000" dirty="0" smtClean="0">
                          <a:effectLst/>
                        </a:rPr>
                        <a:t>grocery stores</a:t>
                      </a:r>
                      <a:r>
                        <a:rPr lang="en-GB" sz="1000" dirty="0">
                          <a:effectLst/>
                        </a:rPr>
                        <a:t>, doctors</a:t>
                      </a:r>
                      <a:r>
                        <a:rPr lang="en-GB" sz="1000" dirty="0" smtClean="0">
                          <a:effectLst/>
                        </a:rPr>
                        <a:t>)</a:t>
                      </a:r>
                    </a:p>
                    <a:p>
                      <a:pPr>
                        <a:lnSpc>
                          <a:spcPct val="100000"/>
                        </a:lnSpc>
                        <a:spcAft>
                          <a:spcPts val="800"/>
                        </a:spcAft>
                      </a:pPr>
                      <a:endParaRPr lang="en-GB" sz="300" dirty="0" smtClean="0">
                        <a:effectLst/>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-0.201 (0.049) </a:t>
                      </a:r>
                      <a:r>
                        <a:rPr lang="en-GB" sz="1000" dirty="0" smtClean="0">
                          <a:effectLst/>
                        </a:rPr>
                        <a:t>***</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a:effectLst/>
                        </a:rPr>
                        <a:t>-</a:t>
                      </a:r>
                      <a:r>
                        <a:rPr lang="en-GB" sz="1000" dirty="0" smtClean="0">
                          <a:effectLst/>
                        </a:rPr>
                        <a:t>0.209</a:t>
                      </a:r>
                      <a:endParaRPr lang="en-GB" sz="1000" dirty="0">
                        <a:effectLst/>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61488523"/>
                  </a:ext>
                </a:extLst>
              </a:tr>
              <a:tr h="142537">
                <a:tc>
                  <a:txBody>
                    <a:bodyPr/>
                    <a:lstStyle/>
                    <a:p>
                      <a:pPr>
                        <a:lnSpc>
                          <a:spcPct val="100000"/>
                        </a:lnSpc>
                        <a:spcAft>
                          <a:spcPts val="800"/>
                        </a:spcAft>
                      </a:pPr>
                      <a:r>
                        <a:rPr lang="en-US" sz="1000" smtClean="0">
                          <a:effectLst/>
                        </a:rPr>
                        <a:t>Total number of tests performed per thousand population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smtClean="0">
                          <a:effectLst/>
                        </a:rPr>
                        <a:t>-0.004 (0.002)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GB" sz="1000" dirty="0" smtClean="0">
                          <a:effectLst/>
                        </a:rPr>
                        <a:t>-0.004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4" marR="64564" marT="0" marB="0">
                    <a:lnL w="12700" cap="flat" cmpd="sng" algn="ctr">
                      <a:solidFill>
                        <a:schemeClr val="bg1">
                          <a:lumMod val="9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15584851"/>
                  </a:ext>
                </a:extLst>
              </a:tr>
            </a:tbl>
          </a:graphicData>
        </a:graphic>
      </p:graphicFrame>
    </p:spTree>
    <p:extLst>
      <p:ext uri="{BB962C8B-B14F-4D97-AF65-F5344CB8AC3E}">
        <p14:creationId xmlns:p14="http://schemas.microsoft.com/office/powerpoint/2010/main" val="29163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02.11.15</a:t>
            </a:r>
            <a:endParaRPr lang="de-DE"/>
          </a:p>
        </p:txBody>
      </p:sp>
      <p:sp>
        <p:nvSpPr>
          <p:cNvPr id="3" name="Slide Number Placeholder 2"/>
          <p:cNvSpPr>
            <a:spLocks noGrp="1"/>
          </p:cNvSpPr>
          <p:nvPr>
            <p:ph type="sldNum" sz="quarter" idx="12"/>
          </p:nvPr>
        </p:nvSpPr>
        <p:spPr/>
        <p:txBody>
          <a:bodyPr/>
          <a:lstStyle/>
          <a:p>
            <a:fld id="{162A217B-ED1C-D84B-8478-63C77FA79618}" type="slidenum">
              <a:rPr lang="de-DE" smtClean="0"/>
              <a:pPr/>
              <a:t>9</a:t>
            </a:fld>
            <a:endParaRPr lang="de-DE"/>
          </a:p>
        </p:txBody>
      </p:sp>
      <p:sp>
        <p:nvSpPr>
          <p:cNvPr id="4" name="Content Placeholder 3"/>
          <p:cNvSpPr>
            <a:spLocks noGrp="1"/>
          </p:cNvSpPr>
          <p:nvPr>
            <p:ph sz="quarter" idx="13"/>
          </p:nvPr>
        </p:nvSpPr>
        <p:spPr>
          <a:xfrm>
            <a:off x="457200" y="1059582"/>
            <a:ext cx="4549698" cy="3766417"/>
          </a:xfrm>
        </p:spPr>
        <p:txBody>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Restrictions </a:t>
            </a:r>
            <a:r>
              <a:rPr lang="en-US" dirty="0">
                <a:latin typeface="Calibri" panose="020F0502020204030204" pitchFamily="34" charset="0"/>
                <a:ea typeface="Calibri" panose="020F0502020204030204" pitchFamily="34" charset="0"/>
                <a:cs typeface="Times New Roman" panose="02020603050405020304" pitchFamily="18" charset="0"/>
              </a:rPr>
              <a:t>on </a:t>
            </a:r>
            <a:r>
              <a:rPr lang="en-US" dirty="0" smtClean="0">
                <a:latin typeface="Calibri" panose="020F0502020204030204" pitchFamily="34" charset="0"/>
                <a:ea typeface="Calibri" panose="020F0502020204030204" pitchFamily="34" charset="0"/>
                <a:cs typeface="Times New Roman" panose="02020603050405020304" pitchFamily="18" charset="0"/>
              </a:rPr>
              <a:t>gatherings</a:t>
            </a:r>
          </a:p>
          <a:p>
            <a:r>
              <a:rPr lang="en-US" dirty="0">
                <a:latin typeface="Calibri" panose="020F0502020204030204" pitchFamily="34" charset="0"/>
                <a:ea typeface="Calibri" panose="020F0502020204030204" pitchFamily="34" charset="0"/>
                <a:cs typeface="Times New Roman" panose="02020603050405020304" pitchFamily="18" charset="0"/>
              </a:rPr>
              <a:t>Mask wearing requirements </a:t>
            </a:r>
          </a:p>
          <a:p>
            <a:r>
              <a:rPr lang="en-US" dirty="0" smtClean="0">
                <a:latin typeface="Calibri" panose="020F0502020204030204" pitchFamily="34" charset="0"/>
                <a:ea typeface="Calibri" panose="020F0502020204030204" pitchFamily="34" charset="0"/>
                <a:cs typeface="Times New Roman" panose="02020603050405020304" pitchFamily="18" charset="0"/>
              </a:rPr>
              <a:t>School </a:t>
            </a:r>
            <a:r>
              <a:rPr lang="en-US" dirty="0">
                <a:latin typeface="Calibri" panose="020F0502020204030204" pitchFamily="34" charset="0"/>
                <a:ea typeface="Calibri" panose="020F0502020204030204" pitchFamily="34" charset="0"/>
                <a:cs typeface="Times New Roman" panose="02020603050405020304" pitchFamily="18" charset="0"/>
              </a:rPr>
              <a:t>closing </a:t>
            </a:r>
            <a:r>
              <a:rPr lang="en-US" dirty="0" smtClean="0">
                <a:latin typeface="Calibri" panose="020F0502020204030204" pitchFamily="34" charset="0"/>
                <a:ea typeface="Calibri" panose="020F0502020204030204" pitchFamily="34" charset="0"/>
                <a:cs typeface="Times New Roman" panose="02020603050405020304" pitchFamily="18" charset="0"/>
              </a:rPr>
              <a:t>requirements</a:t>
            </a:r>
          </a:p>
          <a:p>
            <a:r>
              <a:rPr lang="en-US" dirty="0">
                <a:latin typeface="Calibri" panose="020F0502020204030204" pitchFamily="34" charset="0"/>
                <a:ea typeface="Calibri" panose="020F0502020204030204" pitchFamily="34" charset="0"/>
                <a:cs typeface="Times New Roman" panose="02020603050405020304" pitchFamily="18" charset="0"/>
              </a:rPr>
              <a:t>W</a:t>
            </a:r>
            <a:r>
              <a:rPr lang="en-US" dirty="0" smtClean="0">
                <a:latin typeface="Calibri" panose="020F0502020204030204" pitchFamily="34" charset="0"/>
                <a:ea typeface="Calibri" panose="020F0502020204030204" pitchFamily="34" charset="0"/>
                <a:cs typeface="Times New Roman" panose="02020603050405020304" pitchFamily="18" charset="0"/>
              </a:rPr>
              <a:t>ork </a:t>
            </a:r>
            <a:r>
              <a:rPr lang="en-US" dirty="0">
                <a:latin typeface="Calibri" panose="020F0502020204030204" pitchFamily="34" charset="0"/>
                <a:ea typeface="Calibri" panose="020F0502020204030204" pitchFamily="34" charset="0"/>
                <a:cs typeface="Times New Roman" panose="02020603050405020304" pitchFamily="18" charset="0"/>
              </a:rPr>
              <a:t>closing </a:t>
            </a:r>
            <a:r>
              <a:rPr lang="en-US" dirty="0" smtClean="0">
                <a:latin typeface="Calibri" panose="020F0502020204030204" pitchFamily="34" charset="0"/>
                <a:ea typeface="Calibri" panose="020F0502020204030204" pitchFamily="34" charset="0"/>
                <a:cs typeface="Times New Roman" panose="02020603050405020304" pitchFamily="18" charset="0"/>
              </a:rPr>
              <a:t>requirements</a:t>
            </a:r>
          </a:p>
          <a:p>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total number of tests </a:t>
            </a:r>
            <a:r>
              <a:rPr lang="en-US" dirty="0" smtClean="0">
                <a:latin typeface="Calibri" panose="020F0502020204030204" pitchFamily="34" charset="0"/>
                <a:ea typeface="Calibri" panose="020F0502020204030204" pitchFamily="34" charset="0"/>
                <a:cs typeface="Times New Roman" panose="02020603050405020304" pitchFamily="18" charset="0"/>
              </a:rPr>
              <a:t>performed</a:t>
            </a:r>
          </a:p>
        </p:txBody>
      </p:sp>
      <p:sp>
        <p:nvSpPr>
          <p:cNvPr id="5" name="Title 4"/>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Our study indicates that</a:t>
            </a:r>
            <a:endParaRPr lang="en-US" dirty="0"/>
          </a:p>
        </p:txBody>
      </p:sp>
      <p:sp>
        <p:nvSpPr>
          <p:cNvPr id="6" name="TextBox 5"/>
          <p:cNvSpPr txBox="1"/>
          <p:nvPr/>
        </p:nvSpPr>
        <p:spPr>
          <a:xfrm>
            <a:off x="5352585" y="1587480"/>
            <a:ext cx="3563091" cy="923330"/>
          </a:xfrm>
          <a:prstGeom prst="rect">
            <a:avLst/>
          </a:prstGeom>
          <a:noFill/>
        </p:spPr>
        <p:txBody>
          <a:bodyPr wrap="none" rtlCol="0">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Average </a:t>
            </a:r>
            <a:r>
              <a:rPr lang="en-US" dirty="0">
                <a:latin typeface="Calibri" panose="020F0502020204030204" pitchFamily="34" charset="0"/>
                <a:ea typeface="Calibri" panose="020F0502020204030204" pitchFamily="34" charset="0"/>
                <a:cs typeface="Times New Roman" panose="02020603050405020304" pitchFamily="18" charset="0"/>
              </a:rPr>
              <a:t>daily growth rate of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weekly </a:t>
            </a:r>
            <a:r>
              <a:rPr lang="en-US" dirty="0">
                <a:latin typeface="Calibri" panose="020F0502020204030204" pitchFamily="34" charset="0"/>
                <a:ea typeface="Calibri" panose="020F0502020204030204" pitchFamily="34" charset="0"/>
                <a:cs typeface="Times New Roman" panose="02020603050405020304" pitchFamily="18" charset="0"/>
              </a:rPr>
              <a:t>confirmed SARS-CoV-2 cases</a:t>
            </a:r>
            <a:endParaRPr lang="en-GB" dirty="0"/>
          </a:p>
          <a:p>
            <a:endParaRPr lang="en-US" dirty="0"/>
          </a:p>
        </p:txBody>
      </p:sp>
      <p:sp>
        <p:nvSpPr>
          <p:cNvPr id="7" name="Right Brace 6"/>
          <p:cNvSpPr/>
          <p:nvPr/>
        </p:nvSpPr>
        <p:spPr>
          <a:xfrm>
            <a:off x="4806176" y="1059582"/>
            <a:ext cx="407019" cy="1689194"/>
          </a:xfrm>
          <a:prstGeom prst="rightBrace">
            <a:avLst/>
          </a:pr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30690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1590</Words>
  <Application>Microsoft Office PowerPoint</Application>
  <PresentationFormat>Bildschirmpräsentation (16:9)</PresentationFormat>
  <Paragraphs>178</Paragraphs>
  <Slides>10</Slides>
  <Notes>7</Notes>
  <HiddenSlides>0</HiddenSlides>
  <MMClips>0</MMClips>
  <ScaleCrop>false</ScaleCrop>
  <HeadingPairs>
    <vt:vector size="4" baseType="variant">
      <vt:variant>
        <vt:lpstr>Design</vt:lpstr>
      </vt:variant>
      <vt:variant>
        <vt:i4>2</vt:i4>
      </vt:variant>
      <vt:variant>
        <vt:lpstr>Folientitel</vt:lpstr>
      </vt:variant>
      <vt:variant>
        <vt:i4>10</vt:i4>
      </vt:variant>
    </vt:vector>
  </HeadingPairs>
  <TitlesOfParts>
    <vt:vector size="12" baseType="lpstr">
      <vt:lpstr>Office-Design</vt:lpstr>
      <vt:lpstr>1_Office-Design</vt:lpstr>
      <vt:lpstr>Impact of type and timeliness of control measures on COVID-19 epidemic growth: Organization for Economic Co-operation and Development countries, March – July 2020.  Francisco Pozo Martin (ZIG2), Heide Weishaar (ZIG2), Florin Cristea (ZIG2), Johanna Hanefeld (ZIG),  Lars Schaade (Inst.Leit.), Charbel El Bcheraoui (ZIG2)</vt:lpstr>
      <vt:lpstr>COVID-19 challenge </vt:lpstr>
      <vt:lpstr>If we had to choose, what measures work best?</vt:lpstr>
      <vt:lpstr>Longitudinal panel study using data from publicly available databases.  Study period is the period spanning 13 weeks after the first policy is implemented in each country   </vt:lpstr>
      <vt:lpstr>Epidemic growth / intensity of policies over time</vt:lpstr>
      <vt:lpstr>Epidemic growth / intensity of policies over time</vt:lpstr>
      <vt:lpstr>Stringency of policy implementation over time</vt:lpstr>
      <vt:lpstr>Final model results</vt:lpstr>
      <vt:lpstr>Our study indicates that</vt:lpstr>
      <vt:lpstr>Policies analyzed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Halm, Ariane</cp:lastModifiedBy>
  <cp:revision>208</cp:revision>
  <dcterms:created xsi:type="dcterms:W3CDTF">2015-11-02T12:29:13Z</dcterms:created>
  <dcterms:modified xsi:type="dcterms:W3CDTF">2020-09-18T08:37:17Z</dcterms:modified>
</cp:coreProperties>
</file>