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4" r:id="rId2"/>
    <p:sldId id="365" r:id="rId3"/>
    <p:sldId id="383" r:id="rId4"/>
    <p:sldId id="377" r:id="rId5"/>
    <p:sldId id="373" r:id="rId6"/>
    <p:sldId id="374" r:id="rId7"/>
    <p:sldId id="375" r:id="rId8"/>
    <p:sldId id="382" r:id="rId9"/>
    <p:sldId id="376" r:id="rId10"/>
    <p:sldId id="38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96109" autoAdjust="0"/>
  </p:normalViewPr>
  <p:slideViewPr>
    <p:cSldViewPr>
      <p:cViewPr>
        <p:scale>
          <a:sx n="80" d="100"/>
          <a:sy n="80" d="100"/>
        </p:scale>
        <p:origin x="-78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Kroatien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Zadarska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Monaco (Monaco),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Rumänien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Caraș-Severin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Suceava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Ungarn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(Pest,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Fejér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3712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30.835.922 </a:t>
            </a:r>
            <a:r>
              <a:rPr lang="en-US" sz="2400" b="1" dirty="0" err="1" smtClean="0">
                <a:solidFill>
                  <a:srgbClr val="366092"/>
                </a:solidFill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</a:rPr>
              <a:t> </a:t>
            </a:r>
            <a:endParaRPr lang="en-US" sz="2400" b="1" dirty="0">
              <a:solidFill>
                <a:srgbClr val="366092"/>
              </a:solidFill>
            </a:endParaRPr>
          </a:p>
          <a:p>
            <a:r>
              <a:rPr lang="en-US" sz="2400" b="1" dirty="0">
                <a:solidFill>
                  <a:srgbClr val="366092"/>
                </a:solidFill>
              </a:rPr>
              <a:t>957.790 </a:t>
            </a:r>
            <a:r>
              <a:rPr lang="en-US" sz="2400" b="1" dirty="0" err="1">
                <a:solidFill>
                  <a:srgbClr val="366092"/>
                </a:solidFill>
              </a:rPr>
              <a:t>Verstorbene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3,1%)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20</a:t>
            </a:r>
            <a:r>
              <a:rPr lang="de-DE" sz="1400" i="1" dirty="0" smtClean="0">
                <a:solidFill>
                  <a:prstClr val="black"/>
                </a:solidFill>
              </a:rPr>
              <a:t>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0539"/>
              </p:ext>
            </p:extLst>
          </p:nvPr>
        </p:nvGraphicFramePr>
        <p:xfrm>
          <a:off x="311491" y="1744702"/>
          <a:ext cx="8649834" cy="4629268"/>
        </p:xfrm>
        <a:graphic>
          <a:graphicData uri="http://schemas.openxmlformats.org/drawingml/2006/table">
            <a:tbl>
              <a:tblPr firstRow="1" firstCol="1" bandRow="1"/>
              <a:tblGrid>
                <a:gridCol w="1123998"/>
                <a:gridCol w="1123998"/>
                <a:gridCol w="1354447"/>
                <a:gridCol w="1527712"/>
                <a:gridCol w="1446861"/>
                <a:gridCol w="666003"/>
                <a:gridCol w="666003"/>
                <a:gridCol w="740812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5.400.619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646.263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6.764.962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278.854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4.528.240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212.553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613.645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77.955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174,08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640.040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73.714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157,05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442.194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68.283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758.398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49.434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11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762.865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40.033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123,14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1.097.251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39.889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183.602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30.385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356,66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20</a:t>
            </a:r>
            <a:r>
              <a:rPr lang="de-DE" sz="1400" i="1" dirty="0" smtClean="0">
                <a:solidFill>
                  <a:prstClr val="black"/>
                </a:solidFill>
              </a:rPr>
              <a:t>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61034"/>
              </p:ext>
            </p:extLst>
          </p:nvPr>
        </p:nvGraphicFramePr>
        <p:xfrm>
          <a:off x="359532" y="764704"/>
          <a:ext cx="8424937" cy="5666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260"/>
                <a:gridCol w="2240794"/>
                <a:gridCol w="1035571"/>
                <a:gridCol w="936104"/>
                <a:gridCol w="936104"/>
                <a:gridCol w="936104"/>
              </a:tblGrid>
              <a:tr h="432048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Land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Region/</a:t>
                      </a:r>
                      <a:r>
                        <a:rPr lang="en-US" sz="1200" dirty="0" err="1">
                          <a:effectLst/>
                        </a:rPr>
                        <a:t>Provinz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Inzidenz7T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Fälle7T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Trend7T (%)*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Risikogebiet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laut</a:t>
                      </a:r>
                      <a:r>
                        <a:rPr lang="en-US" sz="1200" dirty="0">
                          <a:effectLst/>
                        </a:rPr>
                        <a:t> RKI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rowSpan="14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Tschechische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Republik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Jihoceský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94,84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69.17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Jihomoravský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95,06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1129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59.24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Karlovarský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112,24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331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73.30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Královéhradecký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90,01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496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57.46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Liberecký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123,66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547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156.81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Moravskoslezský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71,89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865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105.46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Olomoucký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80,63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510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109.02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Pardubický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101,86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530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33.84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Plzenský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117,16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685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53.24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Prague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240,10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3142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55.01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Stredoceský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153,51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2102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57.57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Ústecký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80,53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661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143.91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Vysocina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102,50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522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58.18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Zlínský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123,34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719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106.02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rowSpan="7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Ungarn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Budapest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122,24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2142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28.96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Csongrád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69,67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278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115.50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Győr-Moson-Sopron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66,15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82.84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Komárom-Esztergom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55,15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165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101.22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Pest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54,97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703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27.82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Szabolcs-Szatmár-Bereg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51,72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286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157.66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Veszprém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52,15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178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89.36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9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5" y="554748"/>
            <a:ext cx="8305510" cy="347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888962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20</a:t>
            </a:r>
            <a:r>
              <a:rPr lang="de-DE" sz="1400" i="1" dirty="0" smtClean="0">
                <a:solidFill>
                  <a:prstClr val="black"/>
                </a:solidFill>
              </a:rPr>
              <a:t>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466668" y="3888510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 </a:t>
            </a:r>
            <a:r>
              <a:rPr lang="de-DE" sz="1100" b="1" dirty="0" smtClean="0"/>
              <a:t>(nicht EU/EWR/UK/CH)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32613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86,37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Libyen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88135"/>
              </p:ext>
            </p:extLst>
          </p:nvPr>
        </p:nvGraphicFramePr>
        <p:xfrm>
          <a:off x="1698398" y="4335290"/>
          <a:ext cx="1662100" cy="21069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438,34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174,08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132,99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123,14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 Maarten (Niederländischer Teil)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120,31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107,38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100,71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84273"/>
              </p:ext>
            </p:extLst>
          </p:nvPr>
        </p:nvGraphicFramePr>
        <p:xfrm>
          <a:off x="3563888" y="4335290"/>
          <a:ext cx="1524000" cy="18326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84,74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80,78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63,36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62,84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Curacao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62,41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Trinidad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Tobago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61,65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Ecuador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52,78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63903"/>
              </p:ext>
            </p:extLst>
          </p:nvPr>
        </p:nvGraphicFramePr>
        <p:xfrm>
          <a:off x="5496272" y="4335290"/>
          <a:ext cx="1524000" cy="20876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8266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356,66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307,1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68,66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67,51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18756"/>
              </p:ext>
            </p:extLst>
          </p:nvPr>
        </p:nvGraphicFramePr>
        <p:xfrm>
          <a:off x="7347957" y="4335290"/>
          <a:ext cx="1524000" cy="181927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288,8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219,87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89,58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69,52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56,37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Herzegovina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53,26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73544"/>
              </p:ext>
            </p:extLst>
          </p:nvPr>
        </p:nvGraphicFramePr>
        <p:xfrm>
          <a:off x="46726" y="5733256"/>
          <a:ext cx="1428930" cy="7029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Französisch Polynesien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136,06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135,09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835696" y="3583844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47 </a:t>
            </a:r>
            <a:r>
              <a:rPr lang="de-DE" sz="1400" b="1" dirty="0" smtClean="0"/>
              <a:t>Länder/Territorien mit einer 7-Tages-Inzidenz &gt; 50 Fälle / 100.000 </a:t>
            </a:r>
            <a:r>
              <a:rPr lang="de-DE" sz="1400" b="1" dirty="0" err="1" smtClean="0"/>
              <a:t>Ew</a:t>
            </a:r>
            <a:r>
              <a:rPr lang="de-DE" sz="1400" b="1" dirty="0" smtClean="0"/>
              <a:t>.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</a:t>
            </a:r>
            <a:r>
              <a:rPr lang="de-DE" sz="2400" dirty="0" smtClean="0"/>
              <a:t>Einwohner </a:t>
            </a:r>
            <a:r>
              <a:rPr lang="de-DE" sz="2400" dirty="0" smtClean="0"/>
              <a:t>– EU/EWR/UK/CH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20</a:t>
            </a:r>
            <a:r>
              <a:rPr lang="de-DE" sz="1400" i="1" dirty="0" smtClean="0">
                <a:solidFill>
                  <a:prstClr val="black"/>
                </a:solidFill>
              </a:rPr>
              <a:t>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96726"/>
            <a:ext cx="6718306" cy="55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42239" y="1062558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 </a:t>
            </a:r>
            <a:r>
              <a:rPr lang="de-DE" sz="1100" b="1" dirty="0" smtClean="0"/>
              <a:t>(EU/EWR/UK/CH)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02269"/>
              </p:ext>
            </p:extLst>
          </p:nvPr>
        </p:nvGraphicFramePr>
        <p:xfrm>
          <a:off x="323528" y="1556792"/>
          <a:ext cx="1524000" cy="20459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157,05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121,18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91,06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72,74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63,09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63,08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Belgien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50,32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Subregionen in EU/EEA/UK </a:t>
            </a:r>
            <a:r>
              <a:rPr lang="de-DE" sz="2400" dirty="0"/>
              <a:t>und </a:t>
            </a:r>
            <a:r>
              <a:rPr lang="de-DE" sz="2400" dirty="0" smtClean="0"/>
              <a:t>CH mit 7d-Inzidenz </a:t>
            </a:r>
            <a:r>
              <a:rPr lang="de-DE" sz="2400" dirty="0"/>
              <a:t>&gt;</a:t>
            </a:r>
            <a:r>
              <a:rPr lang="de-DE" sz="2400" dirty="0" smtClean="0"/>
              <a:t>50/100.000 </a:t>
            </a:r>
            <a:r>
              <a:rPr lang="de-DE" sz="2400" dirty="0" err="1" smtClean="0"/>
              <a:t>Ew</a:t>
            </a:r>
            <a:r>
              <a:rPr lang="de-DE" sz="2400" dirty="0"/>
              <a:t>.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3" name="Textfeld 2"/>
          <p:cNvSpPr txBox="1"/>
          <p:nvPr/>
        </p:nvSpPr>
        <p:spPr>
          <a:xfrm>
            <a:off x="419286" y="692696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Seit dem letzten Bericht (Stand </a:t>
            </a:r>
            <a:r>
              <a:rPr lang="de-DE" sz="1200" dirty="0" smtClean="0"/>
              <a:t>18.09</a:t>
            </a:r>
            <a:r>
              <a:rPr lang="de-DE" sz="1200" dirty="0" smtClean="0"/>
              <a:t>.) NEU auf der Liste </a:t>
            </a:r>
            <a:endParaRPr lang="de-DE" sz="12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74673"/>
              </p:ext>
            </p:extLst>
          </p:nvPr>
        </p:nvGraphicFramePr>
        <p:xfrm>
          <a:off x="212470" y="969695"/>
          <a:ext cx="8784421" cy="55479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79210"/>
                <a:gridCol w="2147822"/>
                <a:gridCol w="1751935"/>
                <a:gridCol w="990224"/>
                <a:gridCol w="609368"/>
                <a:gridCol w="1805862"/>
              </a:tblGrid>
              <a:tr h="44794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Land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Region/</a:t>
                      </a:r>
                      <a:r>
                        <a:rPr lang="en-US" sz="1400" kern="1200" dirty="0" err="1">
                          <a:effectLst/>
                        </a:rPr>
                        <a:t>Provinz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Inzidenz pro 100.000 </a:t>
                      </a: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Ew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(7d)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Fälle  (7d)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Trend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&gt; 50 </a:t>
                      </a:r>
                      <a:r>
                        <a:rPr lang="en-US" sz="1400" kern="1200" dirty="0" err="1" smtClean="0">
                          <a:effectLst/>
                        </a:rPr>
                        <a:t>seit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7396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Flanders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53,56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3.533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Wallonia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75,69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2.758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17.09.2020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Dänemark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Nordjylland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50,87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Estland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Ida-Viru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62,39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Bretagne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52,31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1.736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Centre-Val de Loire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54,61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1.407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Gibraltar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Gibraltar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68,24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20.08.2020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Großbritannien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East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53,07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1.410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West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66,68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4.868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Northern Ireland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54,48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1.027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Kroatien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Karlovačka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51,65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Ličko-senjska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71,37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06.09.2020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Niederlande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Flevoland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54,50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Groningen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50,34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Rumänien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Cluj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53,19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2450">
                <a:tc rowSpan="4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Ungarn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Csongrád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69,67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429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Komárom-Esztergom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55,15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6407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Szabolcs-Szatmár-Bereg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51,72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3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Veszprém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52,15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4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20.09.2020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796136" y="6597353"/>
            <a:ext cx="336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20</a:t>
            </a:r>
            <a:r>
              <a:rPr lang="de-DE" sz="1400" i="1" dirty="0" smtClean="0">
                <a:solidFill>
                  <a:prstClr val="black"/>
                </a:solidFill>
              </a:rPr>
              <a:t>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21</a:t>
            </a:r>
            <a:r>
              <a:rPr lang="de-DE" sz="1400" i="1" dirty="0" smtClean="0">
                <a:solidFill>
                  <a:prstClr val="black"/>
                </a:solidFill>
              </a:rPr>
              <a:t>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155575" y="-27654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307975" y="-26130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2" descr="https://ago-item-storage.s3.us-east-1.amazonaws.com/eb81f12dbe7a4d32b2b9dcab56df9300/EURO_COVID_SubNational.png?X-Amz-Security-Token=IQoJb3JpZ2luX2VjEPz%2F%2F%2F%2F%2F%2F%2F%2F%2F%2FwEaCXVzLWVhc3QtMSJIMEYCIQD254lORRMG%2FJX8iIPnHsyuMsqZMn8nKLkalrpF5UQyOwIhAPfPyQ6HUNNbz67BRGhicmdo2CUB9odquEHXfIBsaGHwKrQDCBUQABoMNjA0NzU4MTAyNjY1IgwcSZGpcD4ynwfuMtUqkQMzuCZk75ZSDVvENOXgqO0qqgp0JkMefLyceePk5t%2FXrQi6hMeZlOHXp2kRgJBqsPskcbs9Q41qsrW%2FQvSDolWR0yr1yFL4bgNgdRDvoVzGqFS5vrnBX3AJf2BOVZF0ti97lVAylJZSsVLvvSnJRtyXbbkfS1qWKMjuY4Ji3%2FwKsqlxmNGSVsIJEW0GoAkmHuMzmy7%2B%2FA15ta6Cnl%2B%2FevsbNgGEXGn0xKPXW3NSZAW%2BKkGydxN0HKUKm91stUR817QbvLLCgyB6zKT%2B5lqMMtlmbvXN2DbsqkMf73UcqDWjGOCHaNRKEFv0AfTjq%2F%2Fn2jRlkpy6cJOH7t6Eb01LBsCLAteB7e2hYGWfvcHGXftiEzKLpqG%2BDkBEdh7rZGWMac6V0vLeiaAfFo0LU5PtGip5EEUdnKpoLDJg1mPLws1Gtwk%2BzUdp2isUWI0FzKoJtpA%2FAtL6%2BJBIVlIqZDx3gOBN0A5prYgmPrwpFl3hzJWrIzo2TgYYV2EdKPv6wOsPtsg1ZxDYmSu%2Ff5JCbdjXzY35NDCmnI37BTrqAfRTyK%2Brj235ehXFv13PRd9%2FXvpxxLSD6FjTteRFbirxdlBvJuf2Qje9%2Fgdde82LZmu35YLGqyDxXseO1Amicjvjy6xd6AoMaFn7YVcPtahHxvwxb1u4URVaNjoydPJG0XhWaPQ11YCLQQu%2FNs%2BTeTiNbGfdpqpq6mMBuHeosRO6zFwBzThNJNwluPd3YevrqwapZfTMKIgkYTncwttLCcCRgdoHVp5H%2BWfx9%2BGRWLS1ZRirBPvhMXQA%2BgFX14kNWtPecX9IgTp0Rn8ctgAXTWyI8UP%2BULtR6GRNFLXlmVKj6pcEqoCFwGkSBA%3D%3D&amp;X-Amz-Algorithm=AWS4-HMAC-SHA256&amp;X-Amz-Date=20200917T134016Z&amp;X-Amz-SignedHeaders=host&amp;X-Amz-Expires=300&amp;X-Amz-Credential=ASIAYZTTEKKE6XT7M7VX%2F20200917%2Fus-east-1%2Fs3%2Faws4_request&amp;X-Amz-Signature=0ab058b2b6b1f0589d1be000ac2cdb4a971826b967728399810db254651453a2"/>
          <p:cNvSpPr>
            <a:spLocks noChangeAspect="1" noChangeArrowheads="1"/>
          </p:cNvSpPr>
          <p:nvPr/>
        </p:nvSpPr>
        <p:spPr bwMode="auto">
          <a:xfrm>
            <a:off x="155575" y="-3733800"/>
            <a:ext cx="11010900" cy="77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ago-item-storage.s3.us-east-1.amazonaws.com/eb81f12dbe7a4d32b2b9dcab56df9300/EURO_COVID_SubNational.png?X-Amz-Security-Token=IQoJb3JpZ2luX2VjEPz%2F%2F%2F%2F%2F%2F%2F%2F%2F%2FwEaCXVzLWVhc3QtMSJIMEYCIQD254lORRMG%2FJX8iIPnHsyuMsqZMn8nKLkalrpF5UQyOwIhAPfPyQ6HUNNbz67BRGhicmdo2CUB9odquEHXfIBsaGHwKrQDCBUQABoMNjA0NzU4MTAyNjY1IgwcSZGpcD4ynwfuMtUqkQMzuCZk75ZSDVvENOXgqO0qqgp0JkMefLyceePk5t%2FXrQi6hMeZlOHXp2kRgJBqsPskcbs9Q41qsrW%2FQvSDolWR0yr1yFL4bgNgdRDvoVzGqFS5vrnBX3AJf2BOVZF0ti97lVAylJZSsVLvvSnJRtyXbbkfS1qWKMjuY4Ji3%2FwKsqlxmNGSVsIJEW0GoAkmHuMzmy7%2B%2FA15ta6Cnl%2B%2FevsbNgGEXGn0xKPXW3NSZAW%2BKkGydxN0HKUKm91stUR817QbvLLCgyB6zKT%2B5lqMMtlmbvXN2DbsqkMf73UcqDWjGOCHaNRKEFv0AfTjq%2F%2Fn2jRlkpy6cJOH7t6Eb01LBsCLAteB7e2hYGWfvcHGXftiEzKLpqG%2BDkBEdh7rZGWMac6V0vLeiaAfFo0LU5PtGip5EEUdnKpoLDJg1mPLws1Gtwk%2BzUdp2isUWI0FzKoJtpA%2FAtL6%2BJBIVlIqZDx3gOBN0A5prYgmPrwpFl3hzJWrIzo2TgYYV2EdKPv6wOsPtsg1ZxDYmSu%2Ff5JCbdjXzY35NDCmnI37BTrqAfRTyK%2Brj235ehXFv13PRd9%2FXvpxxLSD6FjTteRFbirxdlBvJuf2Qje9%2Fgdde82LZmu35YLGqyDxXseO1Amicjvjy6xd6AoMaFn7YVcPtahHxvwxb1u4URVaNjoydPJG0XhWaPQ11YCLQQu%2FNs%2BTeTiNbGfdpqpq6mMBuHeosRO6zFwBzThNJNwluPd3YevrqwapZfTMKIgkYTncwttLCcCRgdoHVp5H%2BWfx9%2BGRWLS1ZRirBPvhMXQA%2BgFX14kNWtPecX9IgTp0Rn8ctgAXTWyI8UP%2BULtR6GRNFLXlmVKj6pcEqoCFwGkSBA%3D%3D&amp;X-Amz-Algorithm=AWS4-HMAC-SHA256&amp;X-Amz-Date=20200917T134016Z&amp;X-Amz-SignedHeaders=host&amp;X-Amz-Expires=300&amp;X-Amz-Credential=ASIAYZTTEKKE6XT7M7VX%2F20200917%2Fus-east-1%2Fs3%2Faws4_request&amp;X-Amz-Signature=0ab058b2b6b1f0589d1be000ac2cdb4a971826b967728399810db254651453a2"/>
          <p:cNvSpPr>
            <a:spLocks noChangeAspect="1" noChangeArrowheads="1"/>
          </p:cNvSpPr>
          <p:nvPr/>
        </p:nvSpPr>
        <p:spPr bwMode="auto">
          <a:xfrm>
            <a:off x="307975" y="-3581400"/>
            <a:ext cx="11010900" cy="77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542862"/>
            <a:ext cx="8820472" cy="612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0416" y="64863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Subregionen in der </a:t>
            </a:r>
            <a:r>
              <a:rPr lang="de-DE" sz="2400" dirty="0" smtClean="0"/>
              <a:t>EU/EWR/UK-Region </a:t>
            </a:r>
            <a:r>
              <a:rPr lang="de-DE" sz="2400" dirty="0"/>
              <a:t>und Schweiz mit einer 7- Tages-Inzidenz  &gt;50 pro 100.000 EW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23529" y="803527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20</a:t>
            </a:r>
            <a:r>
              <a:rPr lang="de-DE" sz="1400" i="1" dirty="0" smtClean="0">
                <a:solidFill>
                  <a:prstClr val="black"/>
                </a:solidFill>
              </a:rPr>
              <a:t>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40606"/>
              </p:ext>
            </p:extLst>
          </p:nvPr>
        </p:nvGraphicFramePr>
        <p:xfrm>
          <a:off x="419063" y="1061037"/>
          <a:ext cx="8352932" cy="5536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258"/>
                <a:gridCol w="2320258"/>
                <a:gridCol w="928104"/>
                <a:gridCol w="928104"/>
                <a:gridCol w="928104"/>
                <a:gridCol w="928104"/>
              </a:tblGrid>
              <a:tr h="386255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Land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Region/Provinz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Inzidenz7T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Fälle7T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Trend7T (%)*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Risikogebiet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laut</a:t>
                      </a:r>
                      <a:r>
                        <a:rPr lang="en-US" sz="1200" dirty="0">
                          <a:effectLst/>
                        </a:rPr>
                        <a:t> RKI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Andorra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Andorra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285,17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220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70.54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2020-08-26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rowSpan="3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Belgien</a:t>
                      </a:r>
                      <a:endParaRPr lang="de-DE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Brussels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144,57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1757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93.72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2020-08-21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Flanders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53,56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3533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71.42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Wallonia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75,69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2758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164.18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Bulgarien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Blagoevgrad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50,47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10.79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2020-08-07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Dänemark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Hovedstaden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78,07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1433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55.59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Nordjylland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50,87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134.38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Estland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Ida-Viru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62,39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150.00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rowSpan="1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Auvergne-Rhône-Alpes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98,27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7811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7.07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Bourgogne-Franche-Comté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53,39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1501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5.78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Bretagne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52,31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1736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6.24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Centre-Val de Loire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54,61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1407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5.08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Corse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70,46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236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-26.48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Hauts-de-France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109,05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6547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1.11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2020-09-16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Île-de-France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110,16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13412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-10.38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Normandie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64,29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2141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8.85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Nouvelle-Aquitaine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74,65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4447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-4.57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Occitanie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95,40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5576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3.24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2020-09-09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Pays de la Loire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52,53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1974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-2.71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Provence-Alpes-Côte d'Azur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136,91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6888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-10.42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Gibraltar</a:t>
                      </a:r>
                      <a:endParaRPr lang="de-DE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Gibraltar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68,24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23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27.78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rowSpan="3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Großbritannien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North East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53,07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1410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1.59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North West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66,68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4868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-15.49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1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Northern Ireland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54,48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1027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74.96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7504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Irland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Dublin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74,59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1005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53.20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2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0416" y="64863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Subregionen in der </a:t>
            </a:r>
            <a:r>
              <a:rPr lang="de-DE" sz="2400" dirty="0" smtClean="0"/>
              <a:t>EU/EWR/UK-Region </a:t>
            </a:r>
            <a:r>
              <a:rPr lang="de-DE" sz="2400" dirty="0"/>
              <a:t>und Schweiz mit einer 7- Tages-Inzidenz  &gt;50 pro 100.000 EW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23529" y="803527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20.09.2020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77633"/>
              </p:ext>
            </p:extLst>
          </p:nvPr>
        </p:nvGraphicFramePr>
        <p:xfrm>
          <a:off x="342998" y="859555"/>
          <a:ext cx="8457560" cy="5897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322"/>
                <a:gridCol w="2349322"/>
                <a:gridCol w="939729"/>
                <a:gridCol w="939729"/>
                <a:gridCol w="939729"/>
                <a:gridCol w="939729"/>
              </a:tblGrid>
              <a:tr h="295291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Land</a:t>
                      </a:r>
                      <a:endParaRPr lang="de-DE" sz="105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Region/</a:t>
                      </a:r>
                      <a:r>
                        <a:rPr lang="en-US" sz="1050" dirty="0" err="1">
                          <a:effectLst/>
                        </a:rPr>
                        <a:t>Provinz</a:t>
                      </a:r>
                      <a:endParaRPr lang="de-DE" sz="105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Inzidenz7T</a:t>
                      </a:r>
                      <a:endParaRPr lang="de-DE" sz="105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Fälle7T</a:t>
                      </a:r>
                      <a:endParaRPr lang="de-DE" sz="105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Trend7T (%)*</a:t>
                      </a:r>
                      <a:endParaRPr lang="de-DE" sz="105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 err="1">
                          <a:effectLst/>
                        </a:rPr>
                        <a:t>Risikogebiet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laut</a:t>
                      </a:r>
                      <a:r>
                        <a:rPr lang="en-US" sz="1050" dirty="0">
                          <a:effectLst/>
                        </a:rPr>
                        <a:t> RKI</a:t>
                      </a:r>
                      <a:endParaRPr lang="de-DE" sz="105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rowSpan="5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Kroatien</a:t>
                      </a:r>
                      <a:endParaRPr lang="de-DE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Brodsko-Posavska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56,91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8.22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Karlovačka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51,65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122.22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Ličko-senjska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71,37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45.45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Požeško-slavonska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111,89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31.58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2020-09-09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Splitsko-Dalmatinska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79,07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354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-3.54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2020-08-20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Luxemburg</a:t>
                      </a:r>
                      <a:endParaRPr lang="de-DE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Luxembourg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91,06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559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83.28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Malta</a:t>
                      </a:r>
                      <a:endParaRPr lang="de-DE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Malta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78,21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386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46.77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rowSpan="5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Niederlande</a:t>
                      </a:r>
                      <a:endParaRPr lang="de-DE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Flevoland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54,50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227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51.33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Groningen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50,34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294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101.37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North Holland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110,82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3162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60.59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South Holland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108,30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4017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51.47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Utrecht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73,46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960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57.89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Norwegen</a:t>
                      </a:r>
                      <a:endParaRPr lang="de-DE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Viken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60,04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170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-35.36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rowSpan="3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Österreich</a:t>
                      </a:r>
                      <a:endParaRPr lang="de-DE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Tirol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65,85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497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5.07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Vorarlberg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66,19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261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35.94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Wien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123,32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2340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18.66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Portugal</a:t>
                      </a:r>
                      <a:endParaRPr lang="de-DE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Lisbon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84,74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2412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53.24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rowSpan="1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Rumänien</a:t>
                      </a:r>
                      <a:endParaRPr lang="de-DE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Bacău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52,47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307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-9.97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Brașov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63,56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351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16.61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Brăila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53,53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-6.63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București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81,86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1498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5.72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Caraș-Severin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55,66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-0.66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Cluj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53,19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376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85.22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Covasna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59,36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120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8.11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Iași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58,85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467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1.52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2020-09-09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Ilfov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60,17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292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-0.34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Suceava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52,84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330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7.84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Vâlcea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78,56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275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21.15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2020-08-20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76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Vaslui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52,69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197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-25.10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2020-08-12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20</a:t>
            </a:r>
            <a:r>
              <a:rPr lang="de-DE" sz="1400" i="1" dirty="0" smtClean="0">
                <a:solidFill>
                  <a:prstClr val="black"/>
                </a:solidFill>
              </a:rPr>
              <a:t>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779114"/>
              </p:ext>
            </p:extLst>
          </p:nvPr>
        </p:nvGraphicFramePr>
        <p:xfrm>
          <a:off x="467542" y="1052736"/>
          <a:ext cx="8208916" cy="517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254"/>
                <a:gridCol w="2280254"/>
                <a:gridCol w="912102"/>
                <a:gridCol w="912102"/>
                <a:gridCol w="912102"/>
                <a:gridCol w="912102"/>
              </a:tblGrid>
              <a:tr h="234303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Land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Region/</a:t>
                      </a:r>
                      <a:r>
                        <a:rPr lang="en-US" sz="1200" dirty="0" err="1">
                          <a:effectLst/>
                        </a:rPr>
                        <a:t>Provinz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Inzidenz7T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Fälle7T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Trend7T (%)*</a:t>
                      </a:r>
                      <a:endParaRPr lang="de-D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Risikogebiet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laut</a:t>
                      </a:r>
                      <a:r>
                        <a:rPr lang="en-US" sz="1200" dirty="0">
                          <a:effectLst/>
                        </a:rPr>
                        <a:t> RKI</a:t>
                      </a:r>
                      <a:endParaRPr lang="de-DE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0582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Schweiz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Fribourg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58,67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187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-21.43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Geneva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81,89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409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43.01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2020-09-09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Vaud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125,01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999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16.71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2020-09-09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058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Slowenien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Primorsko-notranjska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118,00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169.57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rowSpan="18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Andalucía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84,31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7105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14.39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Aragón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193,10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2550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16.81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Canarias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65,66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1449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-25.08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2020-09-02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Cantabria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134,79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784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-2.73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Castilla-La Mancha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271,42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5523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70.41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Castilla y León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186,19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4483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29.04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Cataluña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85,77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6490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-13.29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Ciudad Autónoma de Ceuta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80,16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68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15.25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Ciudad Autónoma de Melilla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131,07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-28.39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Comunidad de Madrid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390,46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25933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15.93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Comunidad Foral de Navarra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362,18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2354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95.84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Comunidad Valenciana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78,87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3924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0.33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Extremadura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137,22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1462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44.75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Galicia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57,40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1550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-17.82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Illes Balears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111,51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1325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-8.68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La Rioja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236,31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741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38.76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País Vasco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159,93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3483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-15.44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90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Región de Murcia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114,74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1707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-47.81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11111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2020-08-14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1248</Words>
  <Application>Microsoft Office PowerPoint</Application>
  <PresentationFormat>Bildschirmpräsentation (4:3)</PresentationFormat>
  <Paragraphs>881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Esquevin, Sarah</cp:lastModifiedBy>
  <cp:revision>732</cp:revision>
  <dcterms:created xsi:type="dcterms:W3CDTF">2020-04-16T05:25:18Z</dcterms:created>
  <dcterms:modified xsi:type="dcterms:W3CDTF">2020-09-21T09:40:55Z</dcterms:modified>
</cp:coreProperties>
</file>