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70824" autoAdjust="0"/>
  </p:normalViewPr>
  <p:slideViewPr>
    <p:cSldViewPr snapToGrid="0" snapToObjects="1">
      <p:cViewPr>
        <p:scale>
          <a:sx n="130" d="100"/>
          <a:sy n="130" d="100"/>
        </p:scale>
        <p:origin x="-13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972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KW 38:</a:t>
            </a:r>
            <a:r>
              <a:rPr lang="en-US" baseline="0" dirty="0" smtClean="0"/>
              <a:t> 10% (n=29) der </a:t>
            </a:r>
            <a:r>
              <a:rPr lang="en-US" baseline="0" dirty="0" err="1" smtClean="0"/>
              <a:t>Fälle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München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Inzidenz</a:t>
            </a:r>
            <a:r>
              <a:rPr lang="en-US" baseline="0" dirty="0" smtClean="0"/>
              <a:t>: 31 </a:t>
            </a:r>
            <a:r>
              <a:rPr lang="en-US" baseline="0" dirty="0" err="1" smtClean="0"/>
              <a:t>Fälle</a:t>
            </a:r>
            <a:r>
              <a:rPr lang="en-US" baseline="0" dirty="0" smtClean="0"/>
              <a:t>/100.000</a:t>
            </a:r>
          </a:p>
          <a:p>
            <a:r>
              <a:rPr lang="en-US" baseline="0" dirty="0" err="1" smtClean="0"/>
              <a:t>Ansonsten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erhöhten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Fallzahlen</a:t>
            </a:r>
            <a:r>
              <a:rPr lang="en-US" baseline="0" dirty="0" smtClean="0"/>
              <a:t> in den </a:t>
            </a:r>
            <a:r>
              <a:rPr lang="en-US" baseline="0" dirty="0" err="1" smtClean="0"/>
              <a:t>anderen</a:t>
            </a:r>
            <a:r>
              <a:rPr lang="en-US" baseline="0" dirty="0" smtClean="0"/>
              <a:t> LK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7-Tage-Inzidenz &gt;50 </a:t>
            </a:r>
            <a:r>
              <a:rPr lang="en-US" baseline="0" dirty="0" err="1" smtClean="0"/>
              <a:t>bzw</a:t>
            </a:r>
            <a:r>
              <a:rPr lang="en-US" baseline="0" dirty="0" smtClean="0"/>
              <a:t>. &gt;35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Ausbrüche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(4x NI, BE, BY, NW), 29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Kinder (0-5)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Freiburg (BW) (n=7, 2 Kinder): </a:t>
            </a:r>
          </a:p>
          <a:p>
            <a:r>
              <a:rPr lang="de-DE" dirty="0" smtClean="0"/>
              <a:t>Erzieherin kam aus Urlaub in einem Risikogebiet zurück und ging noch vor Vorliegen des Testergebnisses zur Arbeit. </a:t>
            </a:r>
          </a:p>
          <a:p>
            <a:r>
              <a:rPr lang="de-DE" dirty="0" err="1" smtClean="0"/>
              <a:t>KiTagruppe</a:t>
            </a:r>
            <a:r>
              <a:rPr lang="de-DE" baseline="0" dirty="0" smtClean="0"/>
              <a:t> besteht aus 13 Kindern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Amberg-Sulzbach</a:t>
            </a:r>
            <a:r>
              <a:rPr lang="de-DE" b="1" dirty="0" smtClean="0"/>
              <a:t> (BY) (n=6, 1 Kind):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Erzieherin = Indexfall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 mit knapp 25 Kindern in Quarantäne 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weitere Mitarbeiter + Gruppe werden getestet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Stade (NI) (n=6, 3 Kinder):</a:t>
            </a:r>
          </a:p>
          <a:p>
            <a:r>
              <a:rPr lang="de-DE" dirty="0" smtClean="0"/>
              <a:t>Erzieherin = Indexfall</a:t>
            </a:r>
          </a:p>
          <a:p>
            <a:r>
              <a:rPr lang="de-DE" dirty="0" smtClean="0"/>
              <a:t>2 weitere Erzieherinnen und 18 Kinder der betroffenen KiTa-Gruppe</a:t>
            </a:r>
            <a:r>
              <a:rPr lang="de-DE" baseline="0" dirty="0" smtClean="0"/>
              <a:t> wurde getestet und sind in </a:t>
            </a:r>
            <a:r>
              <a:rPr lang="de-DE" dirty="0" smtClean="0"/>
              <a:t>Quarantäne</a:t>
            </a:r>
          </a:p>
          <a:p>
            <a:r>
              <a:rPr lang="de-DE" dirty="0" smtClean="0"/>
              <a:t>Die übrigen Erzieherinnen der Einrichtung werden vorsorglich getestet.</a:t>
            </a:r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 neue Ausbrüche (6x NI, 3x BE, 2x BE, 2x NW, 2x RP, 2x HE, 1x …)</a:t>
            </a:r>
          </a:p>
          <a:p>
            <a:pPr rtl="0"/>
            <a:r>
              <a:rPr lang="de-DE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127 neue Fälle in Schulausbrüchen, davon 85 Fälle (67%) &lt;21 Jahren</a:t>
            </a:r>
          </a:p>
          <a:p>
            <a:pPr rtl="0"/>
            <a:endParaRPr lang="de-DE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Größte Geschehen:</a:t>
            </a:r>
          </a:p>
          <a:p>
            <a:pPr rtl="0"/>
            <a:endParaRPr lang="de-DE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050" b="1" dirty="0" smtClean="0"/>
              <a:t>Hundertwasser-Gesamtschule in </a:t>
            </a:r>
            <a:r>
              <a:rPr lang="de-DE" sz="105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Rostock (MW) (n=12, 8 Fälle &lt;21)</a:t>
            </a:r>
          </a:p>
          <a:p>
            <a:pPr rtl="0"/>
            <a:r>
              <a:rPr lang="de-DE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 Schüler und 80 Beschäftigte in Quarantäne</a:t>
            </a:r>
          </a:p>
          <a:p>
            <a:pPr rtl="0"/>
            <a:r>
              <a:rPr lang="de-DE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 Presse </a:t>
            </a:r>
            <a:r>
              <a:rPr lang="de-DE" sz="1050" b="0" dirty="0" smtClean="0"/>
              <a:t>17 Fälle (14 Schüler und 3 Lehrer), übermittelt bisher 12 Fälle</a:t>
            </a:r>
          </a:p>
          <a:p>
            <a:pPr rtl="0"/>
            <a:r>
              <a:rPr lang="de-DE" sz="1050" b="0" dirty="0" smtClean="0"/>
              <a:t>fast alle Klassenstufen</a:t>
            </a:r>
            <a:r>
              <a:rPr lang="de-DE" sz="1050" b="0" baseline="0" dirty="0" smtClean="0"/>
              <a:t> betroffen.</a:t>
            </a:r>
            <a:r>
              <a:rPr lang="de-DE" sz="1050" b="0" dirty="0" smtClean="0"/>
              <a:t> Nur in der 12. Klasse gebe es bislang keine Fälle.</a:t>
            </a:r>
            <a:endParaRPr lang="de-DE" sz="1050" dirty="0" smtClean="0"/>
          </a:p>
          <a:p>
            <a:pPr rtl="0"/>
            <a:endParaRPr lang="de-DE" sz="105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1" dirty="0" smtClean="0"/>
              <a:t>Geschwister-Scholl-Gymnasium</a:t>
            </a:r>
            <a:r>
              <a:rPr lang="de-DE" sz="1050" dirty="0" smtClean="0"/>
              <a:t> </a:t>
            </a:r>
            <a:r>
              <a:rPr lang="de-DE" sz="105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Lebach, Saarlouis (SL) (n=12, 8 Fälle &lt;21)</a:t>
            </a:r>
          </a:p>
          <a:p>
            <a:pPr rtl="0"/>
            <a:r>
              <a:rPr lang="de-DE" sz="1050" dirty="0" smtClean="0"/>
              <a:t>900 Schüler und Beschäftigten bis 25.09 in Quarantäne</a:t>
            </a:r>
          </a:p>
          <a:p>
            <a:pPr rtl="0"/>
            <a:r>
              <a:rPr lang="de-DE" sz="105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werden diese Woche ein 2. Mal getestet</a:t>
            </a:r>
          </a:p>
          <a:p>
            <a:pPr rtl="0"/>
            <a:endParaRPr lang="de-DE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05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Göppingen (n=11, 5 Fälle &lt;21)</a:t>
            </a:r>
          </a:p>
          <a:p>
            <a:pPr rtl="0"/>
            <a:endParaRPr lang="de-DE" sz="105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050" b="1" dirty="0" smtClean="0"/>
              <a:t>IGS in Stromberg,</a:t>
            </a:r>
            <a:r>
              <a:rPr lang="de-DE" sz="1050" b="1" baseline="0" dirty="0" smtClean="0"/>
              <a:t> </a:t>
            </a:r>
            <a:r>
              <a:rPr lang="de-DE" sz="1050" b="1" dirty="0" smtClean="0"/>
              <a:t>Bad Kreuznach (RP)</a:t>
            </a:r>
            <a:r>
              <a:rPr lang="de-DE" sz="1050" b="1" baseline="0" dirty="0" smtClean="0"/>
              <a:t> (n=6, 5 Fälle &lt;21)</a:t>
            </a:r>
          </a:p>
          <a:p>
            <a:r>
              <a:rPr lang="de-DE" sz="1050" dirty="0" smtClean="0"/>
              <a:t>880 Schüler in Quarantäne</a:t>
            </a:r>
          </a:p>
          <a:p>
            <a:r>
              <a:rPr lang="de-DE" sz="1050" dirty="0" smtClean="0"/>
              <a:t>Klassen 5 bis 9 dürfen ab heute wieder zur Schule</a:t>
            </a:r>
          </a:p>
          <a:p>
            <a:r>
              <a:rPr lang="de-DE" sz="1050" dirty="0" smtClean="0"/>
              <a:t>Klassen 10 bis 13 werden bleiben</a:t>
            </a:r>
            <a:r>
              <a:rPr lang="de-DE" sz="1050" baseline="0" dirty="0" smtClean="0"/>
              <a:t> </a:t>
            </a:r>
            <a:r>
              <a:rPr lang="de-DE" sz="1050" dirty="0" smtClean="0"/>
              <a:t>im </a:t>
            </a:r>
            <a:r>
              <a:rPr lang="de-DE" sz="1050" dirty="0" err="1" smtClean="0"/>
              <a:t>Homeschooling</a:t>
            </a:r>
            <a:r>
              <a:rPr lang="de-DE" sz="1050" dirty="0" smtClean="0"/>
              <a:t>.</a:t>
            </a:r>
          </a:p>
          <a:p>
            <a:r>
              <a:rPr lang="de-DE" sz="1050" dirty="0" smtClean="0"/>
              <a:t>Nach Angaben des Kreises sind inzwischen 8 Schüler positiv getestet, die meisten aus der Jahrgangsstufe 13.</a:t>
            </a:r>
            <a:r>
              <a:rPr lang="de-DE" sz="1050" baseline="0" dirty="0" smtClean="0"/>
              <a:t> </a:t>
            </a:r>
            <a:r>
              <a:rPr lang="de-DE" sz="1050" dirty="0" smtClean="0"/>
              <a:t>Ein weiterer positiver Schüler besucht die Mittelstufe.</a:t>
            </a:r>
            <a:endParaRPr lang="de-DE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21.09.2020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</a:t>
            </a:r>
            <a:r>
              <a:rPr lang="de-DE" sz="1400" dirty="0" smtClean="0"/>
              <a:t>58 </a:t>
            </a:r>
            <a:r>
              <a:rPr lang="de-DE" sz="1400" dirty="0" smtClean="0"/>
              <a:t>% der Kinder (0 – 5 Jahre) wurde mindestens 1 Symptom angegeben</a:t>
            </a:r>
          </a:p>
          <a:p>
            <a:r>
              <a:rPr lang="de-DE" sz="1400" dirty="0" smtClean="0"/>
              <a:t>Häufig genannte Symptome: Fieber (</a:t>
            </a:r>
            <a:r>
              <a:rPr lang="de-DE" sz="1400" dirty="0" smtClean="0"/>
              <a:t>34%), </a:t>
            </a:r>
            <a:r>
              <a:rPr lang="de-DE" sz="1400" dirty="0" smtClean="0"/>
              <a:t>Husten (24%), Schnupfen (17%), Allg. Symptome (15%)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</a:t>
            </a:r>
            <a:r>
              <a:rPr lang="de-DE" sz="1200" dirty="0" smtClean="0"/>
              <a:t>289 (</a:t>
            </a:r>
            <a:r>
              <a:rPr lang="de-DE" sz="1200" dirty="0" smtClean="0"/>
              <a:t>5,9</a:t>
            </a:r>
            <a:r>
              <a:rPr lang="de-DE" sz="1200" dirty="0" smtClean="0"/>
              <a:t>%)</a:t>
            </a:r>
            <a:endParaRPr lang="de-DE" sz="1200" dirty="0" smtClean="0"/>
          </a:p>
          <a:p>
            <a:pPr lvl="1"/>
            <a:r>
              <a:rPr lang="de-DE" sz="1200" dirty="0" smtClean="0"/>
              <a:t>6 - 10 Jahre:       </a:t>
            </a:r>
            <a:r>
              <a:rPr lang="de-DE" sz="1200" dirty="0" smtClean="0"/>
              <a:t>92</a:t>
            </a:r>
            <a:r>
              <a:rPr lang="de-DE" sz="1200" dirty="0" smtClean="0"/>
              <a:t> </a:t>
            </a:r>
            <a:r>
              <a:rPr lang="de-DE" sz="1200" dirty="0" smtClean="0"/>
              <a:t>(1,9%)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</a:t>
            </a:r>
            <a:r>
              <a:rPr lang="de-DE" sz="1200" dirty="0" smtClean="0"/>
              <a:t>104</a:t>
            </a:r>
            <a:r>
              <a:rPr lang="de-DE" sz="1200" dirty="0" smtClean="0"/>
              <a:t> </a:t>
            </a:r>
            <a:r>
              <a:rPr lang="de-DE" sz="1200" dirty="0" smtClean="0"/>
              <a:t>(2,1%)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08276"/>
              </p:ext>
            </p:extLst>
          </p:nvPr>
        </p:nvGraphicFramePr>
        <p:xfrm>
          <a:off x="3682451" y="1294028"/>
          <a:ext cx="5234778" cy="36866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18005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b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b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162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 smtClean="0"/>
              <a:t>Angaben liegen bei </a:t>
            </a:r>
            <a:r>
              <a:rPr lang="de-DE" sz="1400" dirty="0" smtClean="0"/>
              <a:t>3.399 von 4.674 </a:t>
            </a:r>
            <a:r>
              <a:rPr lang="de-DE" sz="1400" dirty="0" smtClean="0"/>
              <a:t>(73%)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</a:t>
            </a:r>
            <a:r>
              <a:rPr lang="de-DE" sz="1200" dirty="0" smtClean="0"/>
              <a:t>1.198 </a:t>
            </a:r>
            <a:r>
              <a:rPr lang="de-DE" sz="1200" dirty="0" smtClean="0"/>
              <a:t>(35%) gemäß § 33 betreut</a:t>
            </a:r>
          </a:p>
          <a:p>
            <a:pPr lvl="1"/>
            <a:r>
              <a:rPr lang="de-DE" sz="1200" dirty="0"/>
              <a:t>in KW </a:t>
            </a:r>
            <a:r>
              <a:rPr lang="de-DE" sz="1200" dirty="0" smtClean="0"/>
              <a:t>38 </a:t>
            </a:r>
            <a:r>
              <a:rPr lang="de-DE" sz="1200" dirty="0"/>
              <a:t>hatten </a:t>
            </a:r>
            <a:r>
              <a:rPr lang="de-DE" sz="1200" dirty="0" smtClean="0"/>
              <a:t>45% </a:t>
            </a:r>
            <a:r>
              <a:rPr lang="de-DE" sz="1200" dirty="0"/>
              <a:t>der 1-5-Jährigen und </a:t>
            </a:r>
            <a:r>
              <a:rPr lang="de-DE" sz="1200" dirty="0" smtClean="0"/>
              <a:t>56</a:t>
            </a:r>
            <a:r>
              <a:rPr lang="de-DE" sz="1200" dirty="0"/>
              <a:t>% der 3-5-Jährigen eine Betreuung gemäß §33 angegeben </a:t>
            </a:r>
            <a:endParaRPr lang="de-DE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14" y="1212851"/>
            <a:ext cx="6296353" cy="371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61</a:t>
            </a:r>
            <a:r>
              <a:rPr lang="de-DE" sz="1400" dirty="0" smtClean="0"/>
              <a:t> </a:t>
            </a:r>
            <a:r>
              <a:rPr lang="de-DE" sz="1400" dirty="0" smtClean="0"/>
              <a:t>Ausbrüche in Kindergärten/Horte (&gt;= 2 Fälle) angelegt</a:t>
            </a:r>
          </a:p>
          <a:p>
            <a:pPr lvl="1"/>
            <a:r>
              <a:rPr lang="de-DE" sz="1200" dirty="0" smtClean="0"/>
              <a:t>46 </a:t>
            </a:r>
            <a:r>
              <a:rPr lang="de-DE" sz="1200" dirty="0" smtClean="0"/>
              <a:t>(</a:t>
            </a:r>
            <a:r>
              <a:rPr lang="de-DE" sz="1200" dirty="0" smtClean="0"/>
              <a:t>75%) </a:t>
            </a:r>
            <a:r>
              <a:rPr lang="de-DE" sz="1200" dirty="0" smtClean="0"/>
              <a:t>Ausbrüche inkl. mit Fällen &lt; 15 Jahren, </a:t>
            </a:r>
            <a:r>
              <a:rPr lang="de-DE" sz="1200" dirty="0" smtClean="0"/>
              <a:t>29% (</a:t>
            </a:r>
            <a:r>
              <a:rPr lang="de-DE" sz="1200" dirty="0" smtClean="0"/>
              <a:t>79</a:t>
            </a:r>
            <a:r>
              <a:rPr lang="de-DE" sz="1200" dirty="0" smtClean="0"/>
              <a:t>/272) </a:t>
            </a:r>
            <a:r>
              <a:rPr lang="de-DE" sz="1200" dirty="0" smtClean="0"/>
              <a:t>der Fälle sind 0 - 5 Jahre alt</a:t>
            </a:r>
          </a:p>
          <a:p>
            <a:pPr lvl="1"/>
            <a:r>
              <a:rPr lang="de-DE" sz="1200" dirty="0" smtClean="0"/>
              <a:t>15 </a:t>
            </a:r>
            <a:r>
              <a:rPr lang="de-DE" sz="1200" dirty="0" smtClean="0"/>
              <a:t>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4" y="1670157"/>
            <a:ext cx="8924544" cy="302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94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79 </a:t>
            </a:r>
            <a:r>
              <a:rPr lang="de-DE" sz="1200" dirty="0" smtClean="0"/>
              <a:t>(</a:t>
            </a:r>
            <a:r>
              <a:rPr lang="de-DE" sz="1200" dirty="0" smtClean="0"/>
              <a:t>84%) </a:t>
            </a:r>
            <a:r>
              <a:rPr lang="de-DE" sz="1200" dirty="0" smtClean="0"/>
              <a:t>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</a:t>
            </a:r>
            <a:r>
              <a:rPr lang="de-DE" sz="1200" dirty="0" smtClean="0"/>
              <a:t>11% </a:t>
            </a:r>
            <a:r>
              <a:rPr lang="de-DE" sz="1200" dirty="0" smtClean="0"/>
              <a:t>(6-10J.), </a:t>
            </a:r>
            <a:r>
              <a:rPr lang="de-DE" sz="1200" dirty="0" smtClean="0"/>
              <a:t>30% </a:t>
            </a:r>
            <a:r>
              <a:rPr lang="de-DE" sz="1200" dirty="0" smtClean="0"/>
              <a:t>(11-14J.), </a:t>
            </a:r>
            <a:r>
              <a:rPr lang="de-DE" sz="1200" dirty="0" smtClean="0"/>
              <a:t>27% </a:t>
            </a:r>
            <a:r>
              <a:rPr lang="de-DE" sz="1200" dirty="0" smtClean="0"/>
              <a:t>(15-20J.), </a:t>
            </a:r>
            <a:r>
              <a:rPr lang="de-DE" sz="1200" dirty="0" smtClean="0"/>
              <a:t>32% </a:t>
            </a:r>
            <a:r>
              <a:rPr lang="de-DE" sz="1200" dirty="0" smtClean="0"/>
              <a:t>(21+)</a:t>
            </a:r>
            <a:endParaRPr lang="de-DE" sz="1200" dirty="0"/>
          </a:p>
          <a:p>
            <a:pPr lvl="1"/>
            <a:r>
              <a:rPr lang="de-DE" sz="1200" dirty="0" smtClean="0"/>
              <a:t>15 </a:t>
            </a:r>
            <a:r>
              <a:rPr lang="de-DE" sz="1200" dirty="0" smtClean="0"/>
              <a:t>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1" y="1375258"/>
            <a:ext cx="8482653" cy="33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15.09.2020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</a:t>
            </a:r>
            <a:r>
              <a:rPr lang="de-DE" sz="800" dirty="0" smtClean="0"/>
              <a:t>.</a:t>
            </a:r>
            <a:endParaRPr lang="de-DE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19" y="432187"/>
            <a:ext cx="6262182" cy="43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38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5.827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Fälle im Alter 0 – 5 Jahre übermittelt, das entspricht einem Anteil von 2,1% an allen übermittelten Fällen (n = </a:t>
            </a:r>
            <a:r>
              <a:rPr lang="de-DE" sz="1400" dirty="0" smtClean="0"/>
              <a:t>272.337)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21.09.2020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061555"/>
            <a:ext cx="5268037" cy="38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" y="1081958"/>
            <a:ext cx="4350111" cy="32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56" y="1081958"/>
            <a:ext cx="4696175" cy="321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645804"/>
            <a:ext cx="8485585" cy="41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21.09.2020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206"/>
            <a:ext cx="8410077" cy="41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</a:t>
            </a:r>
            <a:r>
              <a:rPr lang="de-DE" sz="1400" dirty="0" smtClean="0"/>
              <a:t>27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(12 %), Husten (</a:t>
            </a:r>
            <a:r>
              <a:rPr lang="de-DE" sz="1400" dirty="0" smtClean="0"/>
              <a:t>5,0 </a:t>
            </a:r>
            <a:r>
              <a:rPr lang="de-DE" sz="1400" dirty="0" smtClean="0"/>
              <a:t>%), Schnupfen (3,7 %), Allg. Symptome (3,1 %)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21.09.2020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21.09.2020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56169"/>
              </p:ext>
            </p:extLst>
          </p:nvPr>
        </p:nvGraphicFramePr>
        <p:xfrm>
          <a:off x="1095154" y="1611491"/>
          <a:ext cx="5603358" cy="305753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2905"/>
                <a:gridCol w="479840"/>
                <a:gridCol w="659709"/>
                <a:gridCol w="539043"/>
                <a:gridCol w="642794"/>
                <a:gridCol w="425146"/>
                <a:gridCol w="533921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+mn-lt"/>
                        </a:rPr>
                        <a:t>Anzahl Fälle</a:t>
                      </a:r>
                      <a:endParaRPr lang="de-DE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+mn-lt"/>
                        </a:rPr>
                        <a:t>Klinische Infos vorhanden</a:t>
                      </a:r>
                      <a:endParaRPr lang="de-DE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73,1%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  <a:latin typeface="+mn-lt"/>
                        </a:rPr>
                        <a:t>Fälle </a:t>
                      </a:r>
                      <a:r>
                        <a:rPr lang="de-DE" sz="800" b="0" dirty="0">
                          <a:effectLst/>
                          <a:latin typeface="+mn-lt"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Einzelsymptome (Nenner = Fälle mit vorhandenen Klinischen Infos)</a:t>
                      </a: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Bildschirmpräsentation (16:9)</PresentationFormat>
  <Paragraphs>421</Paragraphs>
  <Slides>13</Slides>
  <Notes>8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266</cp:revision>
  <dcterms:created xsi:type="dcterms:W3CDTF">2015-11-02T12:29:13Z</dcterms:created>
  <dcterms:modified xsi:type="dcterms:W3CDTF">2020-09-21T09:44:59Z</dcterms:modified>
</cp:coreProperties>
</file>