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64" r:id="rId3"/>
    <p:sldId id="365" r:id="rId4"/>
    <p:sldId id="383" r:id="rId5"/>
    <p:sldId id="392" r:id="rId6"/>
    <p:sldId id="394" r:id="rId7"/>
    <p:sldId id="393" r:id="rId8"/>
    <p:sldId id="395" r:id="rId9"/>
    <p:sldId id="373" r:id="rId10"/>
    <p:sldId id="384" r:id="rId11"/>
    <p:sldId id="388" r:id="rId12"/>
    <p:sldId id="390" r:id="rId13"/>
    <p:sldId id="389" r:id="rId14"/>
    <p:sldId id="391" r:id="rId15"/>
    <p:sldId id="387" r:id="rId16"/>
    <p:sldId id="386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4" autoAdjust="0"/>
    <p:restoredTop sz="95137" autoAdjust="0"/>
  </p:normalViewPr>
  <p:slideViewPr>
    <p:cSldViewPr>
      <p:cViewPr>
        <p:scale>
          <a:sx n="80" d="100"/>
          <a:sy n="80" d="100"/>
        </p:scale>
        <p:origin x="-2610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Dänemark, Island neu dazugekommen</a:t>
            </a:r>
          </a:p>
          <a:p>
            <a:r>
              <a:rPr lang="de-DE" baseline="0" dirty="0" smtClean="0"/>
              <a:t>Malta weggefallen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Dänemark, Island neu dazugekommen</a:t>
            </a:r>
          </a:p>
          <a:p>
            <a:r>
              <a:rPr lang="de-DE" baseline="0" dirty="0" smtClean="0"/>
              <a:t>Malta weggefallen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Dänemark, Island neu dazugekommen</a:t>
            </a:r>
          </a:p>
          <a:p>
            <a:r>
              <a:rPr lang="de-DE" baseline="0" dirty="0" smtClean="0"/>
              <a:t>Malta weggefallen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de-DE" sz="1200" dirty="0" smtClean="0"/>
              <a:t>Die Kategorie „Bewertung“ in der Tabelle ist folgendermaßen zu interpretieren: </a:t>
            </a:r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de-DE" sz="1200" dirty="0" smtClean="0"/>
              <a:t>Rot = Schwellenwert überschritten und KEIN Risikogebiet laut RKI (Stand: 16.09.2020, 19 Uhr)</a:t>
            </a:r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de-DE" sz="1200" dirty="0" smtClean="0"/>
              <a:t>Orange = Schwellenwert überschritten und Risikogebiet laut RKI (Stand: 16.09.2020, 19 Uhr)</a:t>
            </a:r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de-DE" sz="1200" dirty="0" smtClean="0"/>
              <a:t>Gelb = Risikogebiet laut RKI (Stand: 16.09.2020, 19 Uhr), aber aktuell unter Schwellenwert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https://www.sst.dk/en/English/Corona-eng/COVID-19-updates-Statistics-and-charts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https://politi.dk/en/-/media/mediefiler/corona/engelsk/outbreak-control-measures.pdf?la=en&amp;hash=E082FB214E3BC7E3F56FD65411BFF68296CC2F23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Quellen: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https://www.ecdc.europa.eu/en/publications-data/covid-19-testing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https://experience.arcgis.com/experience/3a056fc8839d47969ef59949e9984a71</a:t>
            </a: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2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Dänemark, Island neu dazugekommen</a:t>
            </a:r>
          </a:p>
          <a:p>
            <a:r>
              <a:rPr lang="de-DE" baseline="0" dirty="0" smtClean="0"/>
              <a:t>Malta weggefallen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Dänemark, Island neu dazugekommen</a:t>
            </a:r>
          </a:p>
          <a:p>
            <a:r>
              <a:rPr lang="de-DE" baseline="0" dirty="0" smtClean="0"/>
              <a:t>Malta weggefallen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Dänemark, Island neu dazugekommen</a:t>
            </a:r>
          </a:p>
          <a:p>
            <a:r>
              <a:rPr lang="de-DE" baseline="0" dirty="0" smtClean="0"/>
              <a:t>Malta weggefallen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Dänemark, Island neu dazugekommen</a:t>
            </a:r>
          </a:p>
          <a:p>
            <a:r>
              <a:rPr lang="de-DE" baseline="0" dirty="0" smtClean="0"/>
              <a:t>Malta weggefallen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Dänemark, Island neu dazugekommen</a:t>
            </a:r>
          </a:p>
          <a:p>
            <a:r>
              <a:rPr lang="de-DE" baseline="0" dirty="0" smtClean="0"/>
              <a:t>Malta weggefallen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Dänemark, Island neu dazugekommen</a:t>
            </a:r>
          </a:p>
          <a:p>
            <a:r>
              <a:rPr lang="de-DE" baseline="0" dirty="0" smtClean="0"/>
              <a:t>Malta weggefallen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Dänemark, Island neu dazugekommen</a:t>
            </a:r>
          </a:p>
          <a:p>
            <a:r>
              <a:rPr lang="de-DE" baseline="0" dirty="0" smtClean="0"/>
              <a:t>Malta weggefallen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88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4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3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747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40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45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9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sites/default/files/documents/Re-infection-and-viral-shedding-threat-assessment-brief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sites/default/files/documents/Re-infection-and-viral-shedding-threat-assessment-brief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sites/default/files/documents/Re-infection-and-viral-shedding-threat-assessment-brief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sites/default/files/documents/Re-infection-and-viral-shedding-threat-assessment-brief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47353" y="913705"/>
            <a:ext cx="3712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31.377.058 </a:t>
            </a:r>
            <a:r>
              <a:rPr lang="en-US" sz="2400" b="1" dirty="0" err="1" smtClean="0">
                <a:solidFill>
                  <a:srgbClr val="366092"/>
                </a:solidFill>
              </a:rPr>
              <a:t>Fälle</a:t>
            </a:r>
            <a:r>
              <a:rPr lang="en-US" sz="2400" b="1" dirty="0" smtClean="0">
                <a:solidFill>
                  <a:srgbClr val="366092"/>
                </a:solidFill>
              </a:rPr>
              <a:t> </a:t>
            </a:r>
            <a:endParaRPr lang="en-US" sz="2400" b="1" dirty="0">
              <a:solidFill>
                <a:srgbClr val="366092"/>
              </a:solidFill>
            </a:endParaRPr>
          </a:p>
          <a:p>
            <a:r>
              <a:rPr lang="en-US" sz="2400" b="1" dirty="0" smtClean="0">
                <a:solidFill>
                  <a:srgbClr val="366092"/>
                </a:solidFill>
              </a:rPr>
              <a:t>965.681 </a:t>
            </a:r>
            <a:r>
              <a:rPr lang="en-US" sz="2400" b="1" dirty="0" err="1">
                <a:solidFill>
                  <a:srgbClr val="366092"/>
                </a:solidFill>
              </a:rPr>
              <a:t>Verstorbene</a:t>
            </a:r>
            <a:r>
              <a:rPr lang="en-US" sz="2400" b="1" dirty="0">
                <a:solidFill>
                  <a:srgbClr val="366092"/>
                </a:solidFill>
              </a:rPr>
              <a:t>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(3,1%)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22.09.2020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49969"/>
              </p:ext>
            </p:extLst>
          </p:nvPr>
        </p:nvGraphicFramePr>
        <p:xfrm>
          <a:off x="311491" y="1744702"/>
          <a:ext cx="8649834" cy="4639929"/>
        </p:xfrm>
        <a:graphic>
          <a:graphicData uri="http://schemas.openxmlformats.org/drawingml/2006/table">
            <a:tbl>
              <a:tblPr firstRow="1" firstCol="1" bandRow="1"/>
              <a:tblGrid>
                <a:gridCol w="1123998"/>
                <a:gridCol w="1123998"/>
                <a:gridCol w="1354447"/>
                <a:gridCol w="1527712"/>
                <a:gridCol w="1446861"/>
                <a:gridCol w="666003"/>
                <a:gridCol w="666003"/>
                <a:gridCol w="740812"/>
              </a:tblGrid>
              <a:tr h="798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5.562.663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632.427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6.857.967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303.147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92,12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4.558.068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212.458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640.134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84.610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188,94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671.468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77.738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165,62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458.061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70.809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105,66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770.435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48.543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96,43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11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1.109.595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41.275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7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772.896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39.036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-7,68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120,07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Israel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192.579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32.211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378,09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smtClean="0"/>
              <a:t>ECDC, 21.09.2020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" y="1439255"/>
            <a:ext cx="9019102" cy="50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</a:t>
            </a:r>
            <a:r>
              <a:rPr lang="de-DE" sz="2400" dirty="0" smtClean="0"/>
              <a:t>Einwohner – EU/EWR/UK/CH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21.09.2020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1" y="1156483"/>
            <a:ext cx="8242438" cy="54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smtClean="0"/>
              <a:t>ECDC, Subnational 14-day </a:t>
            </a:r>
            <a:r>
              <a:rPr lang="de-DE" sz="2400" dirty="0" err="1" smtClean="0"/>
              <a:t>notification</a:t>
            </a:r>
            <a:r>
              <a:rPr lang="de-DE" sz="2400" dirty="0" smtClean="0"/>
              <a:t> </a:t>
            </a:r>
            <a:r>
              <a:rPr lang="de-DE" sz="2400" dirty="0" err="1" smtClean="0"/>
              <a:t>rates</a:t>
            </a:r>
            <a:r>
              <a:rPr lang="de-DE" sz="2400" dirty="0" smtClean="0"/>
              <a:t>, EU/EEA/UK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2" y="1124744"/>
            <a:ext cx="8352316" cy="557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8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smtClean="0"/>
              <a:t>ECDC Position on </a:t>
            </a:r>
            <a:r>
              <a:rPr lang="de-DE" sz="2400" dirty="0" err="1" smtClean="0"/>
              <a:t>Border</a:t>
            </a:r>
            <a:r>
              <a:rPr lang="de-DE" sz="2400" dirty="0" smtClean="0"/>
              <a:t> </a:t>
            </a:r>
            <a:r>
              <a:rPr lang="de-DE" sz="2400" dirty="0" err="1" smtClean="0"/>
              <a:t>Closures</a:t>
            </a:r>
            <a:r>
              <a:rPr lang="de-DE" sz="2400" dirty="0" smtClean="0"/>
              <a:t>, 21.09.2020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21.09.2020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2" y="1268760"/>
            <a:ext cx="8810197" cy="50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 Sans OT" panose="020B0504030101020104" pitchFamily="34" charset="0"/>
              </a:rPr>
              <a:t>COVID-19/ </a:t>
            </a:r>
            <a:r>
              <a:rPr lang="de-DE" sz="2800" dirty="0" smtClean="0">
                <a:latin typeface="Scala Sans OT" panose="020B0504030101020104" pitchFamily="34" charset="0"/>
              </a:rPr>
              <a:t>Dänemark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4868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83196" y="692696"/>
            <a:ext cx="4833191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23.323 Fälle (ECDC, 22.09.2020)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640 Todesfälle (Fallsterblichkeit : 2,74 %)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7T-Inzidenz /100.000 </a:t>
            </a:r>
            <a:r>
              <a:rPr lang="de-DE" sz="1400" b="1" dirty="0" err="1">
                <a:solidFill>
                  <a:prstClr val="black"/>
                </a:solidFill>
              </a:rPr>
              <a:t>Ew</a:t>
            </a:r>
            <a:r>
              <a:rPr lang="de-DE" sz="1400" b="1" dirty="0">
                <a:solidFill>
                  <a:prstClr val="black"/>
                </a:solidFill>
              </a:rPr>
              <a:t>. : 60,68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Fälle 7T: 3.523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1,62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Tests/100.000 </a:t>
            </a:r>
            <a:r>
              <a:rPr lang="de-DE" sz="1400" b="1" dirty="0" err="1">
                <a:solidFill>
                  <a:prstClr val="black"/>
                </a:solidFill>
              </a:rPr>
              <a:t>Ew</a:t>
            </a:r>
            <a:r>
              <a:rPr lang="de-DE" sz="1400" b="1" dirty="0">
                <a:solidFill>
                  <a:prstClr val="black"/>
                </a:solidFill>
              </a:rPr>
              <a:t>:  3.833 (KW36, keine Daten für KW37)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Positivanteil bei PCR-Tests: 0,38 %</a:t>
            </a:r>
          </a:p>
        </p:txBody>
      </p:sp>
      <p:sp>
        <p:nvSpPr>
          <p:cNvPr id="19" name="Rechteck 18"/>
          <p:cNvSpPr/>
          <p:nvPr/>
        </p:nvSpPr>
        <p:spPr>
          <a:xfrm>
            <a:off x="179512" y="6453336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</a:rPr>
              <a:t>Quelle: WHO EURO, </a:t>
            </a:r>
            <a:r>
              <a:rPr lang="de-DE" sz="1200" dirty="0" smtClean="0">
                <a:solidFill>
                  <a:prstClr val="black"/>
                </a:solidFill>
              </a:rPr>
              <a:t>20.09.2020 </a:t>
            </a:r>
            <a:r>
              <a:rPr lang="de-DE" sz="1200" dirty="0">
                <a:solidFill>
                  <a:prstClr val="black"/>
                </a:solidFill>
              </a:rPr>
              <a:t>(Zeitraum: </a:t>
            </a:r>
            <a:r>
              <a:rPr lang="de-DE" sz="1200" dirty="0" smtClean="0">
                <a:solidFill>
                  <a:prstClr val="black"/>
                </a:solidFill>
              </a:rPr>
              <a:t>14.09.-20.09.2020</a:t>
            </a:r>
            <a:r>
              <a:rPr lang="de-DE" sz="1200" dirty="0">
                <a:solidFill>
                  <a:prstClr val="black"/>
                </a:solidFill>
              </a:rPr>
              <a:t>) 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76724"/>
              </p:ext>
            </p:extLst>
          </p:nvPr>
        </p:nvGraphicFramePr>
        <p:xfrm>
          <a:off x="254463" y="5244951"/>
          <a:ext cx="5179832" cy="120838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44086"/>
                <a:gridCol w="1060426"/>
                <a:gridCol w="681702"/>
                <a:gridCol w="1060426"/>
                <a:gridCol w="833192"/>
              </a:tblGrid>
              <a:tr h="59489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Region 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smtClean="0">
                          <a:effectLst/>
                        </a:rPr>
                        <a:t>7T-Inzidenz / 100.000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Ew</a:t>
                      </a:r>
                      <a:r>
                        <a:rPr lang="de-DE" sz="1200" u="none" strike="noStrike" dirty="0" smtClean="0">
                          <a:effectLst/>
                        </a:rPr>
                        <a:t>. 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smtClean="0">
                          <a:effectLst/>
                        </a:rPr>
                        <a:t>Fallzahl 7T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effectLst/>
                        </a:rPr>
                        <a:t>Trend (Vorwoche)</a:t>
                      </a:r>
                      <a:endParaRPr lang="de-DE" sz="12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&gt; </a:t>
                      </a:r>
                      <a:r>
                        <a:rPr lang="de-DE" sz="1200" u="none" strike="noStrike" dirty="0" smtClean="0">
                          <a:effectLst/>
                        </a:rPr>
                        <a:t>/ &lt; Schwellenwert </a:t>
                      </a:r>
                      <a:r>
                        <a:rPr lang="de-DE" sz="1200" u="none" strike="noStrike" dirty="0">
                          <a:effectLst/>
                        </a:rPr>
                        <a:t>seit*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5" marB="0" anchor="ctr"/>
                </a:tc>
              </a:tr>
              <a:tr h="306744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Hovestaden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95,18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1.747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11.09.20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6744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Nordjylland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57,14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337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▲</a:t>
                      </a:r>
                      <a:endParaRPr lang="de-DE" sz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18.09.20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6012159" y="6525344"/>
            <a:ext cx="302433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</a:rPr>
              <a:t>Quelle: </a:t>
            </a:r>
            <a:r>
              <a:rPr lang="de-DE" sz="1100" dirty="0" err="1" smtClean="0">
                <a:solidFill>
                  <a:prstClr val="black"/>
                </a:solidFill>
              </a:rPr>
              <a:t>Ministry</a:t>
            </a:r>
            <a:r>
              <a:rPr lang="de-DE" sz="1100" dirty="0" smtClean="0">
                <a:solidFill>
                  <a:prstClr val="black"/>
                </a:solidFill>
              </a:rPr>
              <a:t> </a:t>
            </a:r>
            <a:r>
              <a:rPr lang="de-DE" sz="1100" dirty="0" err="1" smtClean="0">
                <a:solidFill>
                  <a:prstClr val="black"/>
                </a:solidFill>
              </a:rPr>
              <a:t>of</a:t>
            </a:r>
            <a:r>
              <a:rPr lang="de-DE" sz="1100" dirty="0" smtClean="0">
                <a:solidFill>
                  <a:prstClr val="black"/>
                </a:solidFill>
              </a:rPr>
              <a:t> Health, 22.09.2020 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07505" y="2417787"/>
            <a:ext cx="5616624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Aktuelle Lagebeschreibung</a:t>
            </a:r>
            <a:r>
              <a:rPr lang="de-DE" sz="1400" dirty="0"/>
              <a:t>:</a:t>
            </a: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1400" dirty="0">
                <a:solidFill>
                  <a:prstClr val="black"/>
                </a:solidFill>
              </a:rPr>
              <a:t>„</a:t>
            </a:r>
            <a:r>
              <a:rPr lang="de-DE" sz="1400" dirty="0" err="1">
                <a:solidFill>
                  <a:prstClr val="black"/>
                </a:solidFill>
              </a:rPr>
              <a:t>community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 err="1">
                <a:solidFill>
                  <a:prstClr val="black"/>
                </a:solidFill>
              </a:rPr>
              <a:t>transmission</a:t>
            </a:r>
            <a:r>
              <a:rPr lang="de-DE" sz="1400" dirty="0">
                <a:solidFill>
                  <a:prstClr val="black"/>
                </a:solidFill>
              </a:rPr>
              <a:t>“(WHO </a:t>
            </a:r>
            <a:r>
              <a:rPr lang="de-DE" sz="1400" dirty="0" err="1">
                <a:solidFill>
                  <a:prstClr val="black"/>
                </a:solidFill>
              </a:rPr>
              <a:t>SitRep</a:t>
            </a:r>
            <a:r>
              <a:rPr lang="de-DE" sz="1400" dirty="0" smtClean="0">
                <a:solidFill>
                  <a:prstClr val="black"/>
                </a:solidFill>
              </a:rPr>
              <a:t>)</a:t>
            </a: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1400" dirty="0" smtClean="0">
                <a:solidFill>
                  <a:prstClr val="black"/>
                </a:solidFill>
              </a:rPr>
              <a:t>Sehr viele </a:t>
            </a:r>
            <a:r>
              <a:rPr lang="de-DE" sz="1400" dirty="0">
                <a:solidFill>
                  <a:prstClr val="black"/>
                </a:solidFill>
              </a:rPr>
              <a:t>Testungen, leichter Rückgang der Tests  im Vergleich zur Vorwoche (4.196 in KW 36 </a:t>
            </a:r>
            <a:r>
              <a:rPr lang="de-DE" sz="1400" dirty="0">
                <a:solidFill>
                  <a:prstClr val="black"/>
                </a:solidFill>
                <a:sym typeface="Wingdings" panose="05000000000000000000" pitchFamily="2" charset="2"/>
              </a:rPr>
              <a:t> 3.833 in KW37</a:t>
            </a:r>
            <a:r>
              <a:rPr lang="de-DE" sz="1400" dirty="0">
                <a:solidFill>
                  <a:prstClr val="black"/>
                </a:solidFill>
              </a:rPr>
              <a:t>) bei leichtem Anstieg der insgesamt geringen Test-Positivität  (0,23% in KW36 </a:t>
            </a:r>
            <a:r>
              <a:rPr lang="de-DE" sz="1400" dirty="0">
                <a:solidFill>
                  <a:prstClr val="black"/>
                </a:solidFill>
                <a:sym typeface="Wingdings" panose="05000000000000000000" pitchFamily="2" charset="2"/>
              </a:rPr>
              <a:t> 0,38% in KW37</a:t>
            </a:r>
            <a:r>
              <a:rPr lang="de-DE" sz="1400" dirty="0">
                <a:solidFill>
                  <a:prstClr val="black"/>
                </a:solidFill>
              </a:rPr>
              <a:t>) </a:t>
            </a:r>
            <a:endParaRPr lang="de-DE" sz="1400" dirty="0" smtClean="0">
              <a:solidFill>
                <a:prstClr val="black"/>
              </a:solidFill>
            </a:endParaRP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1400" dirty="0" smtClean="0">
                <a:solidFill>
                  <a:prstClr val="black"/>
                </a:solidFill>
              </a:rPr>
              <a:t>Anstieg der hospitalisierten Fälle seit Anfang September</a:t>
            </a: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1400" dirty="0" smtClean="0">
                <a:solidFill>
                  <a:prstClr val="black"/>
                </a:solidFill>
              </a:rPr>
              <a:t>Maßnahmen (ab 19.09. bis 04.10.): Versammlungsbeschränkungen (50 Personen), Öffnungszeiten von Restaurants beschränkt, Regelungen für Geschäfte (z.B. </a:t>
            </a:r>
            <a:r>
              <a:rPr lang="de-DE" sz="1400" dirty="0" err="1" smtClean="0">
                <a:solidFill>
                  <a:prstClr val="black"/>
                </a:solidFill>
              </a:rPr>
              <a:t>supervisory</a:t>
            </a:r>
            <a:r>
              <a:rPr lang="de-DE" sz="1400" dirty="0" smtClean="0">
                <a:solidFill>
                  <a:prstClr val="black"/>
                </a:solidFill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</a:rPr>
              <a:t>staff</a:t>
            </a:r>
            <a:r>
              <a:rPr lang="de-DE" sz="1400" dirty="0" smtClean="0">
                <a:solidFill>
                  <a:prstClr val="black"/>
                </a:solidFill>
              </a:rPr>
              <a:t>); seit 22.08. Maskenpflicht im öffentlichen Verkehr</a:t>
            </a:r>
            <a:endParaRPr lang="de-DE" sz="1400" dirty="0">
              <a:solidFill>
                <a:prstClr val="black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367858" y="692696"/>
            <a:ext cx="3380606" cy="2441242"/>
            <a:chOff x="5220072" y="692696"/>
            <a:chExt cx="3380606" cy="2441242"/>
          </a:xfrm>
        </p:grpSpPr>
        <p:sp>
          <p:nvSpPr>
            <p:cNvPr id="16" name="Textfeld 15"/>
            <p:cNvSpPr txBox="1"/>
            <p:nvPr/>
          </p:nvSpPr>
          <p:spPr>
            <a:xfrm>
              <a:off x="5220072" y="2856939"/>
              <a:ext cx="33806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prstClr val="black"/>
                  </a:solidFill>
                </a:rPr>
                <a:t>WHO EURO Dashboard</a:t>
              </a:r>
              <a:r>
                <a:rPr lang="de-DE" sz="1200" dirty="0">
                  <a:solidFill>
                    <a:prstClr val="black"/>
                  </a:solidFill>
                </a:rPr>
                <a:t>, </a:t>
              </a:r>
              <a:r>
                <a:rPr lang="de-DE" sz="1200" dirty="0" smtClean="0">
                  <a:solidFill>
                    <a:prstClr val="black"/>
                  </a:solidFill>
                </a:rPr>
                <a:t>Datenstand: 2.09.2020 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5290457" y="692696"/>
              <a:ext cx="2449895" cy="2188694"/>
              <a:chOff x="5794513" y="692696"/>
              <a:chExt cx="3295587" cy="2944220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4408" y="2867475"/>
                <a:ext cx="845692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4513" y="692696"/>
                <a:ext cx="2449895" cy="2944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uppieren 8"/>
          <p:cNvGrpSpPr/>
          <p:nvPr/>
        </p:nvGrpSpPr>
        <p:grpSpPr>
          <a:xfrm>
            <a:off x="7355675" y="692696"/>
            <a:ext cx="1788325" cy="1488002"/>
            <a:chOff x="5868144" y="4285456"/>
            <a:chExt cx="2232248" cy="185737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285456"/>
              <a:ext cx="21812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2067" y="5733256"/>
              <a:ext cx="18383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09" y="3933056"/>
            <a:ext cx="3076687" cy="209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6012160" y="6093296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Blau: hospitalisiert, </a:t>
            </a:r>
            <a:r>
              <a:rPr lang="de-DE" sz="1100" dirty="0" err="1" smtClean="0"/>
              <a:t>grun</a:t>
            </a:r>
            <a:r>
              <a:rPr lang="de-DE" sz="1100" dirty="0" smtClean="0"/>
              <a:t> (Intensivstation), dunkel blau (Beatmung)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7346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COVID-19/Island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323528" y="1052736"/>
            <a:ext cx="4248472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2.377 Fälle </a:t>
            </a:r>
            <a:r>
              <a:rPr lang="de-DE" sz="1400" dirty="0" smtClean="0">
                <a:solidFill>
                  <a:prstClr val="black"/>
                </a:solidFill>
              </a:rPr>
              <a:t>(ECDC, 22.09.2020)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10 </a:t>
            </a:r>
            <a:r>
              <a:rPr lang="de-DE" sz="1400" b="1" dirty="0">
                <a:solidFill>
                  <a:prstClr val="black"/>
                </a:solidFill>
              </a:rPr>
              <a:t>Todesfälle (</a:t>
            </a:r>
            <a:r>
              <a:rPr lang="de-DE" sz="1400" b="1" dirty="0" smtClean="0">
                <a:solidFill>
                  <a:prstClr val="black"/>
                </a:solidFill>
              </a:rPr>
              <a:t>Fallsterblichkeit: 0,42 %)</a:t>
            </a:r>
            <a:endParaRPr lang="de-DE" sz="14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7T-Inzidenz /100.000 </a:t>
            </a:r>
            <a:r>
              <a:rPr lang="de-DE" sz="1400" b="1" dirty="0" err="1">
                <a:solidFill>
                  <a:prstClr val="black"/>
                </a:solidFill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</a:rPr>
              <a:t>.:  58,54</a:t>
            </a:r>
            <a:endParaRPr lang="de-DE" sz="14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Fälle 7T: </a:t>
            </a:r>
            <a:r>
              <a:rPr lang="de-DE" sz="1400" b="1" dirty="0" smtClean="0">
                <a:solidFill>
                  <a:prstClr val="black"/>
                </a:solidFill>
              </a:rPr>
              <a:t>209</a:t>
            </a:r>
            <a:endParaRPr lang="de-DE" sz="14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R </a:t>
            </a:r>
            <a:r>
              <a:rPr lang="de-DE" sz="1400" b="1" dirty="0" err="1">
                <a:solidFill>
                  <a:prstClr val="black"/>
                </a:solidFill>
              </a:rPr>
              <a:t>eff</a:t>
            </a:r>
            <a:r>
              <a:rPr lang="de-DE" sz="1400" b="1" dirty="0">
                <a:solidFill>
                  <a:prstClr val="black"/>
                </a:solidFill>
              </a:rPr>
              <a:t> 7T: </a:t>
            </a:r>
            <a:r>
              <a:rPr lang="de-DE" sz="1400" b="1" dirty="0" smtClean="0">
                <a:solidFill>
                  <a:prstClr val="black"/>
                </a:solidFill>
              </a:rPr>
              <a:t>4,17</a:t>
            </a:r>
            <a:endParaRPr lang="de-DE" sz="14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err="1" smtClean="0">
                <a:solidFill>
                  <a:prstClr val="black"/>
                </a:solidFill>
              </a:rPr>
              <a:t>Testrate</a:t>
            </a:r>
            <a:r>
              <a:rPr lang="de-DE" sz="1400" b="1" dirty="0" smtClean="0">
                <a:solidFill>
                  <a:prstClr val="black"/>
                </a:solidFill>
              </a:rPr>
              <a:t>/100.000 </a:t>
            </a:r>
            <a:r>
              <a:rPr lang="de-DE" sz="1400" b="1" dirty="0" err="1">
                <a:solidFill>
                  <a:prstClr val="black"/>
                </a:solidFill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</a:rPr>
              <a:t>.: 1.004 (KW 37)</a:t>
            </a:r>
            <a:endParaRPr lang="de-DE" sz="1400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Positivanteil bei PCR-Tests: 0,7% </a:t>
            </a:r>
            <a:r>
              <a:rPr lang="de-DE" sz="1400" b="1" dirty="0">
                <a:solidFill>
                  <a:prstClr val="black"/>
                </a:solidFill>
              </a:rPr>
              <a:t>(KW </a:t>
            </a:r>
            <a:r>
              <a:rPr lang="de-DE" sz="1400" b="1" dirty="0" smtClean="0">
                <a:solidFill>
                  <a:prstClr val="black"/>
                </a:solidFill>
              </a:rPr>
              <a:t>37)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2924944"/>
            <a:ext cx="4176464" cy="27363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 smtClean="0">
                <a:solidFill>
                  <a:srgbClr val="0070C0"/>
                </a:solidFill>
              </a:rPr>
              <a:t>Aktuelle Lagebeschreibung</a:t>
            </a:r>
            <a:r>
              <a:rPr lang="de-DE" sz="1600" dirty="0" smtClean="0"/>
              <a:t>:</a:t>
            </a:r>
          </a:p>
          <a:p>
            <a:r>
              <a:rPr lang="de-DE" sz="1600" dirty="0" smtClean="0"/>
              <a:t>„</a:t>
            </a:r>
            <a:r>
              <a:rPr lang="de-DE" sz="1600" dirty="0" err="1" smtClean="0"/>
              <a:t>community</a:t>
            </a:r>
            <a:r>
              <a:rPr lang="de-DE" sz="1600" dirty="0" smtClean="0"/>
              <a:t> </a:t>
            </a:r>
            <a:r>
              <a:rPr lang="de-DE" sz="1600" dirty="0" err="1" smtClean="0"/>
              <a:t>transmission</a:t>
            </a:r>
            <a:r>
              <a:rPr lang="de-DE" sz="1600" dirty="0" smtClean="0"/>
              <a:t>“(WHO </a:t>
            </a:r>
            <a:r>
              <a:rPr lang="de-DE" sz="1600" dirty="0" err="1" smtClean="0"/>
              <a:t>SitRep</a:t>
            </a:r>
            <a:r>
              <a:rPr lang="de-DE" sz="1600" dirty="0" smtClean="0"/>
              <a:t>)</a:t>
            </a:r>
          </a:p>
          <a:p>
            <a:r>
              <a:rPr lang="de-DE" sz="1600" dirty="0" err="1" smtClean="0"/>
              <a:t>Testrate</a:t>
            </a:r>
            <a:r>
              <a:rPr lang="de-DE" sz="1600" dirty="0" smtClean="0"/>
              <a:t>/100.000 </a:t>
            </a:r>
            <a:r>
              <a:rPr lang="de-DE" sz="1600" dirty="0" err="1" smtClean="0"/>
              <a:t>Ew</a:t>
            </a:r>
            <a:r>
              <a:rPr lang="de-DE" sz="1600" dirty="0" smtClean="0"/>
              <a:t> in den letzten KW auf ähnlichem Niveau (999 in KW 36 und 1.004 in KW 37)</a:t>
            </a:r>
          </a:p>
          <a:p>
            <a:r>
              <a:rPr lang="de-DE" sz="1600" dirty="0" smtClean="0"/>
              <a:t>Positivanteil von KW </a:t>
            </a:r>
            <a:r>
              <a:rPr lang="de-DE" sz="1600" dirty="0"/>
              <a:t>36 (1,0 </a:t>
            </a:r>
            <a:r>
              <a:rPr lang="de-DE" sz="1600" dirty="0" smtClean="0"/>
              <a:t>%) auf KW 37 leicht (0,7%) gesunken</a:t>
            </a:r>
          </a:p>
          <a:p>
            <a:pPr marL="342900" lvl="1" indent="-342900"/>
            <a:r>
              <a:rPr lang="en-US" sz="1600" dirty="0" err="1" smtClean="0"/>
              <a:t>Schließung</a:t>
            </a:r>
            <a:r>
              <a:rPr lang="en-US" sz="1600" dirty="0" smtClean="0"/>
              <a:t> von Pubs und </a:t>
            </a:r>
            <a:r>
              <a:rPr lang="en-US" sz="1600" dirty="0" err="1" smtClean="0"/>
              <a:t>Veranstaltungsorten</a:t>
            </a:r>
            <a:r>
              <a:rPr lang="en-US" sz="1600" dirty="0" smtClean="0"/>
              <a:t> für 4 </a:t>
            </a:r>
            <a:r>
              <a:rPr lang="en-US" sz="1600" dirty="0" err="1" smtClean="0"/>
              <a:t>Tage</a:t>
            </a:r>
            <a:r>
              <a:rPr lang="en-US" sz="1600" dirty="0" smtClean="0"/>
              <a:t> (18. – 27.09.), um </a:t>
            </a:r>
            <a:r>
              <a:rPr lang="en-US" sz="1600" dirty="0" err="1" smtClean="0"/>
              <a:t>steigende</a:t>
            </a:r>
            <a:r>
              <a:rPr lang="en-US" sz="1600" dirty="0" smtClean="0"/>
              <a:t> </a:t>
            </a:r>
            <a:r>
              <a:rPr lang="en-US" sz="1600" dirty="0" err="1" smtClean="0"/>
              <a:t>Anzahl</a:t>
            </a:r>
            <a:r>
              <a:rPr lang="en-US" sz="1600" dirty="0" smtClean="0"/>
              <a:t> </a:t>
            </a:r>
            <a:r>
              <a:rPr lang="en-US" sz="1600" dirty="0" err="1" smtClean="0"/>
              <a:t>neuer</a:t>
            </a:r>
            <a:r>
              <a:rPr lang="en-US" sz="1600" dirty="0" smtClean="0"/>
              <a:t> </a:t>
            </a:r>
            <a:r>
              <a:rPr lang="en-US" sz="1600" dirty="0" err="1" smtClean="0"/>
              <a:t>Fälle</a:t>
            </a:r>
            <a:r>
              <a:rPr lang="en-US" sz="1600" dirty="0" smtClean="0"/>
              <a:t> </a:t>
            </a:r>
            <a:r>
              <a:rPr lang="en-US" sz="1600" dirty="0" err="1" smtClean="0"/>
              <a:t>einzudämmen</a:t>
            </a:r>
            <a:endParaRPr lang="de-DE" sz="14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79" y="3336686"/>
            <a:ext cx="3892600" cy="272482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4932040" y="6093296"/>
            <a:ext cx="41764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7-Tages-Inzidenz</a:t>
            </a:r>
          </a:p>
          <a:p>
            <a:r>
              <a:rPr lang="de-DE" sz="1200" dirty="0" smtClean="0">
                <a:solidFill>
                  <a:prstClr val="black"/>
                </a:solidFill>
              </a:rPr>
              <a:t>Quelle: WHO EURO, 20.09.2020 (Zeitraum: 14.09.-20.09.2020) </a:t>
            </a:r>
            <a:endParaRPr lang="de-DE" sz="1200" dirty="0">
              <a:solidFill>
                <a:prstClr val="black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98" y="1052736"/>
            <a:ext cx="2705100" cy="192405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916832"/>
            <a:ext cx="1162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220072" y="2976786"/>
            <a:ext cx="3241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WHO EURO </a:t>
            </a:r>
            <a:r>
              <a:rPr lang="de-DE" sz="1200" dirty="0">
                <a:solidFill>
                  <a:prstClr val="black"/>
                </a:solidFill>
              </a:rPr>
              <a:t>Dashboard, </a:t>
            </a:r>
            <a:r>
              <a:rPr lang="de-DE" sz="1200" dirty="0" smtClean="0">
                <a:solidFill>
                  <a:prstClr val="black"/>
                </a:solidFill>
              </a:rPr>
              <a:t>22.09.2020 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888962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22.09.2020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466668" y="3888510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 </a:t>
            </a:r>
            <a:r>
              <a:rPr lang="de-DE" sz="1100" b="1" dirty="0" smtClean="0"/>
              <a:t>(nicht EU/EWR/UK/CH)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588904"/>
              </p:ext>
            </p:extLst>
          </p:nvPr>
        </p:nvGraphicFramePr>
        <p:xfrm>
          <a:off x="46726" y="4335290"/>
          <a:ext cx="1428930" cy="5410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Libyen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77,92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 Verde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76,01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21328"/>
              </p:ext>
            </p:extLst>
          </p:nvPr>
        </p:nvGraphicFramePr>
        <p:xfrm>
          <a:off x="1698398" y="4335290"/>
          <a:ext cx="1662100" cy="21069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9028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495,72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188,94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163,47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161,11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120,07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Bonaire</a:t>
                      </a:r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, Saint </a:t>
                      </a:r>
                      <a:r>
                        <a:rPr lang="de-DE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Eustatius</a:t>
                      </a:r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and Saba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111,61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108,47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105,27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100,67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25973"/>
              </p:ext>
            </p:extLst>
          </p:nvPr>
        </p:nvGraphicFramePr>
        <p:xfrm>
          <a:off x="3563888" y="4335290"/>
          <a:ext cx="1524000" cy="234505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0120"/>
                <a:gridCol w="4438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Maarten (Niederländischer Teil)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99,08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96,43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92,12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83,65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Curacao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76,49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Guyana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66,17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Trinidad and Tobago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57,64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and Caicos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863903"/>
              </p:ext>
            </p:extLst>
          </p:nvPr>
        </p:nvGraphicFramePr>
        <p:xfrm>
          <a:off x="5496272" y="4335290"/>
          <a:ext cx="1524000" cy="20876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8266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378,09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288,33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115,61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106,77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76,96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74,83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72,19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8019"/>
              </p:ext>
            </p:extLst>
          </p:nvPr>
        </p:nvGraphicFramePr>
        <p:xfrm>
          <a:off x="7347957" y="4335290"/>
          <a:ext cx="1524000" cy="181927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318,99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312,13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88,77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59,34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Bosnien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u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Herzegovina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57,13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62021"/>
              </p:ext>
            </p:extLst>
          </p:nvPr>
        </p:nvGraphicFramePr>
        <p:xfrm>
          <a:off x="46726" y="5733256"/>
          <a:ext cx="1428930" cy="70294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Französisch Polynesien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105,63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5" y="692696"/>
            <a:ext cx="7973010" cy="31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835696" y="3645024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49 Länder/Territorien mit einer 7-Tages-Inzidenz &gt; 50 Fälle / 100.000 </a:t>
            </a:r>
            <a:r>
              <a:rPr lang="de-DE" sz="1400" b="1" dirty="0" err="1" smtClean="0"/>
              <a:t>Ew</a:t>
            </a:r>
            <a:r>
              <a:rPr lang="de-DE" sz="1400" b="1" dirty="0" smtClean="0"/>
              <a:t>.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</a:t>
            </a:r>
            <a:r>
              <a:rPr lang="de-DE" sz="2400" dirty="0" smtClean="0"/>
              <a:t>Einwohner – EU/EWR/UK/CH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22.09.2020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2239" y="1062558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 </a:t>
            </a:r>
            <a:r>
              <a:rPr lang="de-DE" sz="1100" b="1" dirty="0" smtClean="0"/>
              <a:t>(EU/EWR/UK/CH)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828857"/>
              </p:ext>
            </p:extLst>
          </p:nvPr>
        </p:nvGraphicFramePr>
        <p:xfrm>
          <a:off x="323528" y="1556792"/>
          <a:ext cx="1524000" cy="22364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165,62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Tschechische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127,16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109,47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105,66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Niederlande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72,78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Ungarn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Dänemark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60,68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59,44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Island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58,54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6571598" cy="52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000" dirty="0" smtClean="0"/>
              <a:t>ECDC </a:t>
            </a:r>
            <a:r>
              <a:rPr lang="de-DE" sz="2000" dirty="0" err="1" smtClean="0"/>
              <a:t>Threat</a:t>
            </a:r>
            <a:r>
              <a:rPr lang="de-DE" sz="2000" dirty="0" smtClean="0"/>
              <a:t> Assessment Brief: </a:t>
            </a:r>
            <a:r>
              <a:rPr lang="de-DE" sz="2000" dirty="0" err="1" smtClean="0"/>
              <a:t>Reinfec</a:t>
            </a:r>
            <a:r>
              <a:rPr lang="de-DE" sz="2000" dirty="0" err="1" smtClean="0"/>
              <a:t>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SARS-Cov-2: </a:t>
            </a:r>
            <a:r>
              <a:rPr lang="de-DE" sz="2000" dirty="0" err="1" smtClean="0"/>
              <a:t>considerations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public</a:t>
            </a:r>
            <a:r>
              <a:rPr lang="de-DE" sz="2000" dirty="0" smtClean="0"/>
              <a:t> </a:t>
            </a:r>
            <a:r>
              <a:rPr lang="de-DE" sz="2000" dirty="0" err="1" smtClean="0"/>
              <a:t>health</a:t>
            </a:r>
            <a:r>
              <a:rPr lang="de-DE" sz="2000" dirty="0" smtClean="0"/>
              <a:t> </a:t>
            </a:r>
            <a:r>
              <a:rPr lang="de-DE" sz="2000" dirty="0" err="1" smtClean="0"/>
              <a:t>response</a:t>
            </a:r>
            <a:r>
              <a:rPr lang="de-DE" sz="2000" dirty="0" smtClean="0"/>
              <a:t> (21.09.2020)</a:t>
            </a:r>
            <a:endParaRPr lang="de-DE" sz="20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179512" y="630932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200" u="sng" dirty="0">
                <a:hlinkClick r:id="rId3"/>
              </a:rPr>
              <a:t>https://www.ecdc.europa.eu/sites/default/files/documents/Re-infection-and-viral-shedding-threat-assessment-brief.pdf</a:t>
            </a:r>
            <a:endParaRPr lang="de-DE" sz="1200" dirty="0"/>
          </a:p>
          <a:p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12474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Ziele: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Die Häufigkeit sowie Eigenschaften von bekannten Reinfektionen zu beschreiben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Informationen über SARS-CoV-2-Infektionen sowie die Entwicklung von Antikörpern zusammenzufassen</a:t>
            </a:r>
          </a:p>
          <a:p>
            <a:endParaRPr lang="de-DE" dirty="0" smtClean="0"/>
          </a:p>
          <a:p>
            <a:r>
              <a:rPr lang="de-DE" dirty="0" smtClean="0"/>
              <a:t>Folgende Fragen wurden adressiert:</a:t>
            </a:r>
          </a:p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en-US" dirty="0" smtClean="0"/>
              <a:t>How </a:t>
            </a:r>
            <a:r>
              <a:rPr lang="en-US" dirty="0"/>
              <a:t>can a SARS-CoV-2 reinfection be identified? </a:t>
            </a:r>
          </a:p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en-US" dirty="0" smtClean="0"/>
              <a:t>How </a:t>
            </a:r>
            <a:r>
              <a:rPr lang="en-US" dirty="0"/>
              <a:t>common are SARS-CoV-2 reinfections? </a:t>
            </a:r>
            <a:endParaRPr lang="en-US" dirty="0" smtClean="0"/>
          </a:p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en-US" dirty="0" smtClean="0"/>
              <a:t>What </a:t>
            </a:r>
            <a:r>
              <a:rPr lang="en-US" dirty="0"/>
              <a:t>is known about the role of reinfection in onward transmission? </a:t>
            </a:r>
          </a:p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en-US" dirty="0" smtClean="0"/>
              <a:t>What </a:t>
            </a:r>
            <a:r>
              <a:rPr lang="en-US" dirty="0"/>
              <a:t>do these observations mean for acquired immunity? </a:t>
            </a:r>
          </a:p>
        </p:txBody>
      </p:sp>
    </p:spTree>
    <p:extLst>
      <p:ext uri="{BB962C8B-B14F-4D97-AF65-F5344CB8AC3E}">
        <p14:creationId xmlns:p14="http://schemas.microsoft.com/office/powerpoint/2010/main" val="2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a SARS-Cov-2 </a:t>
            </a:r>
            <a:r>
              <a:rPr lang="de-DE" sz="2000" dirty="0" err="1" smtClean="0"/>
              <a:t>reinfection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identified</a:t>
            </a:r>
            <a:r>
              <a:rPr lang="de-DE" sz="2000" dirty="0" smtClean="0"/>
              <a:t>?</a:t>
            </a:r>
            <a:endParaRPr lang="de-DE" sz="20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179512" y="630932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200" u="sng" dirty="0">
                <a:hlinkClick r:id="rId3"/>
              </a:rPr>
              <a:t>https://www.ecdc.europa.eu/sites/default/files/documents/Re-infection-and-viral-shedding-threat-assessment-brief.pdf</a:t>
            </a:r>
            <a:endParaRPr lang="de-DE" sz="1200" dirty="0"/>
          </a:p>
          <a:p>
            <a:endParaRPr lang="de-DE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145629"/>
            <a:ext cx="59340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6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common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SARS-CoV-2 </a:t>
            </a:r>
            <a:r>
              <a:rPr lang="de-DE" sz="2000" dirty="0" err="1" smtClean="0"/>
              <a:t>reinfections</a:t>
            </a:r>
            <a:r>
              <a:rPr lang="de-DE" sz="2000" dirty="0" smtClean="0"/>
              <a:t>?</a:t>
            </a:r>
            <a:endParaRPr lang="de-DE" sz="20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179512" y="630932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200" u="sng" dirty="0">
                <a:hlinkClick r:id="rId3"/>
              </a:rPr>
              <a:t>https://www.ecdc.europa.eu/sites/default/files/documents/Re-infection-and-viral-shedding-threat-assessment-brief.pdf</a:t>
            </a:r>
            <a:endParaRPr lang="de-DE" sz="1200" dirty="0"/>
          </a:p>
          <a:p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65" y="1066800"/>
            <a:ext cx="7345870" cy="524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260648"/>
            <a:ext cx="8802724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  <a:defRPr/>
            </a:pP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known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role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reinfection</a:t>
            </a:r>
            <a:r>
              <a:rPr lang="de-DE" sz="2000" dirty="0" smtClean="0"/>
              <a:t> in </a:t>
            </a:r>
            <a:r>
              <a:rPr lang="de-DE" sz="2000" dirty="0" err="1" smtClean="0"/>
              <a:t>onward</a:t>
            </a:r>
            <a:r>
              <a:rPr lang="de-DE" sz="2000" dirty="0" smtClean="0"/>
              <a:t> </a:t>
            </a:r>
            <a:r>
              <a:rPr lang="de-DE" sz="2000" dirty="0" err="1" smtClean="0"/>
              <a:t>transmission</a:t>
            </a:r>
            <a:r>
              <a:rPr lang="de-DE" sz="2000" dirty="0" smtClean="0"/>
              <a:t>?</a:t>
            </a:r>
          </a:p>
          <a:p>
            <a:pPr lvl="0">
              <a:defRPr/>
            </a:pPr>
            <a:r>
              <a:rPr lang="de-DE" sz="2000" dirty="0" err="1" smtClean="0"/>
              <a:t>What</a:t>
            </a:r>
            <a:r>
              <a:rPr lang="de-DE" sz="2000" dirty="0" smtClean="0"/>
              <a:t> do </a:t>
            </a:r>
            <a:r>
              <a:rPr lang="de-DE" sz="2000" dirty="0" err="1" smtClean="0"/>
              <a:t>these</a:t>
            </a:r>
            <a:r>
              <a:rPr lang="de-DE" sz="2000" dirty="0" smtClean="0"/>
              <a:t> </a:t>
            </a:r>
            <a:r>
              <a:rPr lang="de-DE" sz="2000" dirty="0" err="1" smtClean="0"/>
              <a:t>observations</a:t>
            </a:r>
            <a:r>
              <a:rPr lang="de-DE" sz="2000" dirty="0" smtClean="0"/>
              <a:t> </a:t>
            </a:r>
            <a:r>
              <a:rPr lang="de-DE" sz="2000" dirty="0" err="1" smtClean="0"/>
              <a:t>mean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acquired</a:t>
            </a:r>
            <a:r>
              <a:rPr lang="de-DE" sz="2000" dirty="0" smtClean="0"/>
              <a:t> </a:t>
            </a:r>
            <a:r>
              <a:rPr lang="de-DE" sz="2000" dirty="0" err="1" smtClean="0"/>
              <a:t>immunity</a:t>
            </a:r>
            <a:r>
              <a:rPr lang="de-DE" sz="2000" dirty="0" smtClean="0"/>
              <a:t>?</a:t>
            </a:r>
            <a:endParaRPr lang="de-DE" sz="20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179512" y="630932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200" u="sng" dirty="0">
                <a:hlinkClick r:id="rId3"/>
              </a:rPr>
              <a:t>https://www.ecdc.europa.eu/sites/default/files/documents/Re-infection-and-viral-shedding-threat-assessment-brief.pdf</a:t>
            </a:r>
            <a:endParaRPr lang="de-DE" sz="1200" dirty="0"/>
          </a:p>
          <a:p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340768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Reinfektion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In den 6 berichteten Fällen gibt es keinen Beweis einer weiteren Übertragung (</a:t>
            </a:r>
            <a:r>
              <a:rPr lang="de-DE" dirty="0" err="1" smtClean="0"/>
              <a:t>onward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r>
              <a:rPr lang="de-DE" dirty="0" smtClean="0"/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Es gibt begrenzte Informationen aus der Literatur über die </a:t>
            </a:r>
            <a:r>
              <a:rPr lang="de-DE" dirty="0" err="1" smtClean="0"/>
              <a:t>Infektiosität</a:t>
            </a:r>
            <a:r>
              <a:rPr lang="de-DE" dirty="0" smtClean="0"/>
              <a:t> von Personen mit einer Reinfektion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Clr>
                <a:schemeClr val="accent1"/>
              </a:buClr>
            </a:pPr>
            <a:r>
              <a:rPr lang="de-DE" dirty="0" err="1" smtClean="0"/>
              <a:t>Acquired</a:t>
            </a:r>
            <a:r>
              <a:rPr lang="de-DE" dirty="0" smtClean="0"/>
              <a:t> </a:t>
            </a:r>
            <a:r>
              <a:rPr lang="de-DE" dirty="0" err="1" smtClean="0"/>
              <a:t>immunity</a:t>
            </a:r>
            <a:endParaRPr lang="de-DE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Bisher wurden SARS-CoV-2 Antikörper bei fast allen Fällen (bis zu 94 Tage) nachgewiesen (Review von 34 Studien)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Über 90% der Fälle entwickeln neutralisierende Antikörper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Es liegen keine „solid </a:t>
            </a:r>
            <a:r>
              <a:rPr lang="de-DE" dirty="0" err="1" smtClean="0"/>
              <a:t>evidence</a:t>
            </a:r>
            <a:r>
              <a:rPr lang="de-DE" dirty="0" smtClean="0"/>
              <a:t>“ über die länge der Immunität sowie Beweise über die Rolle von Antikörpern  (Review von 34 Studien)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Die Rolle der zellulären Immunität muss noch ermittelt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78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smtClean="0"/>
              <a:t>ECDC, 21.09.2020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0" y="1340768"/>
            <a:ext cx="8678841" cy="490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8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1097</Words>
  <Application>Microsoft Office PowerPoint</Application>
  <PresentationFormat>Bildschirmpräsentation (4:3)</PresentationFormat>
  <Paragraphs>340</Paragraphs>
  <Slides>15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Larissa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Hintergrund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Dänemark</vt:lpstr>
      <vt:lpstr>COVID-19/Island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McFarland, Sarah</cp:lastModifiedBy>
  <cp:revision>770</cp:revision>
  <dcterms:created xsi:type="dcterms:W3CDTF">2020-04-16T05:25:18Z</dcterms:created>
  <dcterms:modified xsi:type="dcterms:W3CDTF">2020-09-23T08:13:44Z</dcterms:modified>
</cp:coreProperties>
</file>