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92" r:id="rId4"/>
    <p:sldId id="591" r:id="rId5"/>
    <p:sldId id="578" r:id="rId6"/>
    <p:sldId id="605" r:id="rId7"/>
    <p:sldId id="584" r:id="rId8"/>
    <p:sldId id="606" r:id="rId9"/>
    <p:sldId id="607" r:id="rId10"/>
    <p:sldId id="587" r:id="rId11"/>
    <p:sldId id="608" r:id="rId12"/>
    <p:sldId id="593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  <p:cmAuthor id="5" name="Preuß, Ute" initials="PU" lastIdx="1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157" autoAdjust="0"/>
    <p:restoredTop sz="76421" autoAdjust="0"/>
  </p:normalViewPr>
  <p:slideViewPr>
    <p:cSldViewPr snapToGrid="0" snapToObjects="1">
      <p:cViewPr varScale="1">
        <p:scale>
          <a:sx n="63" d="100"/>
          <a:sy n="63" d="100"/>
        </p:scale>
        <p:origin x="-1781" y="-7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0-09-22T09:16:09.974" idx="17">
    <p:pos x="10" y="10"/>
    <p:text>anzupassen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0-09-22T09:16:20.017" idx="18">
    <p:pos x="10" y="10"/>
    <p:text>anzupassen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0-09-22T09:17:04.754" idx="19">
    <p:pos x="618" y="459"/>
    <p:text>anzupassen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SARI-Fallzahlen insgesamt stabil, aber</a:t>
            </a:r>
            <a:r>
              <a:rPr lang="de-DE" baseline="0" dirty="0" smtClean="0"/>
              <a:t> deutlicher </a:t>
            </a:r>
            <a:r>
              <a:rPr lang="de-DE" dirty="0" smtClean="0"/>
              <a:t>Anstieg in der AG</a:t>
            </a:r>
            <a:r>
              <a:rPr lang="de-DE" baseline="0" dirty="0" smtClean="0"/>
              <a:t> 5-14 Jahre, Zahlen in dieser Altersgruppe leicht erhöht (ähnlich wie in </a:t>
            </a:r>
            <a:r>
              <a:rPr lang="de-DE" baseline="0" dirty="0" err="1" smtClean="0"/>
              <a:t>GrippWeb</a:t>
            </a:r>
            <a:r>
              <a:rPr lang="de-DE" baseline="0" dirty="0" smtClean="0"/>
              <a:t> und AGI: Anstieg etwa eine Woche eher als in den Vorjahren)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SARI-Fallzahlen insgesamt stabil, Anteil COVID seit KW 33 relativ stabil bei 3%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Anstieg eine Woche eher als in den Vorsaisons, Verlauf</a:t>
            </a:r>
            <a:r>
              <a:rPr lang="de-DE" baseline="0" dirty="0" smtClean="0"/>
              <a:t> ähnlich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Werte der Konsultationsinzidenz sind gegenüber der Vorwoche in den Altersgruppen der 0- bis 14-Jährigen gesunken. In den anderen Altersgruppen sind sie stabil geblieben. Die Werte der ARE-Konsultationsinzidenz befinden sich insgesamt im Bereich der Vorsaisons. Bei den 5- bis 14-Jährigen ist der Wert im Saisonvergleich erhöht. </a:t>
            </a:r>
            <a:r>
              <a:rPr lang="de-DE" dirty="0" smtClean="0">
                <a:effectLst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Nationalen Referenzzentrum (NRZ) für Influenzaviren wurden in der 38. KW 2020 in insgesamt 23 (58 %) </a:t>
            </a:r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40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eingesandten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Sentinelproben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Rhinoviren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identifiziert, darunter eine Doppel-infektion mit Influenza A(H3N2)-Viren.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27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Vergleich COVID-Meldedaten-Inzidenz</a:t>
            </a:r>
            <a:r>
              <a:rPr lang="de-DE" sz="1800" baseline="0" dirty="0" smtClean="0">
                <a:latin typeface="Arial Narrow" panose="020B0606020202030204" pitchFamily="34" charset="0"/>
              </a:rPr>
              <a:t> mit ARE-Konsultationsinzidenz pro 100.000 Einwohner. Linke y-Achse: COVID, rechte y-Achse (Faktor x100) ARE-Arztbesuche. Verhältnis der Altersgruppen jeweils genau in umgekehrter Reihenfolge ARE: junge &gt;alte; COVID: alte&gt; junge.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Vergleich COVID-Meldedaten-Inzidenz</a:t>
            </a:r>
            <a:r>
              <a:rPr lang="de-DE" sz="1800" baseline="0" dirty="0" smtClean="0">
                <a:latin typeface="Arial Narrow" panose="020B0606020202030204" pitchFamily="34" charset="0"/>
              </a:rPr>
              <a:t> mit ARE-Konsultationsinzidenz pro 100.000 Einwohner. Linke y-Achse: COVID, rechte y-Achse (Faktor x100) ARE-Arztbesuche. Verhältnis der Altersgruppen jeweils genau in umgekehrter Reihenfolge ARE: junge &gt;alte; COVID: alte&gt; junge.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SARI-Fallzahlen insgesamt stabil, in der AG</a:t>
            </a:r>
            <a:r>
              <a:rPr lang="de-DE" baseline="0" dirty="0" smtClean="0"/>
              <a:t> 5-14 Jahre sind die Fallzahlen wieder zurück gegangen, in AG 15-34 dagegen angestiegen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 22.09.2020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37.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22.09.2020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10" y="1934633"/>
            <a:ext cx="8563618" cy="342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36.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182820"/>
            <a:ext cx="8549791" cy="51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37.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22.09.2020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r="2210"/>
          <a:stretch/>
        </p:blipFill>
        <p:spPr bwMode="auto">
          <a:xfrm>
            <a:off x="187037" y="1625274"/>
            <a:ext cx="8520546" cy="455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</a:t>
            </a:r>
            <a:r>
              <a:rPr lang="de-DE" dirty="0"/>
              <a:t>zur </a:t>
            </a:r>
            <a:r>
              <a:rPr lang="de-DE" dirty="0" smtClean="0"/>
              <a:t>38.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  <a:noFill/>
        </p:spPr>
        <p:txBody>
          <a:bodyPr/>
          <a:lstStyle/>
          <a:p>
            <a:r>
              <a:rPr lang="de-DE" dirty="0" smtClean="0"/>
              <a:t>Stand: 22.09.2020</a:t>
            </a:r>
            <a:endParaRPr lang="de-DE" dirty="0"/>
          </a:p>
        </p:txBody>
      </p:sp>
      <p:pic>
        <p:nvPicPr>
          <p:cNvPr id="2" name="Picture 2" descr="S:\Projekte\FG36_GrippeWeb\Wochendaten\Saison_2020_21\GrippeWeb_Woche_2020_38\ARE_SVgl_gesamt38_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6858000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38.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22.09.2020</a:t>
            </a:r>
            <a:endParaRPr lang="de-DE" dirty="0"/>
          </a:p>
        </p:txBody>
      </p:sp>
      <p:pic>
        <p:nvPicPr>
          <p:cNvPr id="2" name="Picture 2" descr="S:\Projekte\FG36_GrippeWeb\Wochendaten\Saison_2020_21\GrippeWeb_Woche_2020_38\ARE_SVgl_Kinder_Erw_KW38_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" y="1143000"/>
            <a:ext cx="6720840" cy="488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64966" y="6622713"/>
            <a:ext cx="5071475" cy="1957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– Praxisindex bis zur 38. KW der Saison 2019/20 und 2 Vorsaisons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49667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22.09.2020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78" y="1652546"/>
            <a:ext cx="7689923" cy="456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Arbeitsgemeinschaft Influenza - ARE-Konsultationen, bis zur 38.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22.09.2020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" y="1349375"/>
            <a:ext cx="7905002" cy="439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Schulferien im September 2020 in Deutschland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22.09.2020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1" y="1527293"/>
            <a:ext cx="7546694" cy="39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22.09.2020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4569" y="6146007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04992" y="3081535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1471" y="3072197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1" y="434828"/>
            <a:ext cx="4320000" cy="27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46" y="434827"/>
            <a:ext cx="4320000" cy="27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5" y="3451019"/>
            <a:ext cx="4320000" cy="27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46" y="3451019"/>
            <a:ext cx="4320000" cy="27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35" y="3492278"/>
            <a:ext cx="445118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278"/>
            <a:ext cx="445118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445118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35" y="382588"/>
            <a:ext cx="445118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8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15.09.2020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2" y="650240"/>
            <a:ext cx="8946668" cy="578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2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Bildschirmpräsentation (4:3)</PresentationFormat>
  <Paragraphs>57</Paragraphs>
  <Slides>12</Slides>
  <Notes>11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Ergebnisse der  syndromischen Surveillance akuter Atemwegserkrankungen  GrippeWeb,  Arbeitsgemeinschaft Influenza, ICOSARI Datenstand  22.09.2020</vt:lpstr>
      <vt:lpstr>GrippeWeb bis zur 38. KW </vt:lpstr>
      <vt:lpstr>GrippeWeb bis zur 38. KW </vt:lpstr>
      <vt:lpstr>PowerPoint-Präsentation</vt:lpstr>
      <vt:lpstr>Arbeitsgemeinschaft Influenza - ARE-Konsultationen, bis zur 38. KW </vt:lpstr>
      <vt:lpstr>Schulferien im September 2020 in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1771</cp:revision>
  <cp:lastPrinted>2020-05-13T06:04:10Z</cp:lastPrinted>
  <dcterms:created xsi:type="dcterms:W3CDTF">2015-11-02T12:29:13Z</dcterms:created>
  <dcterms:modified xsi:type="dcterms:W3CDTF">2020-09-23T07:16:46Z</dcterms:modified>
</cp:coreProperties>
</file>