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64" r:id="rId2"/>
    <p:sldId id="365" r:id="rId3"/>
    <p:sldId id="383" r:id="rId4"/>
    <p:sldId id="393" r:id="rId5"/>
    <p:sldId id="392" r:id="rId6"/>
    <p:sldId id="396" r:id="rId7"/>
    <p:sldId id="373" r:id="rId8"/>
    <p:sldId id="399" r:id="rId9"/>
    <p:sldId id="394" r:id="rId10"/>
    <p:sldId id="395" r:id="rId11"/>
    <p:sldId id="400" r:id="rId12"/>
    <p:sldId id="401" r:id="rId13"/>
    <p:sldId id="398" r:id="rId14"/>
    <p:sldId id="397"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64" autoAdjust="0"/>
    <p:restoredTop sz="95137" autoAdjust="0"/>
  </p:normalViewPr>
  <p:slideViewPr>
    <p:cSldViewPr>
      <p:cViewPr varScale="1">
        <p:scale>
          <a:sx n="83" d="100"/>
          <a:sy n="83" d="100"/>
        </p:scale>
        <p:origin x="-15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A45EFB-BAFA-48EC-819D-9BECC4E90F40}" type="datetimeFigureOut">
              <a:rPr lang="de-DE" smtClean="0"/>
              <a:t>25.09.2020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83FEB-770A-496F-973B-C5810568E05C}" type="slidenum">
              <a:rPr lang="de-DE" smtClean="0"/>
              <a:t>‹Nr.›</a:t>
            </a:fld>
            <a:endParaRPr lang="de-DE"/>
          </a:p>
        </p:txBody>
      </p:sp>
    </p:spTree>
    <p:extLst>
      <p:ext uri="{BB962C8B-B14F-4D97-AF65-F5344CB8AC3E}">
        <p14:creationId xmlns:p14="http://schemas.microsoft.com/office/powerpoint/2010/main" val="116012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72D83FEB-770A-496F-973B-C5810568E05C}" type="slidenum">
              <a:rPr lang="de-DE" smtClean="0"/>
              <a:t>1</a:t>
            </a:fld>
            <a:endParaRPr lang="de-DE"/>
          </a:p>
        </p:txBody>
      </p:sp>
    </p:spTree>
    <p:extLst>
      <p:ext uri="{BB962C8B-B14F-4D97-AF65-F5344CB8AC3E}">
        <p14:creationId xmlns:p14="http://schemas.microsoft.com/office/powerpoint/2010/main" val="44482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Dänemark, Island neu dazugekommen</a:t>
            </a:r>
          </a:p>
          <a:p>
            <a:r>
              <a:rPr lang="de-DE" baseline="0" dirty="0" smtClean="0"/>
              <a:t>Malta weggefallen</a:t>
            </a:r>
          </a:p>
        </p:txBody>
      </p:sp>
      <p:sp>
        <p:nvSpPr>
          <p:cNvPr id="4" name="Foliennummernplatzhalter 3"/>
          <p:cNvSpPr>
            <a:spLocks noGrp="1"/>
          </p:cNvSpPr>
          <p:nvPr>
            <p:ph type="sldNum" sz="quarter" idx="10"/>
          </p:nvPr>
        </p:nvSpPr>
        <p:spPr/>
        <p:txBody>
          <a:bodyPr/>
          <a:lstStyle/>
          <a:p>
            <a:fld id="{72D83FEB-770A-496F-973B-C5810568E05C}" type="slidenum">
              <a:rPr lang="de-DE" smtClean="0"/>
              <a:t>11</a:t>
            </a:fld>
            <a:endParaRPr lang="de-DE"/>
          </a:p>
        </p:txBody>
      </p:sp>
    </p:spTree>
    <p:extLst>
      <p:ext uri="{BB962C8B-B14F-4D97-AF65-F5344CB8AC3E}">
        <p14:creationId xmlns:p14="http://schemas.microsoft.com/office/powerpoint/2010/main" val="44482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Dänemark, Island neu dazugekommen</a:t>
            </a:r>
          </a:p>
          <a:p>
            <a:r>
              <a:rPr lang="de-DE" baseline="0" dirty="0" smtClean="0"/>
              <a:t>Malta weggefallen</a:t>
            </a:r>
          </a:p>
        </p:txBody>
      </p:sp>
      <p:sp>
        <p:nvSpPr>
          <p:cNvPr id="4" name="Foliennummernplatzhalter 3"/>
          <p:cNvSpPr>
            <a:spLocks noGrp="1"/>
          </p:cNvSpPr>
          <p:nvPr>
            <p:ph type="sldNum" sz="quarter" idx="10"/>
          </p:nvPr>
        </p:nvSpPr>
        <p:spPr/>
        <p:txBody>
          <a:bodyPr/>
          <a:lstStyle/>
          <a:p>
            <a:fld id="{72D83FEB-770A-496F-973B-C5810568E05C}" type="slidenum">
              <a:rPr lang="de-DE" smtClean="0"/>
              <a:t>12</a:t>
            </a:fld>
            <a:endParaRPr lang="de-DE"/>
          </a:p>
        </p:txBody>
      </p:sp>
    </p:spTree>
    <p:extLst>
      <p:ext uri="{BB962C8B-B14F-4D97-AF65-F5344CB8AC3E}">
        <p14:creationId xmlns:p14="http://schemas.microsoft.com/office/powerpoint/2010/main" val="44482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Dänemark, Island neu dazugekommen</a:t>
            </a:r>
          </a:p>
          <a:p>
            <a:r>
              <a:rPr lang="de-DE" baseline="0" dirty="0" smtClean="0"/>
              <a:t>Malta weggefallen</a:t>
            </a:r>
          </a:p>
        </p:txBody>
      </p:sp>
      <p:sp>
        <p:nvSpPr>
          <p:cNvPr id="4" name="Foliennummernplatzhalter 3"/>
          <p:cNvSpPr>
            <a:spLocks noGrp="1"/>
          </p:cNvSpPr>
          <p:nvPr>
            <p:ph type="sldNum" sz="quarter" idx="10"/>
          </p:nvPr>
        </p:nvSpPr>
        <p:spPr/>
        <p:txBody>
          <a:bodyPr/>
          <a:lstStyle/>
          <a:p>
            <a:fld id="{72D83FEB-770A-496F-973B-C5810568E05C}" type="slidenum">
              <a:rPr lang="de-DE" smtClean="0"/>
              <a:t>13</a:t>
            </a:fld>
            <a:endParaRPr lang="de-DE"/>
          </a:p>
        </p:txBody>
      </p:sp>
    </p:spTree>
    <p:extLst>
      <p:ext uri="{BB962C8B-B14F-4D97-AF65-F5344CB8AC3E}">
        <p14:creationId xmlns:p14="http://schemas.microsoft.com/office/powerpoint/2010/main" val="44482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Dänemark, Island neu dazugekommen</a:t>
            </a:r>
          </a:p>
          <a:p>
            <a:r>
              <a:rPr lang="de-DE" baseline="0" dirty="0" smtClean="0"/>
              <a:t>Malta weggefallen</a:t>
            </a:r>
          </a:p>
        </p:txBody>
      </p:sp>
      <p:sp>
        <p:nvSpPr>
          <p:cNvPr id="4" name="Foliennummernplatzhalter 3"/>
          <p:cNvSpPr>
            <a:spLocks noGrp="1"/>
          </p:cNvSpPr>
          <p:nvPr>
            <p:ph type="sldNum" sz="quarter" idx="10"/>
          </p:nvPr>
        </p:nvSpPr>
        <p:spPr/>
        <p:txBody>
          <a:bodyPr/>
          <a:lstStyle/>
          <a:p>
            <a:fld id="{72D83FEB-770A-496F-973B-C5810568E05C}" type="slidenum">
              <a:rPr lang="de-DE" smtClean="0"/>
              <a:t>14</a:t>
            </a:fld>
            <a:endParaRPr lang="de-DE"/>
          </a:p>
        </p:txBody>
      </p:sp>
    </p:spTree>
    <p:extLst>
      <p:ext uri="{BB962C8B-B14F-4D97-AF65-F5344CB8AC3E}">
        <p14:creationId xmlns:p14="http://schemas.microsoft.com/office/powerpoint/2010/main" val="44482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NEU: Ukraine</a:t>
            </a:r>
          </a:p>
        </p:txBody>
      </p:sp>
      <p:sp>
        <p:nvSpPr>
          <p:cNvPr id="4" name="Foliennummernplatzhalter 3"/>
          <p:cNvSpPr>
            <a:spLocks noGrp="1"/>
          </p:cNvSpPr>
          <p:nvPr>
            <p:ph type="sldNum" sz="quarter" idx="10"/>
          </p:nvPr>
        </p:nvSpPr>
        <p:spPr/>
        <p:txBody>
          <a:bodyPr/>
          <a:lstStyle/>
          <a:p>
            <a:fld id="{72D83FEB-770A-496F-973B-C5810568E05C}" type="slidenum">
              <a:rPr lang="de-DE" smtClean="0"/>
              <a:t>2</a:t>
            </a:fld>
            <a:endParaRPr lang="de-DE"/>
          </a:p>
        </p:txBody>
      </p:sp>
    </p:spTree>
    <p:extLst>
      <p:ext uri="{BB962C8B-B14F-4D97-AF65-F5344CB8AC3E}">
        <p14:creationId xmlns:p14="http://schemas.microsoft.com/office/powerpoint/2010/main" val="385314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selben </a:t>
            </a:r>
            <a:r>
              <a:rPr lang="de-DE" baseline="0" dirty="0" smtClean="0"/>
              <a:t>Länder Malt </a:t>
            </a:r>
            <a:r>
              <a:rPr lang="de-DE" baseline="0" dirty="0" smtClean="0"/>
              <a:t>wieder neu dazugekommen: – neue Reihenfolge</a:t>
            </a:r>
          </a:p>
        </p:txBody>
      </p:sp>
      <p:sp>
        <p:nvSpPr>
          <p:cNvPr id="4" name="Foliennummernplatzhalter 3"/>
          <p:cNvSpPr>
            <a:spLocks noGrp="1"/>
          </p:cNvSpPr>
          <p:nvPr>
            <p:ph type="sldNum" sz="quarter" idx="10"/>
          </p:nvPr>
        </p:nvSpPr>
        <p:spPr/>
        <p:txBody>
          <a:bodyPr/>
          <a:lstStyle/>
          <a:p>
            <a:fld id="{72D83FEB-770A-496F-973B-C5810568E05C}" type="slidenum">
              <a:rPr lang="de-DE" smtClean="0"/>
              <a:t>3</a:t>
            </a:fld>
            <a:endParaRPr lang="de-DE"/>
          </a:p>
        </p:txBody>
      </p:sp>
    </p:spTree>
    <p:extLst>
      <p:ext uri="{BB962C8B-B14F-4D97-AF65-F5344CB8AC3E}">
        <p14:creationId xmlns:p14="http://schemas.microsoft.com/office/powerpoint/2010/main" val="44482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Dänemark, Island neu dazugekommen</a:t>
            </a:r>
          </a:p>
          <a:p>
            <a:r>
              <a:rPr lang="de-DE" baseline="0" dirty="0" smtClean="0"/>
              <a:t>Malta weggefallen</a:t>
            </a:r>
          </a:p>
        </p:txBody>
      </p:sp>
      <p:sp>
        <p:nvSpPr>
          <p:cNvPr id="4" name="Foliennummernplatzhalter 3"/>
          <p:cNvSpPr>
            <a:spLocks noGrp="1"/>
          </p:cNvSpPr>
          <p:nvPr>
            <p:ph type="sldNum" sz="quarter" idx="10"/>
          </p:nvPr>
        </p:nvSpPr>
        <p:spPr/>
        <p:txBody>
          <a:bodyPr/>
          <a:lstStyle/>
          <a:p>
            <a:fld id="{72D83FEB-770A-496F-973B-C5810568E05C}" type="slidenum">
              <a:rPr lang="de-DE" smtClean="0"/>
              <a:t>4</a:t>
            </a:fld>
            <a:endParaRPr lang="de-DE"/>
          </a:p>
        </p:txBody>
      </p:sp>
    </p:spTree>
    <p:extLst>
      <p:ext uri="{BB962C8B-B14F-4D97-AF65-F5344CB8AC3E}">
        <p14:creationId xmlns:p14="http://schemas.microsoft.com/office/powerpoint/2010/main" val="44482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Dänemark, Island neu dazugekommen</a:t>
            </a:r>
          </a:p>
          <a:p>
            <a:r>
              <a:rPr lang="de-DE" baseline="0" dirty="0" smtClean="0"/>
              <a:t>Malta weggefallen</a:t>
            </a:r>
          </a:p>
        </p:txBody>
      </p:sp>
      <p:sp>
        <p:nvSpPr>
          <p:cNvPr id="4" name="Foliennummernplatzhalter 3"/>
          <p:cNvSpPr>
            <a:spLocks noGrp="1"/>
          </p:cNvSpPr>
          <p:nvPr>
            <p:ph type="sldNum" sz="quarter" idx="10"/>
          </p:nvPr>
        </p:nvSpPr>
        <p:spPr/>
        <p:txBody>
          <a:bodyPr/>
          <a:lstStyle/>
          <a:p>
            <a:fld id="{72D83FEB-770A-496F-973B-C5810568E05C}" type="slidenum">
              <a:rPr lang="de-DE" smtClean="0"/>
              <a:t>5</a:t>
            </a:fld>
            <a:endParaRPr lang="de-DE"/>
          </a:p>
        </p:txBody>
      </p:sp>
    </p:spTree>
    <p:extLst>
      <p:ext uri="{BB962C8B-B14F-4D97-AF65-F5344CB8AC3E}">
        <p14:creationId xmlns:p14="http://schemas.microsoft.com/office/powerpoint/2010/main" val="44482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Dänemark, Island neu dazugekommen</a:t>
            </a:r>
          </a:p>
          <a:p>
            <a:r>
              <a:rPr lang="de-DE" baseline="0" dirty="0" smtClean="0"/>
              <a:t>Malta weggefallen</a:t>
            </a:r>
          </a:p>
        </p:txBody>
      </p:sp>
      <p:sp>
        <p:nvSpPr>
          <p:cNvPr id="4" name="Foliennummernplatzhalter 3"/>
          <p:cNvSpPr>
            <a:spLocks noGrp="1"/>
          </p:cNvSpPr>
          <p:nvPr>
            <p:ph type="sldNum" sz="quarter" idx="10"/>
          </p:nvPr>
        </p:nvSpPr>
        <p:spPr/>
        <p:txBody>
          <a:bodyPr/>
          <a:lstStyle/>
          <a:p>
            <a:fld id="{72D83FEB-770A-496F-973B-C5810568E05C}" type="slidenum">
              <a:rPr lang="de-DE" smtClean="0"/>
              <a:t>6</a:t>
            </a:fld>
            <a:endParaRPr lang="de-DE"/>
          </a:p>
        </p:txBody>
      </p:sp>
    </p:spTree>
    <p:extLst>
      <p:ext uri="{BB962C8B-B14F-4D97-AF65-F5344CB8AC3E}">
        <p14:creationId xmlns:p14="http://schemas.microsoft.com/office/powerpoint/2010/main" val="44482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Dänemark, Island neu dazugekommen</a:t>
            </a:r>
          </a:p>
          <a:p>
            <a:r>
              <a:rPr lang="de-DE" baseline="0" dirty="0" smtClean="0"/>
              <a:t>Malta weggefallen</a:t>
            </a:r>
          </a:p>
        </p:txBody>
      </p:sp>
      <p:sp>
        <p:nvSpPr>
          <p:cNvPr id="4" name="Foliennummernplatzhalter 3"/>
          <p:cNvSpPr>
            <a:spLocks noGrp="1"/>
          </p:cNvSpPr>
          <p:nvPr>
            <p:ph type="sldNum" sz="quarter" idx="10"/>
          </p:nvPr>
        </p:nvSpPr>
        <p:spPr/>
        <p:txBody>
          <a:bodyPr/>
          <a:lstStyle/>
          <a:p>
            <a:fld id="{72D83FEB-770A-496F-973B-C5810568E05C}" type="slidenum">
              <a:rPr lang="de-DE" smtClean="0"/>
              <a:t>8</a:t>
            </a:fld>
            <a:endParaRPr lang="de-DE"/>
          </a:p>
        </p:txBody>
      </p:sp>
    </p:spTree>
    <p:extLst>
      <p:ext uri="{BB962C8B-B14F-4D97-AF65-F5344CB8AC3E}">
        <p14:creationId xmlns:p14="http://schemas.microsoft.com/office/powerpoint/2010/main" val="44482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Dänemark, Island neu dazugekommen</a:t>
            </a:r>
          </a:p>
          <a:p>
            <a:r>
              <a:rPr lang="de-DE" baseline="0" dirty="0" smtClean="0"/>
              <a:t>Malta weggefallen</a:t>
            </a:r>
          </a:p>
        </p:txBody>
      </p:sp>
      <p:sp>
        <p:nvSpPr>
          <p:cNvPr id="4" name="Foliennummernplatzhalter 3"/>
          <p:cNvSpPr>
            <a:spLocks noGrp="1"/>
          </p:cNvSpPr>
          <p:nvPr>
            <p:ph type="sldNum" sz="quarter" idx="10"/>
          </p:nvPr>
        </p:nvSpPr>
        <p:spPr/>
        <p:txBody>
          <a:bodyPr/>
          <a:lstStyle/>
          <a:p>
            <a:fld id="{72D83FEB-770A-496F-973B-C5810568E05C}" type="slidenum">
              <a:rPr lang="de-DE" smtClean="0"/>
              <a:t>9</a:t>
            </a:fld>
            <a:endParaRPr lang="de-DE"/>
          </a:p>
        </p:txBody>
      </p:sp>
    </p:spTree>
    <p:extLst>
      <p:ext uri="{BB962C8B-B14F-4D97-AF65-F5344CB8AC3E}">
        <p14:creationId xmlns:p14="http://schemas.microsoft.com/office/powerpoint/2010/main" val="44482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Dänemark, Island neu dazugekommen</a:t>
            </a:r>
          </a:p>
          <a:p>
            <a:r>
              <a:rPr lang="de-DE" baseline="0" dirty="0" smtClean="0"/>
              <a:t>Malta weggefallen</a:t>
            </a:r>
          </a:p>
        </p:txBody>
      </p:sp>
      <p:sp>
        <p:nvSpPr>
          <p:cNvPr id="4" name="Foliennummernplatzhalter 3"/>
          <p:cNvSpPr>
            <a:spLocks noGrp="1"/>
          </p:cNvSpPr>
          <p:nvPr>
            <p:ph type="sldNum" sz="quarter" idx="10"/>
          </p:nvPr>
        </p:nvSpPr>
        <p:spPr/>
        <p:txBody>
          <a:bodyPr/>
          <a:lstStyle/>
          <a:p>
            <a:fld id="{72D83FEB-770A-496F-973B-C5810568E05C}" type="slidenum">
              <a:rPr lang="de-DE" smtClean="0"/>
              <a:t>10</a:t>
            </a:fld>
            <a:endParaRPr lang="de-DE"/>
          </a:p>
        </p:txBody>
      </p:sp>
    </p:spTree>
    <p:extLst>
      <p:ext uri="{BB962C8B-B14F-4D97-AF65-F5344CB8AC3E}">
        <p14:creationId xmlns:p14="http://schemas.microsoft.com/office/powerpoint/2010/main" val="44482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t>25.09.2020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4CA59CA-FE7B-467A-B754-EB155CFC0943}" type="slidenum">
              <a:rPr lang="de-DE" smtClean="0"/>
              <a:t>‹Nr.›</a:t>
            </a:fld>
            <a:endParaRPr lang="de-DE"/>
          </a:p>
        </p:txBody>
      </p:sp>
    </p:spTree>
    <p:extLst>
      <p:ext uri="{BB962C8B-B14F-4D97-AF65-F5344CB8AC3E}">
        <p14:creationId xmlns:p14="http://schemas.microsoft.com/office/powerpoint/2010/main" val="409456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t>25.09.2020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4CA59CA-FE7B-467A-B754-EB155CFC0943}" type="slidenum">
              <a:rPr lang="de-DE" smtClean="0"/>
              <a:t>‹Nr.›</a:t>
            </a:fld>
            <a:endParaRPr lang="de-DE"/>
          </a:p>
        </p:txBody>
      </p:sp>
    </p:spTree>
    <p:extLst>
      <p:ext uri="{BB962C8B-B14F-4D97-AF65-F5344CB8AC3E}">
        <p14:creationId xmlns:p14="http://schemas.microsoft.com/office/powerpoint/2010/main" val="251770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t>25.09.2020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4CA59CA-FE7B-467A-B754-EB155CFC0943}" type="slidenum">
              <a:rPr lang="de-DE" smtClean="0"/>
              <a:t>‹Nr.›</a:t>
            </a:fld>
            <a:endParaRPr lang="de-DE"/>
          </a:p>
        </p:txBody>
      </p:sp>
    </p:spTree>
    <p:extLst>
      <p:ext uri="{BB962C8B-B14F-4D97-AF65-F5344CB8AC3E}">
        <p14:creationId xmlns:p14="http://schemas.microsoft.com/office/powerpoint/2010/main" val="5027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2911CA-0C0D-4F0F-84CF-C2416D7FF593}" type="datetimeFigureOut">
              <a:rPr lang="de-DE" smtClean="0"/>
              <a:t>25.09.2020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4CA59CA-FE7B-467A-B754-EB155CFC0943}" type="slidenum">
              <a:rPr lang="de-DE" smtClean="0"/>
              <a:t>‹Nr.›</a:t>
            </a:fld>
            <a:endParaRPr lang="de-DE"/>
          </a:p>
        </p:txBody>
      </p:sp>
    </p:spTree>
    <p:extLst>
      <p:ext uri="{BB962C8B-B14F-4D97-AF65-F5344CB8AC3E}">
        <p14:creationId xmlns:p14="http://schemas.microsoft.com/office/powerpoint/2010/main" val="16237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A2911CA-0C0D-4F0F-84CF-C2416D7FF593}" type="datetimeFigureOut">
              <a:rPr lang="de-DE" smtClean="0"/>
              <a:t>25.09.2020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4CA59CA-FE7B-467A-B754-EB155CFC0943}" type="slidenum">
              <a:rPr lang="de-DE" smtClean="0"/>
              <a:t>‹Nr.›</a:t>
            </a:fld>
            <a:endParaRPr lang="de-DE"/>
          </a:p>
        </p:txBody>
      </p:sp>
    </p:spTree>
    <p:extLst>
      <p:ext uri="{BB962C8B-B14F-4D97-AF65-F5344CB8AC3E}">
        <p14:creationId xmlns:p14="http://schemas.microsoft.com/office/powerpoint/2010/main" val="282782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A2911CA-0C0D-4F0F-84CF-C2416D7FF593}" type="datetimeFigureOut">
              <a:rPr lang="de-DE" smtClean="0"/>
              <a:t>25.09.2020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4CA59CA-FE7B-467A-B754-EB155CFC0943}" type="slidenum">
              <a:rPr lang="de-DE" smtClean="0"/>
              <a:t>‹Nr.›</a:t>
            </a:fld>
            <a:endParaRPr lang="de-DE"/>
          </a:p>
        </p:txBody>
      </p:sp>
    </p:spTree>
    <p:extLst>
      <p:ext uri="{BB962C8B-B14F-4D97-AF65-F5344CB8AC3E}">
        <p14:creationId xmlns:p14="http://schemas.microsoft.com/office/powerpoint/2010/main" val="402279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A2911CA-0C0D-4F0F-84CF-C2416D7FF593}" type="datetimeFigureOut">
              <a:rPr lang="de-DE" smtClean="0"/>
              <a:t>25.09.2020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4CA59CA-FE7B-467A-B754-EB155CFC0943}" type="slidenum">
              <a:rPr lang="de-DE" smtClean="0"/>
              <a:t>‹Nr.›</a:t>
            </a:fld>
            <a:endParaRPr lang="de-DE"/>
          </a:p>
        </p:txBody>
      </p:sp>
    </p:spTree>
    <p:extLst>
      <p:ext uri="{BB962C8B-B14F-4D97-AF65-F5344CB8AC3E}">
        <p14:creationId xmlns:p14="http://schemas.microsoft.com/office/powerpoint/2010/main" val="47608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A2911CA-0C0D-4F0F-84CF-C2416D7FF593}" type="datetimeFigureOut">
              <a:rPr lang="de-DE" smtClean="0"/>
              <a:t>25.09.2020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4CA59CA-FE7B-467A-B754-EB155CFC0943}" type="slidenum">
              <a:rPr lang="de-DE" smtClean="0"/>
              <a:t>‹Nr.›</a:t>
            </a:fld>
            <a:endParaRPr lang="de-DE"/>
          </a:p>
        </p:txBody>
      </p:sp>
    </p:spTree>
    <p:extLst>
      <p:ext uri="{BB962C8B-B14F-4D97-AF65-F5344CB8AC3E}">
        <p14:creationId xmlns:p14="http://schemas.microsoft.com/office/powerpoint/2010/main" val="187012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A2911CA-0C0D-4F0F-84CF-C2416D7FF593}" type="datetimeFigureOut">
              <a:rPr lang="de-DE" smtClean="0"/>
              <a:t>25.09.2020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4CA59CA-FE7B-467A-B754-EB155CFC0943}" type="slidenum">
              <a:rPr lang="de-DE" smtClean="0"/>
              <a:t>‹Nr.›</a:t>
            </a:fld>
            <a:endParaRPr lang="de-DE"/>
          </a:p>
        </p:txBody>
      </p:sp>
    </p:spTree>
    <p:extLst>
      <p:ext uri="{BB962C8B-B14F-4D97-AF65-F5344CB8AC3E}">
        <p14:creationId xmlns:p14="http://schemas.microsoft.com/office/powerpoint/2010/main" val="133706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2911CA-0C0D-4F0F-84CF-C2416D7FF593}" type="datetimeFigureOut">
              <a:rPr lang="de-DE" smtClean="0"/>
              <a:t>25.09.2020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4CA59CA-FE7B-467A-B754-EB155CFC0943}" type="slidenum">
              <a:rPr lang="de-DE" smtClean="0"/>
              <a:t>‹Nr.›</a:t>
            </a:fld>
            <a:endParaRPr lang="de-DE"/>
          </a:p>
        </p:txBody>
      </p:sp>
    </p:spTree>
    <p:extLst>
      <p:ext uri="{BB962C8B-B14F-4D97-AF65-F5344CB8AC3E}">
        <p14:creationId xmlns:p14="http://schemas.microsoft.com/office/powerpoint/2010/main" val="224188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2911CA-0C0D-4F0F-84CF-C2416D7FF593}" type="datetimeFigureOut">
              <a:rPr lang="de-DE" smtClean="0"/>
              <a:t>25.09.2020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4CA59CA-FE7B-467A-B754-EB155CFC0943}" type="slidenum">
              <a:rPr lang="de-DE" smtClean="0"/>
              <a:t>‹Nr.›</a:t>
            </a:fld>
            <a:endParaRPr lang="de-DE"/>
          </a:p>
        </p:txBody>
      </p:sp>
    </p:spTree>
    <p:extLst>
      <p:ext uri="{BB962C8B-B14F-4D97-AF65-F5344CB8AC3E}">
        <p14:creationId xmlns:p14="http://schemas.microsoft.com/office/powerpoint/2010/main" val="353707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911CA-0C0D-4F0F-84CF-C2416D7FF593}" type="datetimeFigureOut">
              <a:rPr lang="de-DE" smtClean="0"/>
              <a:t>25.09.2020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A59CA-FE7B-467A-B754-EB155CFC0943}" type="slidenum">
              <a:rPr lang="de-DE" smtClean="0"/>
              <a:t>‹Nr.›</a:t>
            </a:fld>
            <a:endParaRPr lang="de-DE"/>
          </a:p>
        </p:txBody>
      </p:sp>
    </p:spTree>
    <p:extLst>
      <p:ext uri="{BB962C8B-B14F-4D97-AF65-F5344CB8AC3E}">
        <p14:creationId xmlns:p14="http://schemas.microsoft.com/office/powerpoint/2010/main" val="396332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ttps/www.ecdc.europa.eu/en/publications-data/covid-19-risk-assessment-increased-transmission-twelfth-upda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332656"/>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smtClean="0">
                <a:ln>
                  <a:noFill/>
                </a:ln>
                <a:solidFill>
                  <a:srgbClr val="006EC7"/>
                </a:solidFill>
                <a:effectLst/>
                <a:uLnTx/>
                <a:uFillTx/>
                <a:latin typeface="Calibri"/>
                <a:ea typeface="+mj-ea"/>
                <a:cs typeface="+mj-cs"/>
              </a:rPr>
              <a:t>Top 10 Länder</a:t>
            </a:r>
            <a:r>
              <a:rPr kumimoji="0" lang="de-DE" sz="2400" b="1" i="0" u="none" strike="noStrike" kern="1200" cap="none" spc="0" normalizeH="0" noProof="0" dirty="0" smtClean="0">
                <a:ln>
                  <a:noFill/>
                </a:ln>
                <a:solidFill>
                  <a:srgbClr val="006EC7"/>
                </a:solidFill>
                <a:effectLst/>
                <a:uLnTx/>
                <a:uFillTx/>
                <a:latin typeface="Calibri"/>
                <a:ea typeface="+mj-ea"/>
                <a:cs typeface="+mj-cs"/>
              </a:rPr>
              <a:t> nach Anzahl neuer Fälle in den letzten 7 Tagen</a:t>
            </a:r>
            <a:endParaRPr kumimoji="0" lang="de-DE" sz="2400" b="1" i="0" u="none" strike="noStrike" kern="1200" cap="none" spc="0" normalizeH="0" baseline="0" noProof="0" dirty="0">
              <a:ln>
                <a:noFill/>
              </a:ln>
              <a:solidFill>
                <a:srgbClr val="006EC7"/>
              </a:solidFill>
              <a:effectLst/>
              <a:uLnTx/>
              <a:uFillTx/>
              <a:latin typeface="Calibri"/>
              <a:ea typeface="+mj-ea"/>
              <a:cs typeface="+mj-cs"/>
            </a:endParaRPr>
          </a:p>
        </p:txBody>
      </p:sp>
      <p:cxnSp>
        <p:nvCxnSpPr>
          <p:cNvPr id="6" name="Gerade Verbindung 5"/>
          <p:cNvCxnSpPr/>
          <p:nvPr/>
        </p:nvCxnSpPr>
        <p:spPr>
          <a:xfrm>
            <a:off x="0" y="908720"/>
            <a:ext cx="9144000" cy="0"/>
          </a:xfrm>
          <a:prstGeom prst="line">
            <a:avLst/>
          </a:prstGeom>
          <a:noFill/>
          <a:ln w="19050" cap="flat" cmpd="sng" algn="ctr">
            <a:solidFill>
              <a:srgbClr val="006EC7"/>
            </a:solidFill>
            <a:prstDash val="solid"/>
          </a:ln>
          <a:effectLst/>
        </p:spPr>
      </p:cxnSp>
      <p:sp>
        <p:nvSpPr>
          <p:cNvPr id="7" name="Textfeld 6"/>
          <p:cNvSpPr txBox="1"/>
          <p:nvPr/>
        </p:nvSpPr>
        <p:spPr>
          <a:xfrm>
            <a:off x="3147353" y="913705"/>
            <a:ext cx="3712491" cy="830997"/>
          </a:xfrm>
          <a:prstGeom prst="rect">
            <a:avLst/>
          </a:prstGeom>
          <a:noFill/>
        </p:spPr>
        <p:txBody>
          <a:bodyPr wrap="none" rtlCol="0">
            <a:spAutoFit/>
          </a:bodyPr>
          <a:lstStyle/>
          <a:p>
            <a:r>
              <a:rPr lang="en-US" sz="2400" b="1" dirty="0" smtClean="0">
                <a:solidFill>
                  <a:srgbClr val="366092"/>
                </a:solidFill>
              </a:rPr>
              <a:t>31.969.439 </a:t>
            </a:r>
            <a:r>
              <a:rPr lang="en-US" sz="2400" b="1" dirty="0" err="1" smtClean="0">
                <a:solidFill>
                  <a:srgbClr val="366092"/>
                </a:solidFill>
              </a:rPr>
              <a:t>Fälle</a:t>
            </a:r>
            <a:r>
              <a:rPr lang="en-US" sz="2400" b="1" dirty="0" smtClean="0">
                <a:solidFill>
                  <a:srgbClr val="366092"/>
                </a:solidFill>
              </a:rPr>
              <a:t> </a:t>
            </a:r>
            <a:endParaRPr lang="en-US" sz="2400" b="1" dirty="0">
              <a:solidFill>
                <a:srgbClr val="366092"/>
              </a:solidFill>
            </a:endParaRPr>
          </a:p>
          <a:p>
            <a:r>
              <a:rPr lang="en-US" sz="2400" b="1" dirty="0" smtClean="0">
                <a:solidFill>
                  <a:srgbClr val="366092"/>
                </a:solidFill>
              </a:rPr>
              <a:t>978.284 </a:t>
            </a:r>
            <a:r>
              <a:rPr lang="en-US" sz="2400" b="1" dirty="0" err="1">
                <a:solidFill>
                  <a:srgbClr val="366092"/>
                </a:solidFill>
              </a:rPr>
              <a:t>Verstorbene</a:t>
            </a:r>
            <a:r>
              <a:rPr lang="en-US" sz="2400" b="1" dirty="0">
                <a:solidFill>
                  <a:srgbClr val="366092"/>
                </a:solidFill>
              </a:rPr>
              <a:t> </a:t>
            </a:r>
            <a:r>
              <a:rPr lang="en-US" sz="2400" b="1" dirty="0" smtClean="0">
                <a:solidFill>
                  <a:srgbClr val="366092"/>
                </a:solidFill>
                <a:latin typeface="Calibri"/>
              </a:rPr>
              <a:t>(3,1%)</a:t>
            </a:r>
            <a:endParaRPr lang="en-US" sz="2400" b="1" dirty="0">
              <a:solidFill>
                <a:srgbClr val="366092"/>
              </a:solidFill>
              <a:latin typeface="Calibri"/>
            </a:endParaRPr>
          </a:p>
        </p:txBody>
      </p:sp>
      <p:sp>
        <p:nvSpPr>
          <p:cNvPr id="8" name="Textfeld 7"/>
          <p:cNvSpPr txBox="1"/>
          <p:nvPr/>
        </p:nvSpPr>
        <p:spPr>
          <a:xfrm>
            <a:off x="5903640" y="6577607"/>
            <a:ext cx="3240360" cy="307777"/>
          </a:xfrm>
          <a:prstGeom prst="rect">
            <a:avLst/>
          </a:prstGeom>
          <a:noFill/>
        </p:spPr>
        <p:txBody>
          <a:bodyPr wrap="square" rtlCol="0">
            <a:spAutoFit/>
          </a:bodyPr>
          <a:lstStyle/>
          <a:p>
            <a:pPr algn="r"/>
            <a:r>
              <a:rPr lang="de-DE" sz="1400" i="1" dirty="0" smtClean="0">
                <a:solidFill>
                  <a:prstClr val="black"/>
                </a:solidFill>
              </a:rPr>
              <a:t>Quelle: ECDC, Stand: 24.09.2020</a:t>
            </a:r>
            <a:endParaRPr lang="de-DE" sz="1400" i="1" dirty="0">
              <a:solidFill>
                <a:prstClr val="black"/>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290902685"/>
              </p:ext>
            </p:extLst>
          </p:nvPr>
        </p:nvGraphicFramePr>
        <p:xfrm>
          <a:off x="311491" y="1744702"/>
          <a:ext cx="8649834" cy="4639929"/>
        </p:xfrm>
        <a:graphic>
          <a:graphicData uri="http://schemas.openxmlformats.org/drawingml/2006/table">
            <a:tbl>
              <a:tblPr firstRow="1" firstCol="1" bandRow="1"/>
              <a:tblGrid>
                <a:gridCol w="1123998"/>
                <a:gridCol w="1123998"/>
                <a:gridCol w="1354447"/>
                <a:gridCol w="1527712"/>
                <a:gridCol w="1446861"/>
                <a:gridCol w="666003"/>
                <a:gridCol w="666003"/>
                <a:gridCol w="740812"/>
              </a:tblGrid>
              <a:tr h="79858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1" i="0" u="none" strike="noStrike" kern="1200" dirty="0">
                          <a:solidFill>
                            <a:srgbClr val="366092"/>
                          </a:solidFill>
                          <a:effectLst/>
                          <a:latin typeface="+mn-lt"/>
                          <a:ea typeface="+mn-ea"/>
                          <a:cs typeface="+mn-cs"/>
                        </a:rPr>
                        <a:t>Land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1" i="0" u="none" strike="noStrike" kern="1200" dirty="0" smtClean="0">
                          <a:solidFill>
                            <a:srgbClr val="366092"/>
                          </a:solidFill>
                          <a:effectLst/>
                          <a:latin typeface="+mn-lt"/>
                          <a:ea typeface="+mn-ea"/>
                          <a:cs typeface="+mn-cs"/>
                        </a:rPr>
                        <a:t>Fälle kumulativ</a:t>
                      </a:r>
                    </a:p>
                    <a:p>
                      <a:pPr marL="0" marR="0" indent="0" algn="ctr" defTabSz="914400" rtl="0" eaLnBrk="1" fontAlgn="b" latinLnBrk="0" hangingPunct="1">
                        <a:lnSpc>
                          <a:spcPct val="100000"/>
                        </a:lnSpc>
                        <a:spcBef>
                          <a:spcPts val="0"/>
                        </a:spcBef>
                        <a:spcAft>
                          <a:spcPts val="0"/>
                        </a:spcAft>
                        <a:buClrTx/>
                        <a:buSzTx/>
                        <a:buFontTx/>
                        <a:buNone/>
                        <a:tabLst/>
                        <a:defRPr/>
                      </a:pPr>
                      <a:endParaRPr lang="de-DE" sz="1800" b="1" i="0" u="none" strike="noStrike" kern="1200" dirty="0">
                        <a:solidFill>
                          <a:srgbClr val="366092"/>
                        </a:solidFill>
                        <a:effectLst/>
                        <a:latin typeface="+mn-lt"/>
                        <a:ea typeface="+mn-ea"/>
                        <a:cs typeface="+mn-cs"/>
                      </a:endParaRP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1" i="0" u="none" strike="noStrike" kern="1200" dirty="0" smtClean="0">
                          <a:solidFill>
                            <a:srgbClr val="366092"/>
                          </a:solidFill>
                          <a:effectLst/>
                          <a:latin typeface="+mn-lt"/>
                          <a:ea typeface="+mn-ea"/>
                          <a:cs typeface="+mn-cs"/>
                        </a:rPr>
                        <a:t>Neue Fälle in den letzten 7T</a:t>
                      </a:r>
                      <a:endParaRPr lang="de-DE" sz="1800" b="1" i="0" u="none" strike="noStrike" kern="1200" dirty="0">
                        <a:solidFill>
                          <a:srgbClr val="366092"/>
                        </a:solidFill>
                        <a:effectLst/>
                        <a:latin typeface="+mn-lt"/>
                        <a:ea typeface="+mn-ea"/>
                        <a:cs typeface="+mn-cs"/>
                      </a:endParaRP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1" i="0" u="none" strike="noStrike" kern="1200" dirty="0">
                          <a:solidFill>
                            <a:srgbClr val="366092"/>
                          </a:solidFill>
                          <a:effectLst/>
                          <a:latin typeface="+mn-lt"/>
                          <a:ea typeface="+mn-ea"/>
                          <a:cs typeface="+mn-cs"/>
                        </a:rPr>
                        <a:t>Veränderung %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1" i="0" u="none" strike="noStrike" kern="1200" dirty="0">
                          <a:solidFill>
                            <a:srgbClr val="366092"/>
                          </a:solidFill>
                          <a:effectLst/>
                          <a:latin typeface="+mn-lt"/>
                          <a:ea typeface="+mn-ea"/>
                          <a:cs typeface="+mn-cs"/>
                        </a:rPr>
                        <a:t>7d-Inzidenz/ 100.000 </a:t>
                      </a:r>
                      <a:r>
                        <a:rPr lang="de-DE" sz="1800" b="1" i="0" u="none" strike="noStrike" kern="1200" dirty="0" err="1">
                          <a:solidFill>
                            <a:srgbClr val="366092"/>
                          </a:solidFill>
                          <a:effectLst/>
                          <a:latin typeface="+mn-lt"/>
                          <a:ea typeface="+mn-ea"/>
                          <a:cs typeface="+mn-cs"/>
                        </a:rPr>
                        <a:t>Ew</a:t>
                      </a:r>
                      <a:endParaRPr lang="de-DE" sz="1800" b="1" i="0" u="none" strike="noStrike" kern="1200" dirty="0">
                        <a:solidFill>
                          <a:srgbClr val="366092"/>
                        </a:solidFill>
                        <a:effectLst/>
                        <a:latin typeface="+mn-lt"/>
                        <a:ea typeface="+mn-ea"/>
                        <a:cs typeface="+mn-cs"/>
                      </a:endParaRP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1" i="0" u="none" strike="noStrike" kern="1200" dirty="0">
                          <a:solidFill>
                            <a:srgbClr val="366092"/>
                          </a:solidFill>
                          <a:effectLst/>
                          <a:latin typeface="+mn-lt"/>
                          <a:ea typeface="+mn-ea"/>
                          <a:cs typeface="+mn-cs"/>
                        </a:rPr>
                        <a:t>R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1" i="0" u="none" strike="noStrike" kern="1200" dirty="0" smtClean="0">
                          <a:solidFill>
                            <a:srgbClr val="366092"/>
                          </a:solidFill>
                          <a:effectLst/>
                          <a:latin typeface="+mn-lt"/>
                          <a:ea typeface="+mn-ea"/>
                          <a:cs typeface="+mn-cs"/>
                        </a:rPr>
                        <a:t>CFR %</a:t>
                      </a:r>
                      <a:endParaRPr lang="de-DE" sz="1800" b="1" i="0" u="none" strike="noStrike" kern="1200" dirty="0">
                        <a:solidFill>
                          <a:srgbClr val="366092"/>
                        </a:solidFill>
                        <a:effectLst/>
                        <a:latin typeface="+mn-lt"/>
                        <a:ea typeface="+mn-ea"/>
                        <a:cs typeface="+mn-cs"/>
                      </a:endParaRP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1" i="0" u="none" strike="noStrike" kern="1200" dirty="0">
                          <a:solidFill>
                            <a:srgbClr val="366092"/>
                          </a:solidFill>
                          <a:effectLst/>
                          <a:latin typeface="+mn-lt"/>
                          <a:ea typeface="+mn-ea"/>
                          <a:cs typeface="+mn-cs"/>
                        </a:rPr>
                        <a:t>Trend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3563">
                <a:tc>
                  <a:txBody>
                    <a:bodyPr/>
                    <a:lstStyle/>
                    <a:p>
                      <a:pPr marL="0" algn="l" defTabSz="914400" rtl="0" eaLnBrk="1" fontAlgn="b" latinLnBrk="0" hangingPunct="1"/>
                      <a:r>
                        <a:rPr lang="de-DE" sz="1600" b="1" i="0" u="none" strike="noStrike" kern="1200" dirty="0">
                          <a:solidFill>
                            <a:schemeClr val="tx2"/>
                          </a:solidFill>
                          <a:effectLst/>
                          <a:latin typeface="Calibri"/>
                          <a:ea typeface="+mn-ea"/>
                          <a:cs typeface="+mn-cs"/>
                        </a:rPr>
                        <a:t>Indien</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algn="r" defTabSz="914400" rtl="0" eaLnBrk="1" fontAlgn="b" latinLnBrk="0" hangingPunct="1"/>
                      <a:r>
                        <a:rPr lang="de-DE" sz="1600" b="0" i="0" u="none" strike="noStrike" kern="1200" dirty="0" smtClean="0">
                          <a:solidFill>
                            <a:schemeClr val="tx2"/>
                          </a:solidFill>
                          <a:effectLst/>
                          <a:latin typeface="Calibri"/>
                          <a:ea typeface="+mn-ea"/>
                          <a:cs typeface="+mn-cs"/>
                        </a:rPr>
                        <a:t>5.732.518</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600" b="0" i="0" u="none" strike="noStrike" kern="1200" dirty="0" smtClean="0">
                          <a:solidFill>
                            <a:schemeClr val="tx2"/>
                          </a:solidFill>
                          <a:effectLst/>
                          <a:latin typeface="Calibri"/>
                          <a:ea typeface="+mn-ea"/>
                          <a:cs typeface="+mn-cs"/>
                        </a:rPr>
                        <a:t>614.265</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-5,84</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600" b="0" i="0" u="none" strike="noStrike" kern="1200" dirty="0">
                          <a:solidFill>
                            <a:schemeClr val="tx2"/>
                          </a:solidFill>
                          <a:effectLst/>
                          <a:latin typeface="Calibri"/>
                          <a:ea typeface="+mn-ea"/>
                          <a:cs typeface="+mn-cs"/>
                        </a:rPr>
                        <a:t>44,95</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0,96</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600" b="0" i="0" u="none" strike="noStrike" kern="1200" dirty="0">
                          <a:solidFill>
                            <a:schemeClr val="tx2"/>
                          </a:solidFill>
                          <a:effectLst/>
                          <a:latin typeface="Calibri"/>
                          <a:ea typeface="+mn-ea"/>
                          <a:cs typeface="+mn-cs"/>
                        </a:rPr>
                        <a:t>1,59</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kern="1200" dirty="0" smtClean="0">
                          <a:solidFill>
                            <a:srgbClr val="00B050"/>
                          </a:solidFill>
                          <a:latin typeface="+mn-lt"/>
                          <a:ea typeface="+mn-ea"/>
                          <a:cs typeface="+mn-cs"/>
                        </a:rPr>
                        <a:t>▼</a:t>
                      </a:r>
                      <a:endParaRPr lang="de-DE" sz="1800" b="0" i="0" u="none" strike="noStrike" kern="1200" dirty="0" smtClean="0">
                        <a:solidFill>
                          <a:srgbClr val="FF0000"/>
                        </a:solidFill>
                        <a:effectLst/>
                        <a:latin typeface="+mn-lt"/>
                        <a:ea typeface="+mn-ea"/>
                        <a:cs typeface="+mn-cs"/>
                      </a:endParaRP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482477">
                <a:tc>
                  <a:txBody>
                    <a:bodyPr/>
                    <a:lstStyle/>
                    <a:p>
                      <a:pPr marL="0" algn="l" defTabSz="914400" rtl="0" eaLnBrk="1" fontAlgn="b" latinLnBrk="0" hangingPunct="1"/>
                      <a:r>
                        <a:rPr lang="de-DE" sz="1600" b="1" i="0" u="none" strike="noStrike" kern="1200" dirty="0">
                          <a:solidFill>
                            <a:schemeClr val="tx2"/>
                          </a:solidFill>
                          <a:effectLst/>
                          <a:latin typeface="Calibri"/>
                          <a:ea typeface="+mn-ea"/>
                          <a:cs typeface="+mn-cs"/>
                        </a:rPr>
                        <a:t>Vereinigte Staaten</a:t>
                      </a:r>
                    </a:p>
                  </a:txBody>
                  <a:tcPr marL="9525" marR="9525" marT="9525" marB="0" anchor="b">
                    <a:lnL>
                      <a:noFill/>
                    </a:lnL>
                    <a:lnR>
                      <a:noFill/>
                    </a:lnR>
                    <a:lnT>
                      <a:noFill/>
                    </a:lnT>
                    <a:lnB>
                      <a:noFill/>
                    </a:lnB>
                  </a:tcPr>
                </a:tc>
                <a:tc>
                  <a:txBody>
                    <a:bodyPr/>
                    <a:lstStyle/>
                    <a:p>
                      <a:pPr marL="0" algn="r" defTabSz="914400" rtl="0" eaLnBrk="1" fontAlgn="b" latinLnBrk="0" hangingPunct="1"/>
                      <a:r>
                        <a:rPr lang="de-DE" sz="1600" b="0" i="0" u="none" strike="noStrike" kern="1200" dirty="0" smtClean="0">
                          <a:solidFill>
                            <a:schemeClr val="tx2"/>
                          </a:solidFill>
                          <a:effectLst/>
                          <a:latin typeface="Calibri"/>
                          <a:ea typeface="+mn-ea"/>
                          <a:cs typeface="+mn-cs"/>
                        </a:rPr>
                        <a:t>6.934.204</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tcPr>
                </a:tc>
                <a:tc>
                  <a:txBody>
                    <a:bodyPr/>
                    <a:lstStyle/>
                    <a:p>
                      <a:pPr algn="r" fontAlgn="b"/>
                      <a:r>
                        <a:rPr lang="de-DE" sz="1600" b="0" i="0" u="none" strike="noStrike" kern="1200" dirty="0" smtClean="0">
                          <a:solidFill>
                            <a:schemeClr val="tx2"/>
                          </a:solidFill>
                          <a:effectLst/>
                          <a:latin typeface="Calibri"/>
                          <a:ea typeface="+mn-ea"/>
                          <a:cs typeface="+mn-cs"/>
                        </a:rPr>
                        <a:t>303.313</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11,85</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92,17</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1,08</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2,91</a:t>
                      </a: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kern="1200" dirty="0" smtClean="0">
                          <a:solidFill>
                            <a:srgbClr val="FF0000"/>
                          </a:solidFill>
                          <a:latin typeface="+mn-lt"/>
                          <a:ea typeface="+mn-ea"/>
                          <a:cs typeface="+mn-cs"/>
                        </a:rPr>
                        <a:t>▲</a:t>
                      </a:r>
                      <a:endParaRPr lang="de-DE" sz="1800" b="0" i="0" u="none" strike="noStrike" kern="1200" dirty="0" smtClean="0">
                        <a:solidFill>
                          <a:srgbClr val="00B050"/>
                        </a:solidFill>
                        <a:effectLst/>
                        <a:latin typeface="+mn-lt"/>
                        <a:ea typeface="+mn-ea"/>
                        <a:cs typeface="+mn-cs"/>
                      </a:endParaRPr>
                    </a:p>
                  </a:txBody>
                  <a:tcPr marL="9525" marR="9525" marT="9525" marB="0" anchor="b">
                    <a:lnL>
                      <a:noFill/>
                    </a:lnL>
                    <a:lnR>
                      <a:noFill/>
                    </a:lnR>
                    <a:lnT>
                      <a:noFill/>
                    </a:lnT>
                    <a:lnB>
                      <a:noFill/>
                    </a:lnB>
                  </a:tcPr>
                </a:tc>
              </a:tr>
              <a:tr h="359533">
                <a:tc>
                  <a:txBody>
                    <a:bodyPr/>
                    <a:lstStyle/>
                    <a:p>
                      <a:pPr marL="0" algn="l" defTabSz="914400" rtl="0" eaLnBrk="1" fontAlgn="b" latinLnBrk="0" hangingPunct="1"/>
                      <a:r>
                        <a:rPr lang="de-DE" sz="1600" b="1" i="0" u="none" strike="noStrike" kern="1200">
                          <a:solidFill>
                            <a:schemeClr val="tx2"/>
                          </a:solidFill>
                          <a:effectLst/>
                          <a:latin typeface="Calibri"/>
                          <a:ea typeface="+mn-ea"/>
                          <a:cs typeface="+mn-cs"/>
                        </a:rPr>
                        <a:t>Brasilien</a:t>
                      </a:r>
                    </a:p>
                  </a:txBody>
                  <a:tcPr marL="9525" marR="9525" marT="9525" marB="0" anchor="b">
                    <a:lnL>
                      <a:noFill/>
                    </a:lnL>
                    <a:lnR>
                      <a:noFill/>
                    </a:lnR>
                    <a:lnT>
                      <a:noFill/>
                    </a:lnT>
                    <a:lnB>
                      <a:noFill/>
                    </a:lnB>
                    <a:solidFill>
                      <a:srgbClr val="D3DFEE"/>
                    </a:solidFill>
                  </a:tcPr>
                </a:tc>
                <a:tc>
                  <a:txBody>
                    <a:bodyPr/>
                    <a:lstStyle/>
                    <a:p>
                      <a:pPr marL="0" algn="r" defTabSz="914400" rtl="0" eaLnBrk="1" fontAlgn="b" latinLnBrk="0" hangingPunct="1"/>
                      <a:r>
                        <a:rPr lang="de-DE" sz="1600" b="0" i="0" u="none" strike="noStrike" kern="1200" dirty="0" smtClean="0">
                          <a:solidFill>
                            <a:schemeClr val="tx2"/>
                          </a:solidFill>
                          <a:effectLst/>
                          <a:latin typeface="Calibri"/>
                          <a:ea typeface="+mn-ea"/>
                          <a:cs typeface="+mn-cs"/>
                        </a:rPr>
                        <a:t>4.624.885</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dirty="0" smtClean="0">
                          <a:solidFill>
                            <a:schemeClr val="tx2"/>
                          </a:solidFill>
                          <a:effectLst/>
                          <a:latin typeface="Calibri"/>
                          <a:ea typeface="+mn-ea"/>
                          <a:cs typeface="+mn-cs"/>
                        </a:rPr>
                        <a:t>205.802</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dirty="0">
                          <a:solidFill>
                            <a:schemeClr val="tx2"/>
                          </a:solidFill>
                          <a:effectLst/>
                          <a:latin typeface="Calibri"/>
                          <a:ea typeface="+mn-ea"/>
                          <a:cs typeface="+mn-cs"/>
                        </a:rPr>
                        <a:t>-6,96</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97,51</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0,97</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3</a:t>
                      </a:r>
                    </a:p>
                  </a:txBody>
                  <a:tcPr marL="9525" marR="9525" marT="9525" marB="0" anchor="b">
                    <a:lnL>
                      <a:noFill/>
                    </a:lnL>
                    <a:lnR>
                      <a:noFill/>
                    </a:lnR>
                    <a:lnT>
                      <a:noFill/>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kern="1200" dirty="0" smtClean="0">
                          <a:solidFill>
                            <a:srgbClr val="00B050"/>
                          </a:solidFill>
                          <a:latin typeface="+mn-lt"/>
                          <a:ea typeface="+mn-ea"/>
                          <a:cs typeface="+mn-cs"/>
                        </a:rPr>
                        <a:t>▼</a:t>
                      </a:r>
                      <a:endParaRPr lang="de-DE" sz="1800" b="0" i="0" u="none" strike="noStrike" kern="1200" dirty="0" smtClean="0">
                        <a:solidFill>
                          <a:srgbClr val="FF0000"/>
                        </a:solidFill>
                        <a:effectLst/>
                        <a:latin typeface="+mn-lt"/>
                        <a:ea typeface="+mn-ea"/>
                        <a:cs typeface="+mn-cs"/>
                      </a:endParaRPr>
                    </a:p>
                  </a:txBody>
                  <a:tcPr marL="9525" marR="9525" marT="9525" marB="0" anchor="b">
                    <a:lnL>
                      <a:noFill/>
                    </a:lnL>
                    <a:lnR>
                      <a:noFill/>
                    </a:lnR>
                    <a:lnT>
                      <a:noFill/>
                    </a:lnT>
                    <a:lnB>
                      <a:noFill/>
                    </a:lnB>
                    <a:solidFill>
                      <a:srgbClr val="D3DFEE"/>
                    </a:solidFill>
                  </a:tcPr>
                </a:tc>
              </a:tr>
              <a:tr h="359533">
                <a:tc>
                  <a:txBody>
                    <a:bodyPr/>
                    <a:lstStyle/>
                    <a:p>
                      <a:pPr marL="0" algn="l" defTabSz="914400" rtl="0" eaLnBrk="1" fontAlgn="b" latinLnBrk="0" hangingPunct="1"/>
                      <a:r>
                        <a:rPr lang="de-DE" sz="1600" b="1" i="0" u="none" strike="noStrike" kern="1200">
                          <a:solidFill>
                            <a:schemeClr val="tx2"/>
                          </a:solidFill>
                          <a:effectLst/>
                          <a:latin typeface="Calibri"/>
                          <a:ea typeface="+mn-ea"/>
                          <a:cs typeface="+mn-cs"/>
                        </a:rPr>
                        <a:t>Argentinien</a:t>
                      </a:r>
                    </a:p>
                  </a:txBody>
                  <a:tcPr marL="9525" marR="9525" marT="9525" marB="0" anchor="b">
                    <a:lnL>
                      <a:noFill/>
                    </a:lnL>
                    <a:lnR>
                      <a:noFill/>
                    </a:lnR>
                    <a:lnT>
                      <a:noFill/>
                    </a:lnT>
                    <a:lnB>
                      <a:noFill/>
                    </a:lnB>
                  </a:tcPr>
                </a:tc>
                <a:tc>
                  <a:txBody>
                    <a:bodyPr/>
                    <a:lstStyle/>
                    <a:p>
                      <a:pPr marL="0" algn="r" defTabSz="914400" rtl="0" eaLnBrk="1" fontAlgn="b" latinLnBrk="0" hangingPunct="1"/>
                      <a:r>
                        <a:rPr lang="de-DE" sz="1600" b="0" i="0" u="none" strike="noStrike" kern="1200" dirty="0" smtClean="0">
                          <a:solidFill>
                            <a:schemeClr val="tx2"/>
                          </a:solidFill>
                          <a:effectLst/>
                          <a:latin typeface="Calibri"/>
                          <a:ea typeface="+mn-ea"/>
                          <a:cs typeface="+mn-cs"/>
                        </a:rPr>
                        <a:t>664.799</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tcPr>
                </a:tc>
                <a:tc>
                  <a:txBody>
                    <a:bodyPr/>
                    <a:lstStyle/>
                    <a:p>
                      <a:pPr algn="r" fontAlgn="b"/>
                      <a:r>
                        <a:rPr lang="de-DE" sz="1600" b="0" i="0" u="none" strike="noStrike" kern="1200" dirty="0" smtClean="0">
                          <a:solidFill>
                            <a:schemeClr val="tx2"/>
                          </a:solidFill>
                          <a:effectLst/>
                          <a:latin typeface="Calibri"/>
                          <a:ea typeface="+mn-ea"/>
                          <a:cs typeface="+mn-cs"/>
                        </a:rPr>
                        <a:t>87.474</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tcPr>
                </a:tc>
                <a:tc>
                  <a:txBody>
                    <a:bodyPr/>
                    <a:lstStyle/>
                    <a:p>
                      <a:pPr algn="r" fontAlgn="b"/>
                      <a:r>
                        <a:rPr lang="de-DE" sz="1600" b="0" i="0" u="none" strike="noStrike" kern="1200" dirty="0">
                          <a:solidFill>
                            <a:schemeClr val="tx2"/>
                          </a:solidFill>
                          <a:effectLst/>
                          <a:latin typeface="Calibri"/>
                          <a:ea typeface="+mn-ea"/>
                          <a:cs typeface="+mn-cs"/>
                        </a:rPr>
                        <a:t>13,16</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195,34</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1,12</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2,16</a:t>
                      </a: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kern="1200" dirty="0" smtClean="0">
                          <a:solidFill>
                            <a:srgbClr val="FF0000"/>
                          </a:solidFill>
                          <a:latin typeface="+mn-lt"/>
                          <a:ea typeface="+mn-ea"/>
                          <a:cs typeface="+mn-cs"/>
                        </a:rPr>
                        <a:t>▲</a:t>
                      </a:r>
                      <a:endParaRPr lang="de-DE" sz="1800" b="0" i="0" u="none" strike="noStrike" kern="1200" dirty="0" smtClean="0">
                        <a:solidFill>
                          <a:srgbClr val="FF0000"/>
                        </a:solidFill>
                        <a:effectLst/>
                        <a:latin typeface="+mn-lt"/>
                        <a:ea typeface="+mn-ea"/>
                        <a:cs typeface="+mn-cs"/>
                      </a:endParaRPr>
                    </a:p>
                  </a:txBody>
                  <a:tcPr marL="9525" marR="9525" marT="9525" marB="0" anchor="b">
                    <a:lnL>
                      <a:noFill/>
                    </a:lnL>
                    <a:lnR>
                      <a:noFill/>
                    </a:lnR>
                    <a:lnT>
                      <a:noFill/>
                    </a:lnT>
                    <a:lnB>
                      <a:noFill/>
                    </a:lnB>
                  </a:tcPr>
                </a:tc>
              </a:tr>
              <a:tr h="359533">
                <a:tc>
                  <a:txBody>
                    <a:bodyPr/>
                    <a:lstStyle/>
                    <a:p>
                      <a:pPr marL="0" algn="l" defTabSz="914400" rtl="0" eaLnBrk="1" fontAlgn="b" latinLnBrk="0" hangingPunct="1"/>
                      <a:r>
                        <a:rPr lang="de-DE" sz="1600" b="1" i="0" u="none" strike="noStrike" kern="1200">
                          <a:solidFill>
                            <a:schemeClr val="tx2"/>
                          </a:solidFill>
                          <a:effectLst/>
                          <a:latin typeface="Calibri"/>
                          <a:ea typeface="+mn-ea"/>
                          <a:cs typeface="+mn-cs"/>
                        </a:rPr>
                        <a:t>Spanien</a:t>
                      </a:r>
                    </a:p>
                  </a:txBody>
                  <a:tcPr marL="9525" marR="9525" marT="9525" marB="0" anchor="b">
                    <a:lnL>
                      <a:noFill/>
                    </a:lnL>
                    <a:lnR>
                      <a:noFill/>
                    </a:lnR>
                    <a:lnT>
                      <a:noFill/>
                    </a:lnT>
                    <a:lnB>
                      <a:noFill/>
                    </a:lnB>
                    <a:solidFill>
                      <a:srgbClr val="D3DFEE"/>
                    </a:solidFill>
                  </a:tcPr>
                </a:tc>
                <a:tc>
                  <a:txBody>
                    <a:bodyPr/>
                    <a:lstStyle/>
                    <a:p>
                      <a:pPr marL="0" algn="r" defTabSz="914400" rtl="0" eaLnBrk="1" fontAlgn="b" latinLnBrk="0" hangingPunct="1"/>
                      <a:r>
                        <a:rPr lang="de-DE" sz="1600" b="0" i="0" u="none" strike="noStrike" kern="1200" dirty="0" smtClean="0">
                          <a:solidFill>
                            <a:schemeClr val="tx2"/>
                          </a:solidFill>
                          <a:effectLst/>
                          <a:latin typeface="Calibri"/>
                          <a:ea typeface="+mn-ea"/>
                          <a:cs typeface="+mn-cs"/>
                        </a:rPr>
                        <a:t>693.556</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dirty="0" smtClean="0">
                          <a:solidFill>
                            <a:schemeClr val="tx2"/>
                          </a:solidFill>
                          <a:effectLst/>
                          <a:latin typeface="Calibri"/>
                          <a:ea typeface="+mn-ea"/>
                          <a:cs typeface="+mn-cs"/>
                        </a:rPr>
                        <a:t>79.196</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dirty="0">
                          <a:solidFill>
                            <a:schemeClr val="tx2"/>
                          </a:solidFill>
                          <a:effectLst/>
                          <a:latin typeface="Calibri"/>
                          <a:ea typeface="+mn-ea"/>
                          <a:cs typeface="+mn-cs"/>
                        </a:rPr>
                        <a:t>11,57</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168,73</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1,08</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4,47</a:t>
                      </a:r>
                    </a:p>
                  </a:txBody>
                  <a:tcPr marL="9525" marR="9525" marT="9525" marB="0" anchor="b">
                    <a:lnL>
                      <a:noFill/>
                    </a:lnL>
                    <a:lnR>
                      <a:noFill/>
                    </a:lnR>
                    <a:lnT>
                      <a:noFill/>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kern="1200" dirty="0" smtClean="0">
                          <a:solidFill>
                            <a:srgbClr val="FF0000"/>
                          </a:solidFill>
                          <a:latin typeface="+mn-lt"/>
                          <a:ea typeface="+mn-ea"/>
                          <a:cs typeface="+mn-cs"/>
                        </a:rPr>
                        <a:t>▲</a:t>
                      </a:r>
                      <a:endParaRPr lang="de-DE" sz="1800" b="0" i="0" u="none" strike="noStrike" kern="1200" dirty="0" smtClean="0">
                        <a:solidFill>
                          <a:srgbClr val="FF0000"/>
                        </a:solidFill>
                        <a:effectLst/>
                        <a:latin typeface="+mn-lt"/>
                        <a:ea typeface="+mn-ea"/>
                        <a:cs typeface="+mn-cs"/>
                      </a:endParaRPr>
                    </a:p>
                  </a:txBody>
                  <a:tcPr marL="9525" marR="9525" marT="9525" marB="0" anchor="b">
                    <a:lnL>
                      <a:noFill/>
                    </a:lnL>
                    <a:lnR>
                      <a:noFill/>
                    </a:lnR>
                    <a:lnT>
                      <a:noFill/>
                    </a:lnT>
                    <a:lnB>
                      <a:noFill/>
                    </a:lnB>
                    <a:solidFill>
                      <a:srgbClr val="D3DFEE"/>
                    </a:solidFill>
                  </a:tcPr>
                </a:tc>
              </a:tr>
              <a:tr h="359533">
                <a:tc>
                  <a:txBody>
                    <a:bodyPr/>
                    <a:lstStyle/>
                    <a:p>
                      <a:pPr marL="0" algn="l" defTabSz="914400" rtl="0" eaLnBrk="1" fontAlgn="b" latinLnBrk="0" hangingPunct="1"/>
                      <a:r>
                        <a:rPr lang="de-DE" sz="1600" b="1" i="0" u="none" strike="noStrike" kern="1200" dirty="0">
                          <a:solidFill>
                            <a:schemeClr val="tx2"/>
                          </a:solidFill>
                          <a:effectLst/>
                          <a:latin typeface="Calibri"/>
                          <a:ea typeface="+mn-ea"/>
                          <a:cs typeface="+mn-cs"/>
                        </a:rPr>
                        <a:t>Frankreich</a:t>
                      </a:r>
                    </a:p>
                  </a:txBody>
                  <a:tcPr marL="9525" marR="9525" marT="9525" marB="0" anchor="b">
                    <a:lnL>
                      <a:noFill/>
                    </a:lnL>
                    <a:lnR>
                      <a:noFill/>
                    </a:lnR>
                    <a:lnT>
                      <a:noFill/>
                    </a:lnT>
                    <a:lnB>
                      <a:noFill/>
                    </a:lnB>
                  </a:tcPr>
                </a:tc>
                <a:tc>
                  <a:txBody>
                    <a:bodyPr/>
                    <a:lstStyle/>
                    <a:p>
                      <a:pPr marL="0" algn="r" defTabSz="914400" rtl="0" eaLnBrk="1" fontAlgn="b" latinLnBrk="0" hangingPunct="1"/>
                      <a:r>
                        <a:rPr lang="de-DE" sz="1600" b="0" i="0" u="none" strike="noStrike" kern="1200" dirty="0" smtClean="0">
                          <a:solidFill>
                            <a:schemeClr val="tx2"/>
                          </a:solidFill>
                          <a:effectLst/>
                          <a:latin typeface="Calibri"/>
                          <a:ea typeface="+mn-ea"/>
                          <a:cs typeface="+mn-cs"/>
                        </a:rPr>
                        <a:t>481.141</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tcPr>
                </a:tc>
                <a:tc>
                  <a:txBody>
                    <a:bodyPr/>
                    <a:lstStyle/>
                    <a:p>
                      <a:pPr algn="r" fontAlgn="b"/>
                      <a:r>
                        <a:rPr lang="de-DE" sz="1600" b="0" i="0" u="none" strike="noStrike" kern="1200" dirty="0" smtClean="0">
                          <a:solidFill>
                            <a:schemeClr val="tx2"/>
                          </a:solidFill>
                          <a:effectLst/>
                          <a:latin typeface="Calibri"/>
                          <a:ea typeface="+mn-ea"/>
                          <a:cs typeface="+mn-cs"/>
                        </a:rPr>
                        <a:t>76.253</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tcPr>
                </a:tc>
                <a:tc>
                  <a:txBody>
                    <a:bodyPr/>
                    <a:lstStyle/>
                    <a:p>
                      <a:pPr algn="r" fontAlgn="b"/>
                      <a:r>
                        <a:rPr lang="de-DE" sz="1600" b="0" i="0" u="none" strike="noStrike" kern="1200" dirty="0">
                          <a:solidFill>
                            <a:schemeClr val="tx2"/>
                          </a:solidFill>
                          <a:effectLst/>
                          <a:latin typeface="Calibri"/>
                          <a:ea typeface="+mn-ea"/>
                          <a:cs typeface="+mn-cs"/>
                        </a:rPr>
                        <a:t>25,44</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113,79</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1,15</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6,54</a:t>
                      </a: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kern="1200" dirty="0" smtClean="0">
                          <a:solidFill>
                            <a:srgbClr val="FF0000"/>
                          </a:solidFill>
                          <a:latin typeface="+mn-lt"/>
                          <a:ea typeface="+mn-ea"/>
                          <a:cs typeface="+mn-cs"/>
                        </a:rPr>
                        <a:t>▲</a:t>
                      </a:r>
                      <a:endParaRPr lang="de-DE" sz="1800" b="0" i="0" u="none" strike="noStrike" kern="1200" dirty="0" smtClean="0">
                        <a:solidFill>
                          <a:srgbClr val="FF0000"/>
                        </a:solidFill>
                        <a:effectLst/>
                        <a:latin typeface="+mn-lt"/>
                        <a:ea typeface="+mn-ea"/>
                        <a:cs typeface="+mn-cs"/>
                      </a:endParaRPr>
                    </a:p>
                  </a:txBody>
                  <a:tcPr marL="9525" marR="9525" marT="9525" marB="0" anchor="b">
                    <a:lnL>
                      <a:noFill/>
                    </a:lnL>
                    <a:lnR>
                      <a:noFill/>
                    </a:lnR>
                    <a:lnT>
                      <a:noFill/>
                    </a:lnT>
                    <a:lnB>
                      <a:noFill/>
                    </a:lnB>
                  </a:tcPr>
                </a:tc>
              </a:tr>
              <a:tr h="359533">
                <a:tc>
                  <a:txBody>
                    <a:bodyPr/>
                    <a:lstStyle/>
                    <a:p>
                      <a:pPr marL="0" algn="l" defTabSz="914400" rtl="0" eaLnBrk="1" fontAlgn="b" latinLnBrk="0" hangingPunct="1"/>
                      <a:r>
                        <a:rPr lang="de-DE" sz="1600" b="1" i="0" u="none" strike="noStrike" kern="1200">
                          <a:solidFill>
                            <a:schemeClr val="tx2"/>
                          </a:solidFill>
                          <a:effectLst/>
                          <a:latin typeface="Calibri"/>
                          <a:ea typeface="+mn-ea"/>
                          <a:cs typeface="+mn-cs"/>
                        </a:rPr>
                        <a:t>Kolumbien</a:t>
                      </a:r>
                    </a:p>
                  </a:txBody>
                  <a:tcPr marL="9525" marR="9525" marT="9525" marB="0" anchor="b">
                    <a:lnL>
                      <a:noFill/>
                    </a:lnL>
                    <a:lnR>
                      <a:noFill/>
                    </a:lnR>
                    <a:lnT>
                      <a:noFill/>
                    </a:lnT>
                    <a:lnB>
                      <a:noFill/>
                    </a:lnB>
                    <a:solidFill>
                      <a:srgbClr val="D3DFEE"/>
                    </a:solidFill>
                  </a:tcPr>
                </a:tc>
                <a:tc>
                  <a:txBody>
                    <a:bodyPr/>
                    <a:lstStyle/>
                    <a:p>
                      <a:pPr marL="0" algn="r" defTabSz="914400" rtl="0" eaLnBrk="1" fontAlgn="b" latinLnBrk="0" hangingPunct="1"/>
                      <a:r>
                        <a:rPr lang="de-DE" sz="1600" b="0" i="0" u="none" strike="noStrike" kern="1200" dirty="0" smtClean="0">
                          <a:solidFill>
                            <a:schemeClr val="tx2"/>
                          </a:solidFill>
                          <a:effectLst/>
                          <a:latin typeface="Calibri"/>
                          <a:ea typeface="+mn-ea"/>
                          <a:cs typeface="+mn-cs"/>
                        </a:rPr>
                        <a:t>784.268</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dirty="0" smtClean="0">
                          <a:solidFill>
                            <a:schemeClr val="tx2"/>
                          </a:solidFill>
                          <a:effectLst/>
                          <a:latin typeface="Calibri"/>
                          <a:ea typeface="+mn-ea"/>
                          <a:cs typeface="+mn-cs"/>
                        </a:rPr>
                        <a:t>47.891</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dirty="0">
                          <a:solidFill>
                            <a:schemeClr val="tx2"/>
                          </a:solidFill>
                          <a:effectLst/>
                          <a:latin typeface="Calibri"/>
                          <a:ea typeface="+mn-ea"/>
                          <a:cs typeface="+mn-cs"/>
                        </a:rPr>
                        <a:t>-3,29</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95,14</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0,97</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3,16</a:t>
                      </a:r>
                    </a:p>
                  </a:txBody>
                  <a:tcPr marL="9525" marR="9525" marT="9525" marB="0" anchor="b">
                    <a:lnL>
                      <a:noFill/>
                    </a:lnL>
                    <a:lnR>
                      <a:noFill/>
                    </a:lnR>
                    <a:lnT>
                      <a:noFill/>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kern="1200" dirty="0" smtClean="0">
                          <a:solidFill>
                            <a:srgbClr val="00B050"/>
                          </a:solidFill>
                          <a:latin typeface="+mn-lt"/>
                          <a:ea typeface="+mn-ea"/>
                          <a:cs typeface="+mn-cs"/>
                        </a:rPr>
                        <a:t>▼</a:t>
                      </a:r>
                      <a:endParaRPr lang="de-DE" sz="1800" b="0" i="0" u="none" strike="noStrike" kern="1200" dirty="0" smtClean="0">
                        <a:solidFill>
                          <a:srgbClr val="FF0000"/>
                        </a:solidFill>
                        <a:effectLst/>
                        <a:latin typeface="+mn-lt"/>
                        <a:ea typeface="+mn-ea"/>
                        <a:cs typeface="+mn-cs"/>
                      </a:endParaRPr>
                    </a:p>
                  </a:txBody>
                  <a:tcPr marL="9525" marR="9525" marT="9525" marB="0" anchor="b">
                    <a:lnL>
                      <a:noFill/>
                    </a:lnL>
                    <a:lnR>
                      <a:noFill/>
                    </a:lnR>
                    <a:lnT>
                      <a:noFill/>
                    </a:lnT>
                    <a:lnB>
                      <a:noFill/>
                    </a:lnB>
                    <a:solidFill>
                      <a:srgbClr val="D3DFEE"/>
                    </a:solidFill>
                  </a:tcPr>
                </a:tc>
              </a:tr>
              <a:tr h="351137">
                <a:tc>
                  <a:txBody>
                    <a:bodyPr/>
                    <a:lstStyle/>
                    <a:p>
                      <a:pPr marL="0" algn="l" defTabSz="914400" rtl="0" eaLnBrk="1" fontAlgn="b" latinLnBrk="0" hangingPunct="1"/>
                      <a:r>
                        <a:rPr lang="de-DE" sz="1600" b="1" i="0" u="none" strike="noStrike" kern="1200">
                          <a:solidFill>
                            <a:schemeClr val="tx2"/>
                          </a:solidFill>
                          <a:effectLst/>
                          <a:latin typeface="Calibri"/>
                          <a:ea typeface="+mn-ea"/>
                          <a:cs typeface="+mn-cs"/>
                        </a:rPr>
                        <a:t>Russische Föderation</a:t>
                      </a:r>
                    </a:p>
                  </a:txBody>
                  <a:tcPr marL="9525" marR="9525" marT="9525" marB="0" anchor="b">
                    <a:lnL>
                      <a:noFill/>
                    </a:lnL>
                    <a:lnR>
                      <a:noFill/>
                    </a:lnR>
                    <a:lnT>
                      <a:noFill/>
                    </a:lnT>
                    <a:lnB>
                      <a:noFill/>
                    </a:lnB>
                  </a:tcPr>
                </a:tc>
                <a:tc>
                  <a:txBody>
                    <a:bodyPr/>
                    <a:lstStyle/>
                    <a:p>
                      <a:pPr marL="0" algn="r" defTabSz="914400" rtl="0" eaLnBrk="1" fontAlgn="b" latinLnBrk="0" hangingPunct="1"/>
                      <a:r>
                        <a:rPr lang="de-DE" sz="1600" b="0" i="0" u="none" strike="noStrike" kern="1200" dirty="0" smtClean="0">
                          <a:solidFill>
                            <a:schemeClr val="tx2"/>
                          </a:solidFill>
                          <a:effectLst/>
                          <a:latin typeface="Calibri"/>
                          <a:ea typeface="+mn-ea"/>
                          <a:cs typeface="+mn-cs"/>
                        </a:rPr>
                        <a:t>1.122.241</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tcPr>
                </a:tc>
                <a:tc>
                  <a:txBody>
                    <a:bodyPr/>
                    <a:lstStyle/>
                    <a:p>
                      <a:pPr algn="r" fontAlgn="b"/>
                      <a:r>
                        <a:rPr lang="de-DE" sz="1600" b="0" i="0" u="none" strike="noStrike" kern="1200" dirty="0" smtClean="0">
                          <a:solidFill>
                            <a:schemeClr val="tx2"/>
                          </a:solidFill>
                          <a:effectLst/>
                          <a:latin typeface="Calibri"/>
                          <a:ea typeface="+mn-ea"/>
                          <a:cs typeface="+mn-cs"/>
                        </a:rPr>
                        <a:t>42.722</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tcPr>
                </a:tc>
                <a:tc>
                  <a:txBody>
                    <a:bodyPr/>
                    <a:lstStyle/>
                    <a:p>
                      <a:pPr algn="r" fontAlgn="b"/>
                      <a:r>
                        <a:rPr lang="de-DE" sz="1600" b="0" i="0" u="none" strike="noStrike" kern="1200" dirty="0">
                          <a:solidFill>
                            <a:schemeClr val="tx2"/>
                          </a:solidFill>
                          <a:effectLst/>
                          <a:latin typeface="Calibri"/>
                          <a:ea typeface="+mn-ea"/>
                          <a:cs typeface="+mn-cs"/>
                        </a:rPr>
                        <a:t>-2,31</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29,29</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1,07</a:t>
                      </a:r>
                    </a:p>
                  </a:txBody>
                  <a:tcPr marL="9525" marR="9525" marT="9525" marB="0" anchor="b">
                    <a:lnL>
                      <a:noFill/>
                    </a:lnL>
                    <a:lnR>
                      <a:noFill/>
                    </a:lnR>
                    <a:lnT>
                      <a:noFill/>
                    </a:lnT>
                    <a:lnB>
                      <a:noFill/>
                    </a:lnB>
                  </a:tcPr>
                </a:tc>
                <a:tc>
                  <a:txBody>
                    <a:bodyPr/>
                    <a:lstStyle/>
                    <a:p>
                      <a:pPr algn="r" fontAlgn="b"/>
                      <a:r>
                        <a:rPr lang="de-DE" sz="1600" b="0" i="0" u="none" strike="noStrike" kern="1200">
                          <a:solidFill>
                            <a:schemeClr val="tx2"/>
                          </a:solidFill>
                          <a:effectLst/>
                          <a:latin typeface="Calibri"/>
                          <a:ea typeface="+mn-ea"/>
                          <a:cs typeface="+mn-cs"/>
                        </a:rPr>
                        <a:t>1,76</a:t>
                      </a: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kern="1200" dirty="0" smtClean="0">
                          <a:solidFill>
                            <a:srgbClr val="00B050"/>
                          </a:solidFill>
                          <a:latin typeface="+mn-lt"/>
                          <a:ea typeface="+mn-ea"/>
                          <a:cs typeface="+mn-cs"/>
                        </a:rPr>
                        <a:t>▼</a:t>
                      </a:r>
                      <a:endParaRPr lang="de-DE" sz="1800" b="0" i="0" u="none" strike="noStrike" kern="1200" dirty="0" smtClean="0">
                        <a:solidFill>
                          <a:srgbClr val="FF0000"/>
                        </a:solidFill>
                        <a:effectLst/>
                        <a:latin typeface="+mn-lt"/>
                        <a:ea typeface="+mn-ea"/>
                        <a:cs typeface="+mn-cs"/>
                      </a:endParaRPr>
                    </a:p>
                  </a:txBody>
                  <a:tcPr marL="9525" marR="9525" marT="9525" marB="0" anchor="b">
                    <a:lnL>
                      <a:noFill/>
                    </a:lnL>
                    <a:lnR>
                      <a:noFill/>
                    </a:lnR>
                    <a:lnT>
                      <a:noFill/>
                    </a:lnT>
                    <a:lnB>
                      <a:noFill/>
                    </a:lnB>
                  </a:tcPr>
                </a:tc>
              </a:tr>
              <a:tr h="361798">
                <a:tc>
                  <a:txBody>
                    <a:bodyPr/>
                    <a:lstStyle/>
                    <a:p>
                      <a:pPr marL="0" algn="l" defTabSz="914400" rtl="0" eaLnBrk="1" fontAlgn="b" latinLnBrk="0" hangingPunct="1"/>
                      <a:r>
                        <a:rPr lang="de-DE" sz="1600" b="1" i="0" u="none" strike="noStrike" kern="1200" dirty="0">
                          <a:solidFill>
                            <a:schemeClr val="tx2"/>
                          </a:solidFill>
                          <a:effectLst/>
                          <a:latin typeface="Calibri"/>
                          <a:ea typeface="+mn-ea"/>
                          <a:cs typeface="+mn-cs"/>
                        </a:rPr>
                        <a:t>Peru</a:t>
                      </a:r>
                    </a:p>
                  </a:txBody>
                  <a:tcPr marL="9525" marR="9525" marT="9525" marB="0" anchor="b">
                    <a:lnL>
                      <a:noFill/>
                    </a:lnL>
                    <a:lnR>
                      <a:noFill/>
                    </a:lnR>
                    <a:lnT>
                      <a:noFill/>
                    </a:lnT>
                    <a:lnB>
                      <a:noFill/>
                    </a:lnB>
                    <a:solidFill>
                      <a:srgbClr val="D3DFEE"/>
                    </a:solidFill>
                  </a:tcPr>
                </a:tc>
                <a:tc>
                  <a:txBody>
                    <a:bodyPr/>
                    <a:lstStyle/>
                    <a:p>
                      <a:pPr marL="0" algn="r" defTabSz="914400" rtl="0" eaLnBrk="1" fontAlgn="b" latinLnBrk="0" hangingPunct="1"/>
                      <a:r>
                        <a:rPr lang="de-DE" sz="1600" b="0" i="0" u="none" strike="noStrike" kern="1200" dirty="0" smtClean="0">
                          <a:solidFill>
                            <a:schemeClr val="tx2"/>
                          </a:solidFill>
                          <a:effectLst/>
                          <a:latin typeface="Calibri"/>
                          <a:ea typeface="+mn-ea"/>
                          <a:cs typeface="+mn-cs"/>
                        </a:rPr>
                        <a:t>782.695</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dirty="0" smtClean="0">
                          <a:solidFill>
                            <a:schemeClr val="tx2"/>
                          </a:solidFill>
                          <a:effectLst/>
                          <a:latin typeface="Calibri"/>
                          <a:ea typeface="+mn-ea"/>
                          <a:cs typeface="+mn-cs"/>
                        </a:rPr>
                        <a:t>38.295</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dirty="0">
                          <a:solidFill>
                            <a:schemeClr val="tx2"/>
                          </a:solidFill>
                          <a:effectLst/>
                          <a:latin typeface="Calibri"/>
                          <a:ea typeface="+mn-ea"/>
                          <a:cs typeface="+mn-cs"/>
                        </a:rPr>
                        <a:t>-8</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117,79</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0,96</a:t>
                      </a:r>
                    </a:p>
                  </a:txBody>
                  <a:tcPr marL="9525" marR="9525" marT="9525" marB="0" anchor="b">
                    <a:lnL>
                      <a:noFill/>
                    </a:lnL>
                    <a:lnR>
                      <a:noFill/>
                    </a:lnR>
                    <a:lnT>
                      <a:noFill/>
                    </a:lnT>
                    <a:lnB>
                      <a:noFill/>
                    </a:lnB>
                    <a:solidFill>
                      <a:srgbClr val="D3DFEE"/>
                    </a:solidFill>
                  </a:tcPr>
                </a:tc>
                <a:tc>
                  <a:txBody>
                    <a:bodyPr/>
                    <a:lstStyle/>
                    <a:p>
                      <a:pPr algn="r" fontAlgn="b"/>
                      <a:r>
                        <a:rPr lang="de-DE" sz="1600" b="0" i="0" u="none" strike="noStrike" kern="1200">
                          <a:solidFill>
                            <a:schemeClr val="tx2"/>
                          </a:solidFill>
                          <a:effectLst/>
                          <a:latin typeface="Calibri"/>
                          <a:ea typeface="+mn-ea"/>
                          <a:cs typeface="+mn-cs"/>
                        </a:rPr>
                        <a:t>4,07</a:t>
                      </a:r>
                    </a:p>
                  </a:txBody>
                  <a:tcPr marL="9525" marR="9525" marT="9525" marB="0" anchor="b">
                    <a:lnL>
                      <a:noFill/>
                    </a:lnL>
                    <a:lnR>
                      <a:noFill/>
                    </a:lnR>
                    <a:lnT>
                      <a:noFill/>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kern="1200" dirty="0" smtClean="0">
                          <a:solidFill>
                            <a:srgbClr val="00B050"/>
                          </a:solidFill>
                          <a:latin typeface="+mn-lt"/>
                          <a:ea typeface="+mn-ea"/>
                          <a:cs typeface="+mn-cs"/>
                        </a:rPr>
                        <a:t>▼</a:t>
                      </a:r>
                      <a:endParaRPr lang="de-DE" sz="1800" b="0" i="0" u="none" strike="noStrike" kern="1200" dirty="0" smtClean="0">
                        <a:solidFill>
                          <a:srgbClr val="FF0000"/>
                        </a:solidFill>
                        <a:effectLst/>
                        <a:latin typeface="+mn-lt"/>
                        <a:ea typeface="+mn-ea"/>
                        <a:cs typeface="+mn-cs"/>
                      </a:endParaRPr>
                    </a:p>
                  </a:txBody>
                  <a:tcPr marL="9525" marR="9525" marT="9525" marB="0" anchor="b">
                    <a:lnL>
                      <a:noFill/>
                    </a:lnL>
                    <a:lnR>
                      <a:noFill/>
                    </a:lnR>
                    <a:lnT>
                      <a:noFill/>
                    </a:lnT>
                    <a:lnB>
                      <a:noFill/>
                    </a:lnB>
                    <a:solidFill>
                      <a:srgbClr val="D3DFEE"/>
                    </a:solidFill>
                  </a:tcPr>
                </a:tc>
              </a:tr>
              <a:tr h="359533">
                <a:tc>
                  <a:txBody>
                    <a:bodyPr/>
                    <a:lstStyle/>
                    <a:p>
                      <a:pPr marL="0" algn="l" defTabSz="914400" rtl="0" eaLnBrk="1" fontAlgn="b" latinLnBrk="0" hangingPunct="1"/>
                      <a:r>
                        <a:rPr lang="de-DE" sz="1600" b="1" i="0" u="none" strike="noStrike" kern="1200" dirty="0" smtClean="0">
                          <a:solidFill>
                            <a:schemeClr val="tx2"/>
                          </a:solidFill>
                          <a:effectLst/>
                          <a:latin typeface="Calibri"/>
                          <a:ea typeface="+mn-ea"/>
                          <a:cs typeface="+mn-cs"/>
                        </a:rPr>
                        <a:t>Israel</a:t>
                      </a:r>
                      <a:endParaRPr lang="de-DE" sz="1600" b="1" i="0" u="none" strike="noStrike" kern="1200" dirty="0">
                        <a:solidFill>
                          <a:schemeClr val="tx2"/>
                        </a:solidFill>
                        <a:effectLst/>
                        <a:latin typeface="Calibri"/>
                        <a:ea typeface="+mn-ea"/>
                        <a:cs typeface="+mn-cs"/>
                      </a:endParaRP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algn="r" defTabSz="914400" rtl="0" eaLnBrk="1" fontAlgn="b" latinLnBrk="0" hangingPunct="1"/>
                      <a:r>
                        <a:rPr lang="de-DE" sz="1600" b="0" i="0" u="none" strike="noStrike" kern="1200" dirty="0" smtClean="0">
                          <a:solidFill>
                            <a:schemeClr val="tx2"/>
                          </a:solidFill>
                          <a:effectLst/>
                          <a:latin typeface="Calibri"/>
                          <a:ea typeface="+mn-ea"/>
                          <a:cs typeface="+mn-cs"/>
                        </a:rPr>
                        <a:t>204.690</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600" b="0" i="0" u="none" strike="noStrike" kern="1200" dirty="0" smtClean="0">
                          <a:solidFill>
                            <a:schemeClr val="tx2"/>
                          </a:solidFill>
                          <a:effectLst/>
                          <a:latin typeface="Calibri"/>
                          <a:ea typeface="+mn-ea"/>
                          <a:cs typeface="+mn-cs"/>
                        </a:rPr>
                        <a:t>32.922</a:t>
                      </a:r>
                      <a:endParaRPr lang="de-DE" sz="1600" b="0" i="0" u="none" strike="noStrike" kern="1200" dirty="0">
                        <a:solidFill>
                          <a:schemeClr val="tx2"/>
                        </a:solidFill>
                        <a:effectLst/>
                        <a:latin typeface="Calibri"/>
                        <a:ea typeface="+mn-ea"/>
                        <a:cs typeface="+mn-cs"/>
                      </a:endParaRP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600" b="0" i="0" u="none" strike="noStrike" kern="1200" dirty="0">
                          <a:solidFill>
                            <a:schemeClr val="tx2"/>
                          </a:solidFill>
                          <a:effectLst/>
                          <a:latin typeface="Calibri"/>
                          <a:ea typeface="+mn-ea"/>
                          <a:cs typeface="+mn-cs"/>
                        </a:rPr>
                        <a:t>12,8</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600" b="0" i="0" u="none" strike="noStrike" kern="1200">
                          <a:solidFill>
                            <a:schemeClr val="tx2"/>
                          </a:solidFill>
                          <a:effectLst/>
                          <a:latin typeface="Calibri"/>
                          <a:ea typeface="+mn-ea"/>
                          <a:cs typeface="+mn-cs"/>
                        </a:rPr>
                        <a:t>386,44</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600" b="0" i="0" u="none" strike="noStrike" kern="1200" dirty="0">
                          <a:solidFill>
                            <a:schemeClr val="tx2"/>
                          </a:solidFill>
                          <a:effectLst/>
                          <a:latin typeface="Calibri"/>
                          <a:ea typeface="+mn-ea"/>
                          <a:cs typeface="+mn-cs"/>
                        </a:rPr>
                        <a:t>1,11</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600" b="0" i="0" u="none" strike="noStrike" kern="1200" dirty="0">
                          <a:solidFill>
                            <a:schemeClr val="tx2"/>
                          </a:solidFill>
                          <a:effectLst/>
                          <a:latin typeface="Calibri"/>
                          <a:ea typeface="+mn-ea"/>
                          <a:cs typeface="+mn-cs"/>
                        </a:rPr>
                        <a:t>0,65</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kern="1200" dirty="0" smtClean="0">
                          <a:solidFill>
                            <a:srgbClr val="FF0000"/>
                          </a:solidFill>
                          <a:latin typeface="+mn-lt"/>
                          <a:ea typeface="+mn-ea"/>
                          <a:cs typeface="+mn-cs"/>
                        </a:rPr>
                        <a:t>▲</a:t>
                      </a:r>
                      <a:endParaRPr lang="de-DE" sz="1800" b="0" i="0" u="none" strike="noStrike" kern="1200" dirty="0" smtClean="0">
                        <a:solidFill>
                          <a:srgbClr val="FF0000"/>
                        </a:solidFill>
                        <a:effectLst/>
                        <a:latin typeface="+mn-lt"/>
                        <a:ea typeface="+mn-ea"/>
                        <a:cs typeface="+mn-cs"/>
                      </a:endParaRP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1373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332656"/>
            <a:ext cx="8802724" cy="615553"/>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000" dirty="0" smtClean="0"/>
              <a:t>ECDC RRA: </a:t>
            </a:r>
            <a:r>
              <a:rPr lang="de-DE" sz="2000" dirty="0" err="1" smtClean="0"/>
              <a:t>Increased</a:t>
            </a:r>
            <a:r>
              <a:rPr lang="de-DE" sz="2000" dirty="0" smtClean="0"/>
              <a:t> </a:t>
            </a:r>
            <a:r>
              <a:rPr lang="de-DE" sz="2000" dirty="0" err="1" smtClean="0"/>
              <a:t>transmission</a:t>
            </a:r>
            <a:r>
              <a:rPr lang="de-DE" sz="2000" dirty="0" smtClean="0"/>
              <a:t> </a:t>
            </a:r>
            <a:r>
              <a:rPr lang="de-DE" sz="2000" dirty="0" err="1" smtClean="0"/>
              <a:t>of</a:t>
            </a:r>
            <a:r>
              <a:rPr lang="de-DE" sz="2000" dirty="0" smtClean="0"/>
              <a:t> COVID-19 in </a:t>
            </a:r>
            <a:r>
              <a:rPr lang="de-DE" sz="2000" dirty="0" err="1" smtClean="0"/>
              <a:t>the</a:t>
            </a:r>
            <a:r>
              <a:rPr lang="de-DE" sz="2000" dirty="0" smtClean="0"/>
              <a:t> EU/EEA </a:t>
            </a:r>
            <a:r>
              <a:rPr lang="de-DE" sz="2000" dirty="0" err="1" smtClean="0"/>
              <a:t>and</a:t>
            </a:r>
            <a:r>
              <a:rPr lang="de-DE" sz="2000" dirty="0" smtClean="0"/>
              <a:t> </a:t>
            </a:r>
            <a:r>
              <a:rPr lang="de-DE" sz="2000" dirty="0" err="1" smtClean="0"/>
              <a:t>the</a:t>
            </a:r>
            <a:r>
              <a:rPr lang="de-DE" sz="2000" dirty="0" smtClean="0"/>
              <a:t> UK – </a:t>
            </a:r>
            <a:r>
              <a:rPr lang="de-DE" sz="2000" dirty="0" err="1" smtClean="0"/>
              <a:t>twelfth</a:t>
            </a:r>
            <a:r>
              <a:rPr lang="de-DE" sz="2000" dirty="0" smtClean="0"/>
              <a:t> update (24.09.2020)</a:t>
            </a:r>
            <a:endParaRPr lang="de-DE" sz="2000" dirty="0"/>
          </a:p>
        </p:txBody>
      </p:sp>
      <p:cxnSp>
        <p:nvCxnSpPr>
          <p:cNvPr id="6" name="Gerade Verbindung 5"/>
          <p:cNvCxnSpPr/>
          <p:nvPr/>
        </p:nvCxnSpPr>
        <p:spPr>
          <a:xfrm>
            <a:off x="0" y="908720"/>
            <a:ext cx="9144000" cy="0"/>
          </a:xfrm>
          <a:prstGeom prst="line">
            <a:avLst/>
          </a:prstGeom>
          <a:noFill/>
          <a:ln w="19050" cap="flat" cmpd="sng" algn="ctr">
            <a:solidFill>
              <a:srgbClr val="006EC7"/>
            </a:solidFill>
            <a:prstDash val="solid"/>
          </a:ln>
          <a:effectLst/>
        </p:spPr>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1181819"/>
            <a:ext cx="681037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60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332656"/>
            <a:ext cx="8802724" cy="615553"/>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000" dirty="0" smtClean="0"/>
              <a:t>ECDC RRA: </a:t>
            </a:r>
            <a:r>
              <a:rPr lang="de-DE" sz="2000" dirty="0" err="1" smtClean="0"/>
              <a:t>Increased</a:t>
            </a:r>
            <a:r>
              <a:rPr lang="de-DE" sz="2000" dirty="0" smtClean="0"/>
              <a:t> </a:t>
            </a:r>
            <a:r>
              <a:rPr lang="de-DE" sz="2000" dirty="0" err="1" smtClean="0"/>
              <a:t>transmission</a:t>
            </a:r>
            <a:r>
              <a:rPr lang="de-DE" sz="2000" dirty="0" smtClean="0"/>
              <a:t> </a:t>
            </a:r>
            <a:r>
              <a:rPr lang="de-DE" sz="2000" dirty="0" err="1" smtClean="0"/>
              <a:t>of</a:t>
            </a:r>
            <a:r>
              <a:rPr lang="de-DE" sz="2000" dirty="0" smtClean="0"/>
              <a:t> COVID-19 in </a:t>
            </a:r>
            <a:r>
              <a:rPr lang="de-DE" sz="2000" dirty="0" err="1" smtClean="0"/>
              <a:t>the</a:t>
            </a:r>
            <a:r>
              <a:rPr lang="de-DE" sz="2000" dirty="0" smtClean="0"/>
              <a:t> EU/EEA </a:t>
            </a:r>
            <a:r>
              <a:rPr lang="de-DE" sz="2000" dirty="0" err="1" smtClean="0"/>
              <a:t>and</a:t>
            </a:r>
            <a:r>
              <a:rPr lang="de-DE" sz="2000" dirty="0" smtClean="0"/>
              <a:t> </a:t>
            </a:r>
            <a:r>
              <a:rPr lang="de-DE" sz="2000" dirty="0" err="1" smtClean="0"/>
              <a:t>the</a:t>
            </a:r>
            <a:r>
              <a:rPr lang="de-DE" sz="2000" dirty="0" smtClean="0"/>
              <a:t> UK – </a:t>
            </a:r>
            <a:r>
              <a:rPr lang="de-DE" sz="2000" dirty="0" err="1" smtClean="0"/>
              <a:t>twelfth</a:t>
            </a:r>
            <a:r>
              <a:rPr lang="de-DE" sz="2000" dirty="0" smtClean="0"/>
              <a:t> update (24.09.2020)</a:t>
            </a:r>
            <a:endParaRPr lang="de-DE" sz="2000" dirty="0"/>
          </a:p>
        </p:txBody>
      </p:sp>
      <p:cxnSp>
        <p:nvCxnSpPr>
          <p:cNvPr id="6" name="Gerade Verbindung 5"/>
          <p:cNvCxnSpPr/>
          <p:nvPr/>
        </p:nvCxnSpPr>
        <p:spPr>
          <a:xfrm>
            <a:off x="0" y="908720"/>
            <a:ext cx="9144000" cy="0"/>
          </a:xfrm>
          <a:prstGeom prst="line">
            <a:avLst/>
          </a:prstGeom>
          <a:noFill/>
          <a:ln w="19050" cap="flat" cmpd="sng" algn="ctr">
            <a:solidFill>
              <a:srgbClr val="006EC7"/>
            </a:solidFill>
            <a:prstDash val="solid"/>
          </a:ln>
          <a:effectLst/>
        </p:spPr>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78" y="1104900"/>
            <a:ext cx="8141444" cy="5564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09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7150"/>
            <a:ext cx="6858000"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446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260648"/>
            <a:ext cx="8802724" cy="615553"/>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000" dirty="0" smtClean="0"/>
              <a:t>ECDC RRA: </a:t>
            </a:r>
            <a:r>
              <a:rPr lang="de-DE" sz="2000" dirty="0" err="1" smtClean="0"/>
              <a:t>Increased</a:t>
            </a:r>
            <a:r>
              <a:rPr lang="de-DE" sz="2000" dirty="0" smtClean="0"/>
              <a:t> </a:t>
            </a:r>
            <a:r>
              <a:rPr lang="de-DE" sz="2000" dirty="0" err="1" smtClean="0"/>
              <a:t>transmission</a:t>
            </a:r>
            <a:r>
              <a:rPr lang="de-DE" sz="2000" dirty="0" smtClean="0"/>
              <a:t> </a:t>
            </a:r>
            <a:r>
              <a:rPr lang="de-DE" sz="2000" dirty="0" err="1" smtClean="0"/>
              <a:t>of</a:t>
            </a:r>
            <a:r>
              <a:rPr lang="de-DE" sz="2000" dirty="0" smtClean="0"/>
              <a:t> COVID-19 in </a:t>
            </a:r>
            <a:r>
              <a:rPr lang="de-DE" sz="2000" dirty="0" err="1" smtClean="0"/>
              <a:t>the</a:t>
            </a:r>
            <a:r>
              <a:rPr lang="de-DE" sz="2000" dirty="0" smtClean="0"/>
              <a:t> EU/EEA </a:t>
            </a:r>
            <a:r>
              <a:rPr lang="de-DE" sz="2000" dirty="0" err="1" smtClean="0"/>
              <a:t>and</a:t>
            </a:r>
            <a:r>
              <a:rPr lang="de-DE" sz="2000" dirty="0" smtClean="0"/>
              <a:t> </a:t>
            </a:r>
            <a:r>
              <a:rPr lang="de-DE" sz="2000" dirty="0" err="1" smtClean="0"/>
              <a:t>the</a:t>
            </a:r>
            <a:r>
              <a:rPr lang="de-DE" sz="2000" dirty="0" smtClean="0"/>
              <a:t> UK – </a:t>
            </a:r>
            <a:r>
              <a:rPr lang="de-DE" sz="2000" dirty="0" err="1" smtClean="0"/>
              <a:t>twelfth</a:t>
            </a:r>
            <a:r>
              <a:rPr lang="de-DE" sz="2000" dirty="0" smtClean="0"/>
              <a:t> update (24.09.2020)</a:t>
            </a:r>
            <a:endParaRPr lang="de-DE" sz="2000" dirty="0"/>
          </a:p>
        </p:txBody>
      </p:sp>
      <p:cxnSp>
        <p:nvCxnSpPr>
          <p:cNvPr id="6" name="Gerade Verbindung 5"/>
          <p:cNvCxnSpPr/>
          <p:nvPr/>
        </p:nvCxnSpPr>
        <p:spPr>
          <a:xfrm>
            <a:off x="0" y="857320"/>
            <a:ext cx="9144000" cy="0"/>
          </a:xfrm>
          <a:prstGeom prst="line">
            <a:avLst/>
          </a:prstGeom>
          <a:noFill/>
          <a:ln w="19050" cap="flat" cmpd="sng" algn="ctr">
            <a:solidFill>
              <a:srgbClr val="006EC7"/>
            </a:solidFill>
            <a:prstDash val="solid"/>
          </a:ln>
          <a:effectLst/>
        </p:spPr>
      </p:cxnSp>
      <p:sp>
        <p:nvSpPr>
          <p:cNvPr id="3" name="Textfeld 2"/>
          <p:cNvSpPr txBox="1"/>
          <p:nvPr/>
        </p:nvSpPr>
        <p:spPr>
          <a:xfrm>
            <a:off x="197768" y="1124744"/>
            <a:ext cx="8748464" cy="2862322"/>
          </a:xfrm>
          <a:prstGeom prst="rect">
            <a:avLst/>
          </a:prstGeom>
          <a:noFill/>
        </p:spPr>
        <p:txBody>
          <a:bodyPr wrap="square" rtlCol="0">
            <a:spAutoFit/>
          </a:bodyPr>
          <a:lstStyle/>
          <a:p>
            <a:r>
              <a:rPr lang="en-US" b="1" dirty="0" smtClean="0"/>
              <a:t>Countries </a:t>
            </a:r>
            <a:r>
              <a:rPr lang="en-US" b="1" dirty="0"/>
              <a:t>with stable trends: </a:t>
            </a:r>
            <a:r>
              <a:rPr lang="en-US" dirty="0"/>
              <a:t>As per 13 September, the EU/EEA countries with a stable trend include </a:t>
            </a:r>
            <a:r>
              <a:rPr lang="en-US" dirty="0">
                <a:solidFill>
                  <a:srgbClr val="0070C0"/>
                </a:solidFill>
              </a:rPr>
              <a:t>Belgium, Cyprus, Finland, Germany, Greece, Iceland, Italy, Latvia, Liechtenstein, Lithuania, Poland and Sweden </a:t>
            </a:r>
            <a:r>
              <a:rPr lang="en-US" dirty="0"/>
              <a:t>(Annex 3). In these countries</a:t>
            </a:r>
            <a:r>
              <a:rPr lang="en-US" sz="1600" dirty="0"/>
              <a:t>, </a:t>
            </a:r>
            <a:r>
              <a:rPr lang="en-US" dirty="0"/>
              <a:t>the overall probability of infection is assessed as low. Because of the low proportion of cases in elderly individuals, and the current low proportion of severe cases and low death notification rates, the impact of the disease is assessed as low. At this time, there is an overall </a:t>
            </a:r>
            <a:r>
              <a:rPr lang="en-US" b="1" dirty="0"/>
              <a:t>low risk </a:t>
            </a:r>
            <a:r>
              <a:rPr lang="en-US" dirty="0"/>
              <a:t>of COVID-19 for the general population and the healthcare system in these countries. Regarding vulnerable individuals (individuals with risk factors for severe COVID-19 disease, such as the elderly) [52], since the impact of the disease in these groups is very high, the overall risk is </a:t>
            </a:r>
            <a:r>
              <a:rPr lang="en-US" b="1" dirty="0"/>
              <a:t>moderate</a:t>
            </a:r>
            <a:r>
              <a:rPr lang="en-US" dirty="0"/>
              <a:t>. </a:t>
            </a:r>
            <a:endParaRPr lang="de-DE" dirty="0" smtClean="0"/>
          </a:p>
        </p:txBody>
      </p:sp>
    </p:spTree>
    <p:extLst>
      <p:ext uri="{BB962C8B-B14F-4D97-AF65-F5344CB8AC3E}">
        <p14:creationId xmlns:p14="http://schemas.microsoft.com/office/powerpoint/2010/main" val="3331213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260648"/>
            <a:ext cx="8802724" cy="615553"/>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000" dirty="0" smtClean="0"/>
              <a:t>ECDC RRA: </a:t>
            </a:r>
            <a:r>
              <a:rPr lang="de-DE" sz="2000" dirty="0" err="1" smtClean="0"/>
              <a:t>Increased</a:t>
            </a:r>
            <a:r>
              <a:rPr lang="de-DE" sz="2000" dirty="0" smtClean="0"/>
              <a:t> </a:t>
            </a:r>
            <a:r>
              <a:rPr lang="de-DE" sz="2000" dirty="0" err="1" smtClean="0"/>
              <a:t>transmission</a:t>
            </a:r>
            <a:r>
              <a:rPr lang="de-DE" sz="2000" dirty="0" smtClean="0"/>
              <a:t> </a:t>
            </a:r>
            <a:r>
              <a:rPr lang="de-DE" sz="2000" dirty="0" err="1" smtClean="0"/>
              <a:t>of</a:t>
            </a:r>
            <a:r>
              <a:rPr lang="de-DE" sz="2000" dirty="0" smtClean="0"/>
              <a:t> COVID-19 in </a:t>
            </a:r>
            <a:r>
              <a:rPr lang="de-DE" sz="2000" dirty="0" err="1" smtClean="0"/>
              <a:t>the</a:t>
            </a:r>
            <a:r>
              <a:rPr lang="de-DE" sz="2000" dirty="0" smtClean="0"/>
              <a:t> EU/EEA </a:t>
            </a:r>
            <a:r>
              <a:rPr lang="de-DE" sz="2000" dirty="0" err="1" smtClean="0"/>
              <a:t>and</a:t>
            </a:r>
            <a:r>
              <a:rPr lang="de-DE" sz="2000" dirty="0" smtClean="0"/>
              <a:t> </a:t>
            </a:r>
            <a:r>
              <a:rPr lang="de-DE" sz="2000" dirty="0" err="1" smtClean="0"/>
              <a:t>the</a:t>
            </a:r>
            <a:r>
              <a:rPr lang="de-DE" sz="2000" dirty="0" smtClean="0"/>
              <a:t> UK – </a:t>
            </a:r>
            <a:r>
              <a:rPr lang="de-DE" sz="2000" dirty="0" err="1" smtClean="0"/>
              <a:t>twelfth</a:t>
            </a:r>
            <a:r>
              <a:rPr lang="de-DE" sz="2000" dirty="0" smtClean="0"/>
              <a:t> update (24.09.2020)</a:t>
            </a:r>
            <a:endParaRPr lang="de-DE" sz="2000" dirty="0"/>
          </a:p>
        </p:txBody>
      </p:sp>
      <p:cxnSp>
        <p:nvCxnSpPr>
          <p:cNvPr id="6" name="Gerade Verbindung 5"/>
          <p:cNvCxnSpPr/>
          <p:nvPr/>
        </p:nvCxnSpPr>
        <p:spPr>
          <a:xfrm>
            <a:off x="0" y="857320"/>
            <a:ext cx="9144000" cy="0"/>
          </a:xfrm>
          <a:prstGeom prst="line">
            <a:avLst/>
          </a:prstGeom>
          <a:noFill/>
          <a:ln w="19050" cap="flat" cmpd="sng" algn="ctr">
            <a:solidFill>
              <a:srgbClr val="006EC7"/>
            </a:solidFill>
            <a:prstDash val="solid"/>
          </a:ln>
          <a:effectLst/>
        </p:spPr>
      </p:cxnSp>
      <p:sp>
        <p:nvSpPr>
          <p:cNvPr id="3" name="Textfeld 2"/>
          <p:cNvSpPr txBox="1"/>
          <p:nvPr/>
        </p:nvSpPr>
        <p:spPr>
          <a:xfrm>
            <a:off x="197768" y="1124744"/>
            <a:ext cx="8748464" cy="5770811"/>
          </a:xfrm>
          <a:prstGeom prst="rect">
            <a:avLst/>
          </a:prstGeom>
          <a:noFill/>
        </p:spPr>
        <p:txBody>
          <a:bodyPr wrap="square" rtlCol="0">
            <a:spAutoFit/>
          </a:bodyPr>
          <a:lstStyle/>
          <a:p>
            <a:r>
              <a:rPr lang="en-US" sz="1400" b="1" dirty="0" smtClean="0"/>
              <a:t>Countries </a:t>
            </a:r>
            <a:r>
              <a:rPr lang="en-US" sz="1400" b="1" dirty="0"/>
              <a:t>with concerning trends: </a:t>
            </a:r>
            <a:endParaRPr lang="en-US" sz="1400" b="1" dirty="0" smtClean="0"/>
          </a:p>
          <a:p>
            <a:r>
              <a:rPr lang="en-US" sz="1400" b="1" dirty="0" smtClean="0"/>
              <a:t>Subgroup 1: </a:t>
            </a:r>
            <a:r>
              <a:rPr lang="en-US" sz="1400" dirty="0" smtClean="0"/>
              <a:t>Countries high </a:t>
            </a:r>
            <a:r>
              <a:rPr lang="en-US" sz="1400" dirty="0"/>
              <a:t>and increasing notification rates are reported due to high testing rates, and transmission is reported primarily in young individuals, with a low proportion of severe cases and low death notification rates (&lt;10/1 000 </a:t>
            </a:r>
            <a:r>
              <a:rPr lang="en-US" sz="1400" dirty="0" smtClean="0"/>
              <a:t>000) includes </a:t>
            </a:r>
            <a:r>
              <a:rPr lang="en-US" sz="1400" dirty="0">
                <a:solidFill>
                  <a:srgbClr val="0070C0"/>
                </a:solidFill>
              </a:rPr>
              <a:t>Austria, Denmark, Estonia, France, Ireland, Luxembourg, the Netherlands, Norway, Portugal, Slovakia, Slovenia and the United Kingdom</a:t>
            </a:r>
            <a:r>
              <a:rPr lang="en-US" sz="1400" dirty="0"/>
              <a:t>. Since severe COVID-19 and death is more common among vulnerable individuals and these groups are currently less affected than other groups, the impact of the disease is still low. This gives an overall </a:t>
            </a:r>
            <a:r>
              <a:rPr lang="en-US" sz="1400" b="1" dirty="0"/>
              <a:t>moderate risk </a:t>
            </a:r>
            <a:r>
              <a:rPr lang="en-US" sz="1400" dirty="0"/>
              <a:t>of COVID-19 for the general population and for healthcare provision. However, it should be noted that with a high volume of transmission continuing over the course of several weeks, shielding of vulnerable individuals becomes challenging, and since the impact of the disease in these groups is very high, the risk for this population remains </a:t>
            </a:r>
            <a:r>
              <a:rPr lang="en-US" sz="1400" b="1" dirty="0"/>
              <a:t>very high</a:t>
            </a:r>
            <a:r>
              <a:rPr lang="en-US" sz="1400" dirty="0"/>
              <a:t>. In addition, the number of </a:t>
            </a:r>
            <a:r>
              <a:rPr lang="en-US" sz="1400" dirty="0" err="1"/>
              <a:t>hospitalised</a:t>
            </a:r>
            <a:r>
              <a:rPr lang="en-US" sz="1400" dirty="0"/>
              <a:t> patients and severe cases will inevitably increase as some patients &lt;65 years of age will also need </a:t>
            </a:r>
            <a:r>
              <a:rPr lang="en-US" sz="1400" dirty="0" err="1"/>
              <a:t>hospitalisation</a:t>
            </a:r>
            <a:r>
              <a:rPr lang="en-US" sz="1400" dirty="0"/>
              <a:t> and ICU care, although at lower proportions than older patients, with a consequent stress to healthcare provision. </a:t>
            </a:r>
            <a:endParaRPr lang="en-US" sz="1400" dirty="0" smtClean="0"/>
          </a:p>
          <a:p>
            <a:endParaRPr lang="en-US" sz="1400" dirty="0"/>
          </a:p>
          <a:p>
            <a:r>
              <a:rPr lang="en-US" sz="1400" b="1" dirty="0" smtClean="0"/>
              <a:t>Subgroup 2</a:t>
            </a:r>
            <a:r>
              <a:rPr lang="en-US" sz="1400" dirty="0" smtClean="0"/>
              <a:t>: Countries with </a:t>
            </a:r>
            <a:r>
              <a:rPr lang="en-US" sz="1400" dirty="0"/>
              <a:t>trends of high concern, i.e. with high or increasing notification rates in older cases and, consequently, an increased proportion of </a:t>
            </a:r>
            <a:r>
              <a:rPr lang="en-US" sz="1400" dirty="0" err="1"/>
              <a:t>hospitalised</a:t>
            </a:r>
            <a:r>
              <a:rPr lang="en-US" sz="1400" dirty="0"/>
              <a:t> and severe cases. In these countries, increasing or high death notification rates are already observed (as of 13 September, </a:t>
            </a:r>
            <a:r>
              <a:rPr lang="en-US" sz="1400" dirty="0">
                <a:solidFill>
                  <a:srgbClr val="0070C0"/>
                </a:solidFill>
              </a:rPr>
              <a:t>in Bulgaria, Croatia, </a:t>
            </a:r>
            <a:r>
              <a:rPr lang="en-US" sz="1400" dirty="0" err="1">
                <a:solidFill>
                  <a:srgbClr val="0070C0"/>
                </a:solidFill>
              </a:rPr>
              <a:t>Czechia</a:t>
            </a:r>
            <a:r>
              <a:rPr lang="en-US" sz="1400" dirty="0">
                <a:solidFill>
                  <a:srgbClr val="0070C0"/>
                </a:solidFill>
              </a:rPr>
              <a:t>, Hungary, Malta, Romania and Spain</a:t>
            </a:r>
            <a:r>
              <a:rPr lang="en-US" sz="1400" dirty="0"/>
              <a:t>), or may be observed soon. In some local/regional areas of these countries, healthcare provision is already under pressure, with high hospital and ICU bed occupancy rates and high levels of fatigue among healthcare workers. The improvements that have been made in case management, supportive treatment and care are still not enough to avoid severe disease and death in a large proportion of vulnerable patients. Implementing stricter NPIs, which proved to be effective in controlling the epidemic in all EU/EEA countries and the UK in spring 2020, appears to be the only available strategy that may be able to ensure a moderate (as opposed to high) impact of the disease on individuals and on healthcare provision. Therefore, in these countries, even with a timely and strict implementation of NPIs, the overall </a:t>
            </a:r>
            <a:r>
              <a:rPr lang="en-US" sz="1400" b="1" dirty="0"/>
              <a:t>risk of COVID-19 is assessed as high </a:t>
            </a:r>
            <a:r>
              <a:rPr lang="en-US" sz="1400" dirty="0"/>
              <a:t>for the general population and </a:t>
            </a:r>
            <a:r>
              <a:rPr lang="en-US" sz="1400" b="1" dirty="0"/>
              <a:t>very high </a:t>
            </a:r>
            <a:r>
              <a:rPr lang="en-US" sz="1400" dirty="0"/>
              <a:t>for vulnerable individuals. </a:t>
            </a:r>
          </a:p>
          <a:p>
            <a:pPr marL="742950" lvl="1" indent="-285750">
              <a:spcAft>
                <a:spcPts val="600"/>
              </a:spcAft>
              <a:buClr>
                <a:srgbClr val="0070C0"/>
              </a:buClr>
              <a:buFont typeface="Symbol" panose="05050102010706020507" pitchFamily="18" charset="2"/>
              <a:buChar char="-"/>
            </a:pPr>
            <a:endParaRPr lang="de-DE" sz="1400" dirty="0"/>
          </a:p>
          <a:p>
            <a:pPr>
              <a:spcAft>
                <a:spcPts val="600"/>
              </a:spcAft>
              <a:buClr>
                <a:srgbClr val="0070C0"/>
              </a:buClr>
            </a:pPr>
            <a:endParaRPr lang="de-DE" sz="1400" dirty="0" smtClean="0"/>
          </a:p>
        </p:txBody>
      </p:sp>
    </p:spTree>
    <p:extLst>
      <p:ext uri="{BB962C8B-B14F-4D97-AF65-F5344CB8AC3E}">
        <p14:creationId xmlns:p14="http://schemas.microsoft.com/office/powerpoint/2010/main" val="1256061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txBox="1">
            <a:spLocks/>
          </p:cNvSpPr>
          <p:nvPr/>
        </p:nvSpPr>
        <p:spPr>
          <a:xfrm>
            <a:off x="194167" y="147990"/>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smtClean="0">
                <a:ln>
                  <a:noFill/>
                </a:ln>
                <a:solidFill>
                  <a:srgbClr val="006EC7"/>
                </a:solidFill>
                <a:effectLst/>
                <a:uLnTx/>
                <a:uFillTx/>
                <a:latin typeface="Calibri"/>
                <a:ea typeface="+mj-ea"/>
                <a:cs typeface="+mj-cs"/>
              </a:rPr>
              <a:t>7-Tages-Inzidenz pro 100.000</a:t>
            </a:r>
            <a:r>
              <a:rPr kumimoji="0" lang="de-DE" sz="2400" b="1" i="0" u="none" strike="noStrike" kern="1200" cap="none" spc="0" normalizeH="0" noProof="0" dirty="0" smtClean="0">
                <a:ln>
                  <a:noFill/>
                </a:ln>
                <a:solidFill>
                  <a:srgbClr val="006EC7"/>
                </a:solidFill>
                <a:effectLst/>
                <a:uLnTx/>
                <a:uFillTx/>
                <a:latin typeface="Calibri"/>
                <a:ea typeface="+mj-ea"/>
                <a:cs typeface="+mj-cs"/>
              </a:rPr>
              <a:t> Einwohner</a:t>
            </a:r>
            <a:endParaRPr kumimoji="0" lang="de-DE" sz="2400" b="1" i="0" u="none" strike="noStrike" kern="1200" cap="none" spc="0" normalizeH="0" baseline="0" noProof="0" dirty="0">
              <a:ln>
                <a:noFill/>
              </a:ln>
              <a:solidFill>
                <a:srgbClr val="006EC7"/>
              </a:solidFill>
              <a:effectLst/>
              <a:uLnTx/>
              <a:uFillTx/>
              <a:latin typeface="Calibri"/>
              <a:ea typeface="+mj-ea"/>
              <a:cs typeface="+mj-cs"/>
            </a:endParaRPr>
          </a:p>
        </p:txBody>
      </p:sp>
      <p:cxnSp>
        <p:nvCxnSpPr>
          <p:cNvPr id="8" name="Gerade Verbindung 7"/>
          <p:cNvCxnSpPr/>
          <p:nvPr/>
        </p:nvCxnSpPr>
        <p:spPr>
          <a:xfrm>
            <a:off x="0" y="620688"/>
            <a:ext cx="9144000" cy="0"/>
          </a:xfrm>
          <a:prstGeom prst="line">
            <a:avLst/>
          </a:prstGeom>
          <a:noFill/>
          <a:ln w="19050" cap="flat" cmpd="sng" algn="ctr">
            <a:solidFill>
              <a:srgbClr val="006EC7"/>
            </a:solidFill>
            <a:prstDash val="solid"/>
          </a:ln>
          <a:effectLst/>
        </p:spPr>
      </p:cxnSp>
      <p:sp>
        <p:nvSpPr>
          <p:cNvPr id="9" name="Textfeld 8"/>
          <p:cNvSpPr txBox="1"/>
          <p:nvPr/>
        </p:nvSpPr>
        <p:spPr>
          <a:xfrm>
            <a:off x="5888962" y="6550223"/>
            <a:ext cx="3240360" cy="307777"/>
          </a:xfrm>
          <a:prstGeom prst="rect">
            <a:avLst/>
          </a:prstGeom>
          <a:noFill/>
        </p:spPr>
        <p:txBody>
          <a:bodyPr wrap="square" rtlCol="0">
            <a:spAutoFit/>
          </a:bodyPr>
          <a:lstStyle/>
          <a:p>
            <a:pPr algn="r"/>
            <a:r>
              <a:rPr lang="de-DE" sz="1400" i="1" dirty="0" smtClean="0">
                <a:solidFill>
                  <a:prstClr val="black"/>
                </a:solidFill>
              </a:rPr>
              <a:t>Quelle: ECDC, Stand: 24.09.2020</a:t>
            </a:r>
            <a:endParaRPr lang="de-DE" sz="1400" i="1" dirty="0">
              <a:solidFill>
                <a:prstClr val="black"/>
              </a:solidFill>
            </a:endParaRPr>
          </a:p>
        </p:txBody>
      </p:sp>
      <p:sp>
        <p:nvSpPr>
          <p:cNvPr id="16" name="Textfeld 15"/>
          <p:cNvSpPr txBox="1"/>
          <p:nvPr/>
        </p:nvSpPr>
        <p:spPr>
          <a:xfrm>
            <a:off x="2777316" y="4026550"/>
            <a:ext cx="1152128" cy="338554"/>
          </a:xfrm>
          <a:prstGeom prst="rect">
            <a:avLst/>
          </a:prstGeom>
          <a:noFill/>
        </p:spPr>
        <p:txBody>
          <a:bodyPr wrap="square" rtlCol="0">
            <a:spAutoFit/>
          </a:bodyPr>
          <a:lstStyle/>
          <a:p>
            <a:pPr algn="ctr"/>
            <a:r>
              <a:rPr lang="de-DE" sz="1600" b="1" dirty="0" smtClean="0"/>
              <a:t>Amerika</a:t>
            </a:r>
            <a:endParaRPr lang="de-DE" sz="1600" b="1" dirty="0"/>
          </a:p>
        </p:txBody>
      </p:sp>
      <p:sp>
        <p:nvSpPr>
          <p:cNvPr id="17" name="Textfeld 16"/>
          <p:cNvSpPr txBox="1"/>
          <p:nvPr/>
        </p:nvSpPr>
        <p:spPr>
          <a:xfrm>
            <a:off x="7466668" y="3888510"/>
            <a:ext cx="1286579" cy="507831"/>
          </a:xfrm>
          <a:prstGeom prst="rect">
            <a:avLst/>
          </a:prstGeom>
          <a:noFill/>
        </p:spPr>
        <p:txBody>
          <a:bodyPr wrap="square" rtlCol="0">
            <a:spAutoFit/>
          </a:bodyPr>
          <a:lstStyle/>
          <a:p>
            <a:pPr algn="ctr"/>
            <a:r>
              <a:rPr lang="de-DE" sz="1600" b="1" dirty="0" smtClean="0"/>
              <a:t>Europa </a:t>
            </a:r>
            <a:r>
              <a:rPr lang="de-DE" sz="1100" b="1" dirty="0" smtClean="0"/>
              <a:t>(nicht EU/EWR/UK/CH)</a:t>
            </a:r>
            <a:endParaRPr lang="de-DE" sz="1600" b="1" dirty="0"/>
          </a:p>
        </p:txBody>
      </p:sp>
      <p:sp>
        <p:nvSpPr>
          <p:cNvPr id="18" name="Textfeld 17"/>
          <p:cNvSpPr txBox="1"/>
          <p:nvPr/>
        </p:nvSpPr>
        <p:spPr>
          <a:xfrm>
            <a:off x="5682208" y="4029548"/>
            <a:ext cx="1152128" cy="338554"/>
          </a:xfrm>
          <a:prstGeom prst="rect">
            <a:avLst/>
          </a:prstGeom>
          <a:noFill/>
        </p:spPr>
        <p:txBody>
          <a:bodyPr wrap="square" rtlCol="0">
            <a:spAutoFit/>
          </a:bodyPr>
          <a:lstStyle/>
          <a:p>
            <a:pPr algn="ctr"/>
            <a:r>
              <a:rPr lang="de-DE" sz="1600" b="1" dirty="0" smtClean="0"/>
              <a:t>Asien</a:t>
            </a:r>
            <a:endParaRPr lang="de-DE" sz="1600" b="1" dirty="0"/>
          </a:p>
        </p:txBody>
      </p:sp>
      <p:sp>
        <p:nvSpPr>
          <p:cNvPr id="19" name="Textfeld 18"/>
          <p:cNvSpPr txBox="1"/>
          <p:nvPr/>
        </p:nvSpPr>
        <p:spPr>
          <a:xfrm>
            <a:off x="138815" y="4029548"/>
            <a:ext cx="1152128" cy="338554"/>
          </a:xfrm>
          <a:prstGeom prst="rect">
            <a:avLst/>
          </a:prstGeom>
          <a:noFill/>
        </p:spPr>
        <p:txBody>
          <a:bodyPr wrap="square" rtlCol="0">
            <a:spAutoFit/>
          </a:bodyPr>
          <a:lstStyle/>
          <a:p>
            <a:pPr algn="ctr"/>
            <a:r>
              <a:rPr lang="de-DE" sz="1600" b="1" dirty="0" smtClean="0"/>
              <a:t>Afrika</a:t>
            </a:r>
            <a:endParaRPr lang="de-DE" sz="1600" b="1" dirty="0"/>
          </a:p>
        </p:txBody>
      </p:sp>
      <p:graphicFrame>
        <p:nvGraphicFramePr>
          <p:cNvPr id="2" name="Tabelle 1"/>
          <p:cNvGraphicFramePr>
            <a:graphicFrameLocks noGrp="1"/>
          </p:cNvGraphicFramePr>
          <p:nvPr>
            <p:extLst>
              <p:ext uri="{D42A27DB-BD31-4B8C-83A1-F6EECF244321}">
                <p14:modId xmlns:p14="http://schemas.microsoft.com/office/powerpoint/2010/main" val="907208960"/>
              </p:ext>
            </p:extLst>
          </p:nvPr>
        </p:nvGraphicFramePr>
        <p:xfrm>
          <a:off x="46726" y="4335290"/>
          <a:ext cx="1428930" cy="541020"/>
        </p:xfrm>
        <a:graphic>
          <a:graphicData uri="http://schemas.openxmlformats.org/drawingml/2006/table">
            <a:tbl>
              <a:tblPr>
                <a:tableStyleId>{21E4AEA4-8DFA-4A89-87EB-49C32662AFE0}</a:tableStyleId>
              </a:tblPr>
              <a:tblGrid>
                <a:gridCol w="708221"/>
                <a:gridCol w="720709"/>
              </a:tblGrid>
              <a:tr h="35277">
                <a:tc>
                  <a:txBody>
                    <a:bodyPr/>
                    <a:lstStyle/>
                    <a:p>
                      <a:pPr algn="l" fontAlgn="b"/>
                      <a:r>
                        <a:rPr lang="de-DE" sz="1100" b="1" u="none" strike="noStrike" dirty="0">
                          <a:effectLst/>
                        </a:rPr>
                        <a:t>Land</a:t>
                      </a:r>
                      <a:endParaRPr lang="de-DE" sz="1100" b="1" i="0" u="none" strike="noStrike" dirty="0">
                        <a:solidFill>
                          <a:srgbClr val="000000"/>
                        </a:solidFill>
                        <a:effectLst/>
                        <a:latin typeface="Calibri"/>
                      </a:endParaRPr>
                    </a:p>
                  </a:txBody>
                  <a:tcPr marL="7620" marR="7620" marT="7620" marB="0" anchor="b"/>
                </a:tc>
                <a:tc>
                  <a:txBody>
                    <a:bodyPr/>
                    <a:lstStyle/>
                    <a:p>
                      <a:pPr algn="l" fontAlgn="b"/>
                      <a:r>
                        <a:rPr lang="de-DE" sz="1100" b="1" u="none" strike="noStrike" dirty="0">
                          <a:effectLst/>
                        </a:rPr>
                        <a:t>Inzidenz 7T</a:t>
                      </a:r>
                      <a:endParaRPr lang="de-DE" sz="1100" b="1" i="0" u="none" strike="noStrike" dirty="0">
                        <a:solidFill>
                          <a:srgbClr val="000000"/>
                        </a:solidFill>
                        <a:effectLst/>
                        <a:latin typeface="Calibri"/>
                      </a:endParaRPr>
                    </a:p>
                  </a:txBody>
                  <a:tcPr marL="7620" marR="7620" marT="7620" marB="0" anchor="b"/>
                </a:tc>
              </a:tr>
              <a:tr h="182880">
                <a:tc>
                  <a:txBody>
                    <a:bodyPr/>
                    <a:lstStyle/>
                    <a:p>
                      <a:pPr algn="l" fontAlgn="b"/>
                      <a:r>
                        <a:rPr lang="de-DE" sz="1100" b="0" i="0" u="none" strike="noStrike" dirty="0" smtClean="0">
                          <a:solidFill>
                            <a:srgbClr val="000000"/>
                          </a:solidFill>
                          <a:effectLst/>
                          <a:latin typeface="Calibri"/>
                        </a:rPr>
                        <a:t>Libyen</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b="0" i="0" u="none" strike="noStrike" dirty="0" smtClean="0">
                          <a:solidFill>
                            <a:srgbClr val="000000"/>
                          </a:solidFill>
                          <a:effectLst/>
                          <a:latin typeface="Calibri"/>
                        </a:rPr>
                        <a:t>76,15</a:t>
                      </a:r>
                      <a:endParaRPr lang="de-DE" sz="1100" b="0" i="0" u="none" strike="noStrike" dirty="0">
                        <a:solidFill>
                          <a:srgbClr val="000000"/>
                        </a:solidFill>
                        <a:effectLst/>
                        <a:latin typeface="Calibri"/>
                      </a:endParaRPr>
                    </a:p>
                  </a:txBody>
                  <a:tcPr marL="9525" marR="9525" marT="9525" marB="0" anchor="b"/>
                </a:tc>
              </a:tr>
              <a:tr h="182880">
                <a:tc>
                  <a:txBody>
                    <a:bodyPr/>
                    <a:lstStyle/>
                    <a:p>
                      <a:pPr algn="l" fontAlgn="b"/>
                      <a:r>
                        <a:rPr lang="de-DE" sz="1100" b="0" i="0" u="none" strike="noStrike" dirty="0" smtClean="0">
                          <a:solidFill>
                            <a:srgbClr val="000000"/>
                          </a:solidFill>
                          <a:effectLst/>
                          <a:latin typeface="Calibri"/>
                        </a:rPr>
                        <a:t>Kap Verde</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b="0" i="0" u="none" strike="noStrike" dirty="0" smtClean="0">
                          <a:solidFill>
                            <a:srgbClr val="000000"/>
                          </a:solidFill>
                          <a:effectLst/>
                          <a:latin typeface="Calibri"/>
                        </a:rPr>
                        <a:t>78,92</a:t>
                      </a:r>
                      <a:endParaRPr lang="de-DE" sz="1100" b="0" i="0" u="none" strike="noStrike" dirty="0">
                        <a:solidFill>
                          <a:srgbClr val="000000"/>
                        </a:solidFill>
                        <a:effectLst/>
                        <a:latin typeface="Calibri"/>
                      </a:endParaRPr>
                    </a:p>
                  </a:txBody>
                  <a:tcPr marL="9525" marR="9525" marT="9525" marB="0" anchor="b"/>
                </a:tc>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3198495097"/>
              </p:ext>
            </p:extLst>
          </p:nvPr>
        </p:nvGraphicFramePr>
        <p:xfrm>
          <a:off x="1698398" y="4335290"/>
          <a:ext cx="1662100" cy="2442210"/>
        </p:xfrm>
        <a:graphic>
          <a:graphicData uri="http://schemas.openxmlformats.org/drawingml/2006/table">
            <a:tbl>
              <a:tblPr>
                <a:tableStyleId>{21E4AEA4-8DFA-4A89-87EB-49C32662AFE0}</a:tableStyleId>
              </a:tblPr>
              <a:tblGrid>
                <a:gridCol w="936104"/>
                <a:gridCol w="725996"/>
              </a:tblGrid>
              <a:tr h="90286">
                <a:tc>
                  <a:txBody>
                    <a:bodyPr/>
                    <a:lstStyle/>
                    <a:p>
                      <a:pPr algn="l" fontAlgn="b"/>
                      <a:r>
                        <a:rPr lang="de-DE" sz="1100" b="1" u="none" strike="noStrike" dirty="0">
                          <a:effectLst/>
                        </a:rPr>
                        <a:t>Land</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dirty="0">
                          <a:effectLst/>
                        </a:rPr>
                        <a:t>Inzidenz 7T</a:t>
                      </a:r>
                      <a:endParaRPr lang="de-DE" sz="1100" b="1" i="0" u="none" strike="noStrike" dirty="0">
                        <a:solidFill>
                          <a:srgbClr val="000000"/>
                        </a:solidFill>
                        <a:effectLst/>
                        <a:latin typeface="Calibri"/>
                      </a:endParaRPr>
                    </a:p>
                  </a:txBody>
                  <a:tcPr marL="9525" marR="9525" marT="9525" marB="0" anchor="b"/>
                </a:tc>
              </a:tr>
              <a:tr h="89315">
                <a:tc>
                  <a:txBody>
                    <a:bodyPr/>
                    <a:lstStyle/>
                    <a:p>
                      <a:pPr algn="l" fontAlgn="b"/>
                      <a:r>
                        <a:rPr lang="de-DE" sz="1100" b="0" i="0" u="none" strike="noStrike" dirty="0">
                          <a:solidFill>
                            <a:srgbClr val="000000"/>
                          </a:solidFill>
                          <a:effectLst/>
                          <a:latin typeface="Calibri"/>
                        </a:rPr>
                        <a:t>Aruba</a:t>
                      </a:r>
                    </a:p>
                  </a:txBody>
                  <a:tcPr marL="9525" marR="9525" marT="9525" marB="0" anchor="b"/>
                </a:tc>
                <a:tc>
                  <a:txBody>
                    <a:bodyPr/>
                    <a:lstStyle/>
                    <a:p>
                      <a:pPr algn="r" fontAlgn="b"/>
                      <a:r>
                        <a:rPr lang="de-DE" sz="1100" b="0" i="0" u="none" strike="noStrike" dirty="0">
                          <a:solidFill>
                            <a:srgbClr val="000000"/>
                          </a:solidFill>
                          <a:effectLst/>
                          <a:latin typeface="Calibri"/>
                        </a:rPr>
                        <a:t>369,67</a:t>
                      </a:r>
                    </a:p>
                  </a:txBody>
                  <a:tcPr marL="9525" marR="9525" marT="9525" marB="0" anchor="b"/>
                </a:tc>
              </a:tr>
              <a:tr h="174746">
                <a:tc>
                  <a:txBody>
                    <a:bodyPr/>
                    <a:lstStyle/>
                    <a:p>
                      <a:pPr algn="l" fontAlgn="b"/>
                      <a:r>
                        <a:rPr lang="de-DE" sz="1100" b="0" i="0" u="none" strike="noStrike">
                          <a:solidFill>
                            <a:srgbClr val="000000"/>
                          </a:solidFill>
                          <a:effectLst/>
                          <a:latin typeface="Calibri"/>
                        </a:rPr>
                        <a:t>Argentinien</a:t>
                      </a:r>
                    </a:p>
                  </a:txBody>
                  <a:tcPr marL="9525" marR="9525" marT="9525" marB="0" anchor="b"/>
                </a:tc>
                <a:tc>
                  <a:txBody>
                    <a:bodyPr/>
                    <a:lstStyle/>
                    <a:p>
                      <a:pPr algn="r" fontAlgn="b"/>
                      <a:r>
                        <a:rPr lang="de-DE" sz="1100" b="0" i="0" u="none" strike="noStrike">
                          <a:solidFill>
                            <a:srgbClr val="000000"/>
                          </a:solidFill>
                          <a:effectLst/>
                          <a:latin typeface="Calibri"/>
                        </a:rPr>
                        <a:t>195,34</a:t>
                      </a:r>
                    </a:p>
                  </a:txBody>
                  <a:tcPr marL="9525" marR="9525" marT="9525" marB="0" anchor="b"/>
                </a:tc>
              </a:tr>
              <a:tr h="89315">
                <a:tc>
                  <a:txBody>
                    <a:bodyPr/>
                    <a:lstStyle/>
                    <a:p>
                      <a:pPr algn="l" fontAlgn="b"/>
                      <a:r>
                        <a:rPr lang="de-DE" sz="1100" b="0" i="0" u="none" strike="noStrike">
                          <a:solidFill>
                            <a:srgbClr val="000000"/>
                          </a:solidFill>
                          <a:effectLst/>
                          <a:latin typeface="Calibri"/>
                        </a:rPr>
                        <a:t>Costa Rica</a:t>
                      </a:r>
                    </a:p>
                  </a:txBody>
                  <a:tcPr marL="9525" marR="9525" marT="9525" marB="0" anchor="b"/>
                </a:tc>
                <a:tc>
                  <a:txBody>
                    <a:bodyPr/>
                    <a:lstStyle/>
                    <a:p>
                      <a:pPr algn="r" fontAlgn="b"/>
                      <a:r>
                        <a:rPr lang="de-DE" sz="1100" b="0" i="0" u="none" strike="noStrike">
                          <a:solidFill>
                            <a:srgbClr val="000000"/>
                          </a:solidFill>
                          <a:effectLst/>
                          <a:latin typeface="Calibri"/>
                        </a:rPr>
                        <a:t>169,25</a:t>
                      </a:r>
                    </a:p>
                  </a:txBody>
                  <a:tcPr marL="9525" marR="9525" marT="9525" marB="0" anchor="b"/>
                </a:tc>
              </a:tr>
              <a:tr h="89315">
                <a:tc>
                  <a:txBody>
                    <a:bodyPr/>
                    <a:lstStyle/>
                    <a:p>
                      <a:pPr algn="l" fontAlgn="b"/>
                      <a:r>
                        <a:rPr lang="de-DE" sz="1100" b="0" i="0" u="none" strike="noStrike">
                          <a:solidFill>
                            <a:srgbClr val="000000"/>
                          </a:solidFill>
                          <a:effectLst/>
                          <a:latin typeface="Calibri"/>
                        </a:rPr>
                        <a:t>Bonaire, Saint Eustatius and Saba</a:t>
                      </a:r>
                    </a:p>
                  </a:txBody>
                  <a:tcPr marL="9525" marR="9525" marT="9525" marB="0" anchor="b"/>
                </a:tc>
                <a:tc>
                  <a:txBody>
                    <a:bodyPr/>
                    <a:lstStyle/>
                    <a:p>
                      <a:pPr algn="r" fontAlgn="b"/>
                      <a:r>
                        <a:rPr lang="de-DE" sz="1100" b="0" i="0" u="none" strike="noStrike">
                          <a:solidFill>
                            <a:srgbClr val="000000"/>
                          </a:solidFill>
                          <a:effectLst/>
                          <a:latin typeface="Calibri"/>
                        </a:rPr>
                        <a:t>142,4</a:t>
                      </a:r>
                    </a:p>
                  </a:txBody>
                  <a:tcPr marL="9525" marR="9525" marT="9525" marB="0" anchor="b"/>
                </a:tc>
              </a:tr>
              <a:tr h="89315">
                <a:tc>
                  <a:txBody>
                    <a:bodyPr/>
                    <a:lstStyle/>
                    <a:p>
                      <a:pPr algn="l" fontAlgn="b"/>
                      <a:r>
                        <a:rPr lang="de-DE" sz="1100" b="0" i="0" u="none" strike="noStrike" dirty="0" err="1">
                          <a:solidFill>
                            <a:srgbClr val="000000"/>
                          </a:solidFill>
                          <a:effectLst/>
                          <a:latin typeface="Calibri"/>
                        </a:rPr>
                        <a:t>Sint</a:t>
                      </a:r>
                      <a:r>
                        <a:rPr lang="de-DE" sz="1100" b="0" i="0" u="none" strike="noStrike" dirty="0">
                          <a:solidFill>
                            <a:srgbClr val="000000"/>
                          </a:solidFill>
                          <a:effectLst/>
                          <a:latin typeface="Calibri"/>
                        </a:rPr>
                        <a:t> Maarten (Niederländischer Teil)</a:t>
                      </a:r>
                    </a:p>
                  </a:txBody>
                  <a:tcPr marL="9525" marR="9525" marT="9525" marB="0" anchor="b"/>
                </a:tc>
                <a:tc>
                  <a:txBody>
                    <a:bodyPr/>
                    <a:lstStyle/>
                    <a:p>
                      <a:pPr algn="r" fontAlgn="b"/>
                      <a:r>
                        <a:rPr lang="de-DE" sz="1100" b="0" i="0" u="none" strike="noStrike">
                          <a:solidFill>
                            <a:srgbClr val="000000"/>
                          </a:solidFill>
                          <a:effectLst/>
                          <a:latin typeface="Calibri"/>
                        </a:rPr>
                        <a:t>139,19</a:t>
                      </a:r>
                    </a:p>
                  </a:txBody>
                  <a:tcPr marL="9525" marR="9525" marT="9525" marB="0" anchor="b"/>
                </a:tc>
              </a:tr>
              <a:tr h="89315">
                <a:tc>
                  <a:txBody>
                    <a:bodyPr/>
                    <a:lstStyle/>
                    <a:p>
                      <a:pPr algn="l" fontAlgn="b"/>
                      <a:r>
                        <a:rPr lang="de-DE" sz="1100" b="0" i="0" u="none" strike="noStrike">
                          <a:solidFill>
                            <a:srgbClr val="000000"/>
                          </a:solidFill>
                          <a:effectLst/>
                          <a:latin typeface="Calibri"/>
                        </a:rPr>
                        <a:t>Bahamas</a:t>
                      </a:r>
                    </a:p>
                  </a:txBody>
                  <a:tcPr marL="9525" marR="9525" marT="9525" marB="0" anchor="b"/>
                </a:tc>
                <a:tc>
                  <a:txBody>
                    <a:bodyPr/>
                    <a:lstStyle/>
                    <a:p>
                      <a:pPr algn="r" fontAlgn="b"/>
                      <a:r>
                        <a:rPr lang="de-DE" sz="1100" b="0" i="0" u="none" strike="noStrike">
                          <a:solidFill>
                            <a:srgbClr val="000000"/>
                          </a:solidFill>
                          <a:effectLst/>
                          <a:latin typeface="Calibri"/>
                        </a:rPr>
                        <a:t>136,33</a:t>
                      </a:r>
                    </a:p>
                  </a:txBody>
                  <a:tcPr marL="9525" marR="9525" marT="9525" marB="0" anchor="b"/>
                </a:tc>
              </a:tr>
              <a:tr h="89315">
                <a:tc>
                  <a:txBody>
                    <a:bodyPr/>
                    <a:lstStyle/>
                    <a:p>
                      <a:pPr algn="l" fontAlgn="b"/>
                      <a:r>
                        <a:rPr lang="de-DE" sz="1100" b="0" i="0" u="none" strike="noStrike" dirty="0">
                          <a:solidFill>
                            <a:srgbClr val="000000"/>
                          </a:solidFill>
                          <a:effectLst/>
                          <a:latin typeface="Calibri"/>
                        </a:rPr>
                        <a:t>Puerto Rico</a:t>
                      </a:r>
                    </a:p>
                  </a:txBody>
                  <a:tcPr marL="9525" marR="9525" marT="9525" marB="0" anchor="b"/>
                </a:tc>
                <a:tc>
                  <a:txBody>
                    <a:bodyPr/>
                    <a:lstStyle/>
                    <a:p>
                      <a:pPr algn="r" fontAlgn="b"/>
                      <a:r>
                        <a:rPr lang="de-DE" sz="1100" b="0" i="0" u="none" strike="noStrike">
                          <a:solidFill>
                            <a:srgbClr val="000000"/>
                          </a:solidFill>
                          <a:effectLst/>
                          <a:latin typeface="Calibri"/>
                        </a:rPr>
                        <a:t>129,44</a:t>
                      </a:r>
                    </a:p>
                  </a:txBody>
                  <a:tcPr marL="9525" marR="9525" marT="9525" marB="0" anchor="b"/>
                </a:tc>
              </a:tr>
              <a:tr h="174746">
                <a:tc>
                  <a:txBody>
                    <a:bodyPr/>
                    <a:lstStyle/>
                    <a:p>
                      <a:pPr algn="l" fontAlgn="b"/>
                      <a:r>
                        <a:rPr lang="de-DE" sz="1100" b="0" i="0" u="none" strike="noStrike" dirty="0" smtClean="0">
                          <a:solidFill>
                            <a:srgbClr val="000000"/>
                          </a:solidFill>
                          <a:effectLst/>
                          <a:latin typeface="Calibri"/>
                        </a:rPr>
                        <a:t>Peru</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b="0" i="0" u="none" strike="noStrike">
                          <a:solidFill>
                            <a:srgbClr val="000000"/>
                          </a:solidFill>
                          <a:effectLst/>
                          <a:latin typeface="Calibri"/>
                        </a:rPr>
                        <a:t>117,79</a:t>
                      </a:r>
                    </a:p>
                  </a:txBody>
                  <a:tcPr marL="9525" marR="9525" marT="9525" marB="0" anchor="b"/>
                </a:tc>
              </a:tr>
              <a:tr h="174746">
                <a:tc>
                  <a:txBody>
                    <a:bodyPr/>
                    <a:lstStyle/>
                    <a:p>
                      <a:pPr algn="l" fontAlgn="b"/>
                      <a:r>
                        <a:rPr lang="de-DE" sz="1100" b="0" i="0" u="none" strike="noStrike" dirty="0" smtClean="0">
                          <a:solidFill>
                            <a:srgbClr val="000000"/>
                          </a:solidFill>
                          <a:effectLst/>
                          <a:latin typeface="Calibri"/>
                        </a:rPr>
                        <a:t>Panama</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b="0" i="0" u="none" strike="noStrike" dirty="0">
                          <a:solidFill>
                            <a:srgbClr val="000000"/>
                          </a:solidFill>
                          <a:effectLst/>
                          <a:latin typeface="Calibri"/>
                        </a:rPr>
                        <a:t>106,54</a:t>
                      </a:r>
                    </a:p>
                  </a:txBody>
                  <a:tcPr marL="9525" marR="9525" marT="9525" marB="0" anchor="b"/>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3244046795"/>
              </p:ext>
            </p:extLst>
          </p:nvPr>
        </p:nvGraphicFramePr>
        <p:xfrm>
          <a:off x="3563888" y="4335290"/>
          <a:ext cx="1524000" cy="1678305"/>
        </p:xfrm>
        <a:graphic>
          <a:graphicData uri="http://schemas.openxmlformats.org/drawingml/2006/table">
            <a:tbl>
              <a:tblPr>
                <a:tableStyleId>{21E4AEA4-8DFA-4A89-87EB-49C32662AFE0}</a:tableStyleId>
              </a:tblPr>
              <a:tblGrid>
                <a:gridCol w="1080120"/>
                <a:gridCol w="443880"/>
              </a:tblGrid>
              <a:tr h="190500">
                <a:tc>
                  <a:txBody>
                    <a:bodyPr/>
                    <a:lstStyle/>
                    <a:p>
                      <a:pPr algn="l" fontAlgn="b"/>
                      <a:r>
                        <a:rPr lang="de-DE" sz="1100" b="0" i="0" u="none" strike="noStrike" dirty="0">
                          <a:solidFill>
                            <a:srgbClr val="000000"/>
                          </a:solidFill>
                          <a:effectLst/>
                          <a:latin typeface="Calibri"/>
                        </a:rPr>
                        <a:t>Brasilien</a:t>
                      </a:r>
                    </a:p>
                  </a:txBody>
                  <a:tcPr marL="9525" marR="9525" marT="9525" marB="0" anchor="b"/>
                </a:tc>
                <a:tc>
                  <a:txBody>
                    <a:bodyPr/>
                    <a:lstStyle/>
                    <a:p>
                      <a:pPr algn="r" fontAlgn="b"/>
                      <a:r>
                        <a:rPr lang="de-DE" sz="1100" b="0" i="0" u="none" strike="noStrike" dirty="0">
                          <a:solidFill>
                            <a:srgbClr val="000000"/>
                          </a:solidFill>
                          <a:effectLst/>
                          <a:latin typeface="Calibri"/>
                        </a:rPr>
                        <a:t>97,51</a:t>
                      </a:r>
                    </a:p>
                  </a:txBody>
                  <a:tcPr marL="9525" marR="9525" marT="9525" marB="0" anchor="b"/>
                </a:tc>
              </a:tr>
              <a:tr h="190500">
                <a:tc>
                  <a:txBody>
                    <a:bodyPr/>
                    <a:lstStyle/>
                    <a:p>
                      <a:pPr algn="l" fontAlgn="b"/>
                      <a:r>
                        <a:rPr lang="de-DE" sz="1100" b="0" i="0" u="none" strike="noStrike">
                          <a:solidFill>
                            <a:srgbClr val="000000"/>
                          </a:solidFill>
                          <a:effectLst/>
                          <a:latin typeface="Calibri"/>
                        </a:rPr>
                        <a:t>Kolumbien</a:t>
                      </a:r>
                    </a:p>
                  </a:txBody>
                  <a:tcPr marL="9525" marR="9525" marT="9525" marB="0" anchor="b"/>
                </a:tc>
                <a:tc>
                  <a:txBody>
                    <a:bodyPr/>
                    <a:lstStyle/>
                    <a:p>
                      <a:pPr algn="r" fontAlgn="b"/>
                      <a:r>
                        <a:rPr lang="de-DE" sz="1100" b="0" i="0" u="none" strike="noStrike">
                          <a:solidFill>
                            <a:srgbClr val="000000"/>
                          </a:solidFill>
                          <a:effectLst/>
                          <a:latin typeface="Calibri"/>
                        </a:rPr>
                        <a:t>95,14</a:t>
                      </a:r>
                    </a:p>
                  </a:txBody>
                  <a:tcPr marL="9525" marR="9525" marT="9525" marB="0" anchor="b"/>
                </a:tc>
              </a:tr>
              <a:tr h="190500">
                <a:tc>
                  <a:txBody>
                    <a:bodyPr/>
                    <a:lstStyle/>
                    <a:p>
                      <a:pPr algn="l" fontAlgn="b"/>
                      <a:r>
                        <a:rPr lang="de-DE" sz="1100" b="0" i="0" u="none" strike="noStrike">
                          <a:solidFill>
                            <a:srgbClr val="000000"/>
                          </a:solidFill>
                          <a:effectLst/>
                          <a:latin typeface="Calibri"/>
                        </a:rPr>
                        <a:t>Vereinigte Staaten</a:t>
                      </a:r>
                    </a:p>
                  </a:txBody>
                  <a:tcPr marL="9525" marR="9525" marT="9525" marB="0" anchor="b"/>
                </a:tc>
                <a:tc>
                  <a:txBody>
                    <a:bodyPr/>
                    <a:lstStyle/>
                    <a:p>
                      <a:pPr algn="r" fontAlgn="b"/>
                      <a:r>
                        <a:rPr lang="de-DE" sz="1100" b="0" i="0" u="none" strike="noStrike">
                          <a:solidFill>
                            <a:srgbClr val="000000"/>
                          </a:solidFill>
                          <a:effectLst/>
                          <a:latin typeface="Calibri"/>
                        </a:rPr>
                        <a:t>92,17</a:t>
                      </a:r>
                    </a:p>
                  </a:txBody>
                  <a:tcPr marL="9525" marR="9525" marT="9525" marB="0" anchor="b"/>
                </a:tc>
              </a:tr>
              <a:tr h="190500">
                <a:tc>
                  <a:txBody>
                    <a:bodyPr/>
                    <a:lstStyle/>
                    <a:p>
                      <a:pPr algn="l" fontAlgn="b"/>
                      <a:r>
                        <a:rPr lang="de-DE" sz="1100" b="0" i="0" u="none" strike="noStrike">
                          <a:solidFill>
                            <a:srgbClr val="000000"/>
                          </a:solidFill>
                          <a:effectLst/>
                          <a:latin typeface="Calibri"/>
                        </a:rPr>
                        <a:t>Guyana</a:t>
                      </a:r>
                    </a:p>
                  </a:txBody>
                  <a:tcPr marL="9525" marR="9525" marT="9525" marB="0" anchor="b"/>
                </a:tc>
                <a:tc>
                  <a:txBody>
                    <a:bodyPr/>
                    <a:lstStyle/>
                    <a:p>
                      <a:pPr algn="r" fontAlgn="b"/>
                      <a:r>
                        <a:rPr lang="de-DE" sz="1100" b="0" i="0" u="none" strike="noStrike">
                          <a:solidFill>
                            <a:srgbClr val="000000"/>
                          </a:solidFill>
                          <a:effectLst/>
                          <a:latin typeface="Calibri"/>
                        </a:rPr>
                        <a:t>73,71</a:t>
                      </a:r>
                    </a:p>
                  </a:txBody>
                  <a:tcPr marL="9525" marR="9525" marT="9525" marB="0" anchor="b"/>
                </a:tc>
              </a:tr>
              <a:tr h="190500">
                <a:tc>
                  <a:txBody>
                    <a:bodyPr/>
                    <a:lstStyle/>
                    <a:p>
                      <a:pPr algn="l" fontAlgn="b"/>
                      <a:r>
                        <a:rPr lang="de-DE" sz="1100" b="0" i="0" u="none" strike="noStrike">
                          <a:solidFill>
                            <a:srgbClr val="000000"/>
                          </a:solidFill>
                          <a:effectLst/>
                          <a:latin typeface="Calibri"/>
                        </a:rPr>
                        <a:t>Paraguay</a:t>
                      </a:r>
                    </a:p>
                  </a:txBody>
                  <a:tcPr marL="9525" marR="9525" marT="9525" marB="0" anchor="b"/>
                </a:tc>
                <a:tc>
                  <a:txBody>
                    <a:bodyPr/>
                    <a:lstStyle/>
                    <a:p>
                      <a:pPr algn="r" fontAlgn="b"/>
                      <a:r>
                        <a:rPr lang="de-DE" sz="1100" b="0" i="0" u="none" strike="noStrike">
                          <a:solidFill>
                            <a:srgbClr val="000000"/>
                          </a:solidFill>
                          <a:effectLst/>
                          <a:latin typeface="Calibri"/>
                        </a:rPr>
                        <a:t>73,13</a:t>
                      </a:r>
                    </a:p>
                  </a:txBody>
                  <a:tcPr marL="9525" marR="9525" marT="9525" marB="0" anchor="b"/>
                </a:tc>
              </a:tr>
              <a:tr h="190500">
                <a:tc>
                  <a:txBody>
                    <a:bodyPr/>
                    <a:lstStyle/>
                    <a:p>
                      <a:pPr algn="l" fontAlgn="b"/>
                      <a:r>
                        <a:rPr lang="de-DE" sz="1100" b="0" i="0" u="none" strike="noStrike" dirty="0" smtClean="0">
                          <a:solidFill>
                            <a:srgbClr val="000000"/>
                          </a:solidFill>
                          <a:effectLst/>
                          <a:latin typeface="Calibri"/>
                        </a:rPr>
                        <a:t>Curacao</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b="0" i="0" u="none" strike="noStrike">
                          <a:solidFill>
                            <a:srgbClr val="000000"/>
                          </a:solidFill>
                          <a:effectLst/>
                          <a:latin typeface="Calibri"/>
                        </a:rPr>
                        <a:t>66,7</a:t>
                      </a:r>
                    </a:p>
                  </a:txBody>
                  <a:tcPr marL="9525" marR="9525" marT="9525" marB="0" anchor="b"/>
                </a:tc>
              </a:tr>
              <a:tr h="190500">
                <a:tc>
                  <a:txBody>
                    <a:bodyPr/>
                    <a:lstStyle/>
                    <a:p>
                      <a:pPr algn="l" fontAlgn="b"/>
                      <a:r>
                        <a:rPr lang="de-DE" sz="1100" b="0" i="0" u="none" strike="noStrike" dirty="0">
                          <a:solidFill>
                            <a:srgbClr val="000000"/>
                          </a:solidFill>
                          <a:effectLst/>
                          <a:latin typeface="Calibri"/>
                        </a:rPr>
                        <a:t>Trinidad </a:t>
                      </a:r>
                      <a:r>
                        <a:rPr lang="de-DE" sz="1100" b="0" i="0" u="none" strike="noStrike" dirty="0" smtClean="0">
                          <a:solidFill>
                            <a:srgbClr val="000000"/>
                          </a:solidFill>
                          <a:effectLst/>
                          <a:latin typeface="Calibri"/>
                        </a:rPr>
                        <a:t>und </a:t>
                      </a:r>
                      <a:r>
                        <a:rPr lang="de-DE" sz="1100" b="0" i="0" u="none" strike="noStrike" dirty="0">
                          <a:solidFill>
                            <a:srgbClr val="000000"/>
                          </a:solidFill>
                          <a:effectLst/>
                          <a:latin typeface="Calibri"/>
                        </a:rPr>
                        <a:t>Tobago</a:t>
                      </a:r>
                    </a:p>
                  </a:txBody>
                  <a:tcPr marL="9525" marR="9525" marT="9525" marB="0" anchor="b"/>
                </a:tc>
                <a:tc>
                  <a:txBody>
                    <a:bodyPr/>
                    <a:lstStyle/>
                    <a:p>
                      <a:pPr algn="r" fontAlgn="b"/>
                      <a:r>
                        <a:rPr lang="de-DE" sz="1100" b="0" i="0" u="none" strike="noStrike">
                          <a:solidFill>
                            <a:srgbClr val="000000"/>
                          </a:solidFill>
                          <a:effectLst/>
                          <a:latin typeface="Calibri"/>
                        </a:rPr>
                        <a:t>57,99</a:t>
                      </a:r>
                    </a:p>
                  </a:txBody>
                  <a:tcPr marL="9525" marR="9525" marT="9525" marB="0" anchor="b"/>
                </a:tc>
              </a:tr>
              <a:tr h="190500">
                <a:tc>
                  <a:txBody>
                    <a:bodyPr/>
                    <a:lstStyle/>
                    <a:p>
                      <a:pPr algn="l" fontAlgn="b"/>
                      <a:r>
                        <a:rPr lang="de-DE" sz="1100" b="0" i="0" u="none" strike="noStrike" dirty="0">
                          <a:solidFill>
                            <a:srgbClr val="000000"/>
                          </a:solidFill>
                          <a:effectLst/>
                          <a:latin typeface="Calibri"/>
                        </a:rPr>
                        <a:t>Chile</a:t>
                      </a:r>
                    </a:p>
                  </a:txBody>
                  <a:tcPr marL="9525" marR="9525" marT="9525" marB="0" anchor="b"/>
                </a:tc>
                <a:tc>
                  <a:txBody>
                    <a:bodyPr/>
                    <a:lstStyle/>
                    <a:p>
                      <a:pPr algn="r" fontAlgn="b"/>
                      <a:r>
                        <a:rPr lang="de-DE" sz="1100" b="0" i="0" u="none" strike="noStrike" dirty="0">
                          <a:solidFill>
                            <a:srgbClr val="000000"/>
                          </a:solidFill>
                          <a:effectLst/>
                          <a:latin typeface="Calibri"/>
                        </a:rPr>
                        <a:t>56,02</a:t>
                      </a:r>
                    </a:p>
                  </a:txBody>
                  <a:tcPr marL="9525" marR="9525" marT="9525" marB="0" anchor="b"/>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2857874959"/>
              </p:ext>
            </p:extLst>
          </p:nvPr>
        </p:nvGraphicFramePr>
        <p:xfrm>
          <a:off x="5496272" y="4335290"/>
          <a:ext cx="1524000" cy="2087665"/>
        </p:xfrm>
        <a:graphic>
          <a:graphicData uri="http://schemas.openxmlformats.org/drawingml/2006/table">
            <a:tbl>
              <a:tblPr>
                <a:tableStyleId>{21E4AEA4-8DFA-4A89-87EB-49C32662AFE0}</a:tableStyleId>
              </a:tblPr>
              <a:tblGrid>
                <a:gridCol w="762000"/>
                <a:gridCol w="762000"/>
              </a:tblGrid>
              <a:tr h="182665">
                <a:tc>
                  <a:txBody>
                    <a:bodyPr/>
                    <a:lstStyle/>
                    <a:p>
                      <a:pPr algn="l" fontAlgn="b"/>
                      <a:r>
                        <a:rPr lang="de-DE" sz="1100" b="1" u="none" strike="noStrike" dirty="0">
                          <a:effectLst/>
                        </a:rPr>
                        <a:t>Land</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dirty="0">
                          <a:effectLst/>
                        </a:rPr>
                        <a:t>Inzidenz 7T</a:t>
                      </a:r>
                      <a:endParaRPr lang="de-DE" sz="1100" b="1" i="0" u="none" strike="noStrike" dirty="0">
                        <a:solidFill>
                          <a:srgbClr val="000000"/>
                        </a:solidFill>
                        <a:effectLst/>
                        <a:latin typeface="Calibri"/>
                      </a:endParaRPr>
                    </a:p>
                  </a:txBody>
                  <a:tcPr marL="9525" marR="9525" marT="9525" marB="0" anchor="b"/>
                </a:tc>
              </a:tr>
              <a:tr h="190500">
                <a:tc>
                  <a:txBody>
                    <a:bodyPr/>
                    <a:lstStyle/>
                    <a:p>
                      <a:pPr algn="l" fontAlgn="b"/>
                      <a:r>
                        <a:rPr lang="de-DE" sz="1100" b="0" i="0" u="none" strike="noStrike" dirty="0">
                          <a:solidFill>
                            <a:srgbClr val="000000"/>
                          </a:solidFill>
                          <a:effectLst/>
                          <a:latin typeface="Calibri"/>
                        </a:rPr>
                        <a:t>Israel</a:t>
                      </a:r>
                    </a:p>
                  </a:txBody>
                  <a:tcPr marL="9525" marR="9525" marT="9525" marB="0" anchor="b"/>
                </a:tc>
                <a:tc>
                  <a:txBody>
                    <a:bodyPr/>
                    <a:lstStyle/>
                    <a:p>
                      <a:pPr algn="r" fontAlgn="b"/>
                      <a:r>
                        <a:rPr lang="de-DE" sz="1100" b="0" i="0" u="none" strike="noStrike" dirty="0">
                          <a:solidFill>
                            <a:srgbClr val="000000"/>
                          </a:solidFill>
                          <a:effectLst/>
                          <a:latin typeface="Calibri"/>
                        </a:rPr>
                        <a:t>386,44</a:t>
                      </a:r>
                    </a:p>
                  </a:txBody>
                  <a:tcPr marL="9525" marR="9525" marT="9525" marB="0" anchor="b"/>
                </a:tc>
              </a:tr>
              <a:tr h="190500">
                <a:tc>
                  <a:txBody>
                    <a:bodyPr/>
                    <a:lstStyle/>
                    <a:p>
                      <a:pPr algn="l" fontAlgn="b"/>
                      <a:r>
                        <a:rPr lang="de-DE" sz="1100" b="0" i="0" u="none" strike="noStrike">
                          <a:solidFill>
                            <a:srgbClr val="000000"/>
                          </a:solidFill>
                          <a:effectLst/>
                          <a:latin typeface="Calibri"/>
                        </a:rPr>
                        <a:t>Bahrain</a:t>
                      </a:r>
                    </a:p>
                  </a:txBody>
                  <a:tcPr marL="9525" marR="9525" marT="9525" marB="0" anchor="b"/>
                </a:tc>
                <a:tc>
                  <a:txBody>
                    <a:bodyPr/>
                    <a:lstStyle/>
                    <a:p>
                      <a:pPr algn="r" fontAlgn="b"/>
                      <a:r>
                        <a:rPr lang="de-DE" sz="1100" b="0" i="0" u="none" strike="noStrike">
                          <a:solidFill>
                            <a:srgbClr val="000000"/>
                          </a:solidFill>
                          <a:effectLst/>
                          <a:latin typeface="Calibri"/>
                        </a:rPr>
                        <a:t>289,98</a:t>
                      </a:r>
                    </a:p>
                  </a:txBody>
                  <a:tcPr marL="9525" marR="9525" marT="9525" marB="0" anchor="b"/>
                </a:tc>
              </a:tr>
              <a:tr h="190500">
                <a:tc>
                  <a:txBody>
                    <a:bodyPr/>
                    <a:lstStyle/>
                    <a:p>
                      <a:pPr algn="l" fontAlgn="b"/>
                      <a:r>
                        <a:rPr lang="de-DE" sz="1100" b="0" i="0" u="none" strike="noStrike">
                          <a:solidFill>
                            <a:srgbClr val="000000"/>
                          </a:solidFill>
                          <a:effectLst/>
                          <a:latin typeface="Calibri"/>
                        </a:rPr>
                        <a:t>Kuwait</a:t>
                      </a:r>
                    </a:p>
                  </a:txBody>
                  <a:tcPr marL="9525" marR="9525" marT="9525" marB="0" anchor="b"/>
                </a:tc>
                <a:tc>
                  <a:txBody>
                    <a:bodyPr/>
                    <a:lstStyle/>
                    <a:p>
                      <a:pPr algn="r" fontAlgn="b"/>
                      <a:r>
                        <a:rPr lang="de-DE" sz="1100" b="0" i="0" u="none" strike="noStrike">
                          <a:solidFill>
                            <a:srgbClr val="000000"/>
                          </a:solidFill>
                          <a:effectLst/>
                          <a:latin typeface="Calibri"/>
                        </a:rPr>
                        <a:t>102,21</a:t>
                      </a:r>
                    </a:p>
                  </a:txBody>
                  <a:tcPr marL="9525" marR="9525" marT="9525" marB="0" anchor="b"/>
                </a:tc>
              </a:tr>
              <a:tr h="190500">
                <a:tc>
                  <a:txBody>
                    <a:bodyPr/>
                    <a:lstStyle/>
                    <a:p>
                      <a:pPr algn="l" fontAlgn="b"/>
                      <a:r>
                        <a:rPr lang="de-DE" sz="1100" b="0" i="0" u="none" strike="noStrike">
                          <a:solidFill>
                            <a:srgbClr val="000000"/>
                          </a:solidFill>
                          <a:effectLst/>
                          <a:latin typeface="Calibri"/>
                        </a:rPr>
                        <a:t>Palästina</a:t>
                      </a:r>
                    </a:p>
                  </a:txBody>
                  <a:tcPr marL="9525" marR="9525" marT="9525" marB="0" anchor="b"/>
                </a:tc>
                <a:tc>
                  <a:txBody>
                    <a:bodyPr/>
                    <a:lstStyle/>
                    <a:p>
                      <a:pPr algn="r" fontAlgn="b"/>
                      <a:r>
                        <a:rPr lang="de-DE" sz="1100" b="0" i="0" u="none" strike="noStrike">
                          <a:solidFill>
                            <a:srgbClr val="000000"/>
                          </a:solidFill>
                          <a:effectLst/>
                          <a:latin typeface="Calibri"/>
                        </a:rPr>
                        <a:t>95,11</a:t>
                      </a:r>
                    </a:p>
                  </a:txBody>
                  <a:tcPr marL="9525" marR="9525" marT="9525" marB="0" anchor="b"/>
                </a:tc>
              </a:tr>
              <a:tr h="190500">
                <a:tc>
                  <a:txBody>
                    <a:bodyPr/>
                    <a:lstStyle/>
                    <a:p>
                      <a:pPr algn="l" fontAlgn="b"/>
                      <a:r>
                        <a:rPr lang="de-DE" sz="1100" b="0" i="0" u="none" strike="noStrike">
                          <a:solidFill>
                            <a:srgbClr val="000000"/>
                          </a:solidFill>
                          <a:effectLst/>
                          <a:latin typeface="Calibri"/>
                        </a:rPr>
                        <a:t>Malediven</a:t>
                      </a:r>
                    </a:p>
                  </a:txBody>
                  <a:tcPr marL="9525" marR="9525" marT="9525" marB="0" anchor="b"/>
                </a:tc>
                <a:tc>
                  <a:txBody>
                    <a:bodyPr/>
                    <a:lstStyle/>
                    <a:p>
                      <a:pPr algn="r" fontAlgn="b"/>
                      <a:r>
                        <a:rPr lang="de-DE" sz="1100" b="0" i="0" u="none" strike="noStrike">
                          <a:solidFill>
                            <a:srgbClr val="000000"/>
                          </a:solidFill>
                          <a:effectLst/>
                          <a:latin typeface="Calibri"/>
                        </a:rPr>
                        <a:t>86,26</a:t>
                      </a:r>
                    </a:p>
                  </a:txBody>
                  <a:tcPr marL="9525" marR="9525" marT="9525" marB="0" anchor="b"/>
                </a:tc>
              </a:tr>
              <a:tr h="190500">
                <a:tc>
                  <a:txBody>
                    <a:bodyPr/>
                    <a:lstStyle/>
                    <a:p>
                      <a:pPr algn="l" fontAlgn="b"/>
                      <a:r>
                        <a:rPr lang="de-DE" sz="1100" b="0" i="0" u="none" strike="noStrike">
                          <a:solidFill>
                            <a:srgbClr val="000000"/>
                          </a:solidFill>
                          <a:effectLst/>
                          <a:latin typeface="Calibri"/>
                        </a:rPr>
                        <a:t>Oman</a:t>
                      </a:r>
                    </a:p>
                  </a:txBody>
                  <a:tcPr marL="9525" marR="9525" marT="9525" marB="0" anchor="b"/>
                </a:tc>
                <a:tc>
                  <a:txBody>
                    <a:bodyPr/>
                    <a:lstStyle/>
                    <a:p>
                      <a:pPr algn="r" fontAlgn="b"/>
                      <a:r>
                        <a:rPr lang="de-DE" sz="1100" b="0" i="0" u="none" strike="noStrike">
                          <a:solidFill>
                            <a:srgbClr val="000000"/>
                          </a:solidFill>
                          <a:effectLst/>
                          <a:latin typeface="Calibri"/>
                        </a:rPr>
                        <a:t>83,28</a:t>
                      </a:r>
                    </a:p>
                  </a:txBody>
                  <a:tcPr marL="9525" marR="9525" marT="9525" marB="0" anchor="b"/>
                </a:tc>
              </a:tr>
              <a:tr h="190500">
                <a:tc>
                  <a:txBody>
                    <a:bodyPr/>
                    <a:lstStyle/>
                    <a:p>
                      <a:pPr algn="l" fontAlgn="b"/>
                      <a:r>
                        <a:rPr lang="de-DE" sz="1100" b="0" i="0" u="none" strike="noStrike">
                          <a:solidFill>
                            <a:srgbClr val="000000"/>
                          </a:solidFill>
                          <a:effectLst/>
                          <a:latin typeface="Calibri"/>
                        </a:rPr>
                        <a:t>Libanon</a:t>
                      </a:r>
                    </a:p>
                  </a:txBody>
                  <a:tcPr marL="9525" marR="9525" marT="9525" marB="0" anchor="b"/>
                </a:tc>
                <a:tc>
                  <a:txBody>
                    <a:bodyPr/>
                    <a:lstStyle/>
                    <a:p>
                      <a:pPr algn="r" fontAlgn="b"/>
                      <a:r>
                        <a:rPr lang="de-DE" sz="1100" b="0" i="0" u="none" strike="noStrike">
                          <a:solidFill>
                            <a:srgbClr val="000000"/>
                          </a:solidFill>
                          <a:effectLst/>
                          <a:latin typeface="Calibri"/>
                        </a:rPr>
                        <a:t>83,27</a:t>
                      </a:r>
                    </a:p>
                  </a:txBody>
                  <a:tcPr marL="9525" marR="9525" marT="9525" marB="0" anchor="b"/>
                </a:tc>
              </a:tr>
              <a:tr h="190500">
                <a:tc>
                  <a:txBody>
                    <a:bodyPr/>
                    <a:lstStyle/>
                    <a:p>
                      <a:pPr algn="l" fontAlgn="b"/>
                      <a:r>
                        <a:rPr lang="de-DE" sz="1100" b="0" i="0" u="none" strike="noStrike">
                          <a:solidFill>
                            <a:srgbClr val="000000"/>
                          </a:solidFill>
                          <a:effectLst/>
                          <a:latin typeface="Calibri"/>
                        </a:rPr>
                        <a:t>Irak</a:t>
                      </a:r>
                    </a:p>
                  </a:txBody>
                  <a:tcPr marL="9525" marR="9525" marT="9525" marB="0" anchor="b"/>
                </a:tc>
                <a:tc>
                  <a:txBody>
                    <a:bodyPr/>
                    <a:lstStyle/>
                    <a:p>
                      <a:pPr algn="r" fontAlgn="b"/>
                      <a:r>
                        <a:rPr lang="de-DE" sz="1100" b="0" i="0" u="none" strike="noStrike">
                          <a:solidFill>
                            <a:srgbClr val="000000"/>
                          </a:solidFill>
                          <a:effectLst/>
                          <a:latin typeface="Calibri"/>
                        </a:rPr>
                        <a:t>75,24</a:t>
                      </a:r>
                    </a:p>
                  </a:txBody>
                  <a:tcPr marL="9525" marR="9525" marT="9525" marB="0" anchor="b"/>
                </a:tc>
              </a:tr>
              <a:tr h="190500">
                <a:tc>
                  <a:txBody>
                    <a:bodyPr/>
                    <a:lstStyle/>
                    <a:p>
                      <a:pPr algn="l" fontAlgn="b"/>
                      <a:r>
                        <a:rPr lang="de-DE" sz="1100" b="0" i="0" u="none" strike="noStrike">
                          <a:solidFill>
                            <a:srgbClr val="000000"/>
                          </a:solidFill>
                          <a:effectLst/>
                          <a:latin typeface="Calibri"/>
                        </a:rPr>
                        <a:t>Katar</a:t>
                      </a:r>
                    </a:p>
                  </a:txBody>
                  <a:tcPr marL="9525" marR="9525" marT="9525" marB="0" anchor="b"/>
                </a:tc>
                <a:tc>
                  <a:txBody>
                    <a:bodyPr/>
                    <a:lstStyle/>
                    <a:p>
                      <a:pPr algn="r" fontAlgn="b"/>
                      <a:r>
                        <a:rPr lang="de-DE" sz="1100" b="0" i="0" u="none" strike="noStrike">
                          <a:solidFill>
                            <a:srgbClr val="000000"/>
                          </a:solidFill>
                          <a:effectLst/>
                          <a:latin typeface="Calibri"/>
                        </a:rPr>
                        <a:t>60,94</a:t>
                      </a:r>
                    </a:p>
                  </a:txBody>
                  <a:tcPr marL="9525" marR="9525" marT="9525" marB="0" anchor="b"/>
                </a:tc>
              </a:tr>
              <a:tr h="190500">
                <a:tc>
                  <a:txBody>
                    <a:bodyPr/>
                    <a:lstStyle/>
                    <a:p>
                      <a:pPr algn="l" fontAlgn="b"/>
                      <a:r>
                        <a:rPr lang="de-DE" sz="1100" b="0" i="0" u="none" strike="noStrike" dirty="0" smtClean="0">
                          <a:solidFill>
                            <a:srgbClr val="000000"/>
                          </a:solidFill>
                          <a:effectLst/>
                          <a:latin typeface="Calibri"/>
                        </a:rPr>
                        <a:t>VAE</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b="0" i="0" u="none" strike="noStrike" dirty="0">
                          <a:solidFill>
                            <a:srgbClr val="000000"/>
                          </a:solidFill>
                          <a:effectLst/>
                          <a:latin typeface="Calibri"/>
                        </a:rPr>
                        <a:t>58,83</a:t>
                      </a:r>
                    </a:p>
                  </a:txBody>
                  <a:tcPr marL="9525" marR="9525" marT="9525" marB="0" anchor="b"/>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1280764514"/>
              </p:ext>
            </p:extLst>
          </p:nvPr>
        </p:nvGraphicFramePr>
        <p:xfrm>
          <a:off x="7347957" y="4335290"/>
          <a:ext cx="1524000" cy="2009775"/>
        </p:xfrm>
        <a:graphic>
          <a:graphicData uri="http://schemas.openxmlformats.org/drawingml/2006/table">
            <a:tbl>
              <a:tblPr>
                <a:tableStyleId>{21E4AEA4-8DFA-4A89-87EB-49C32662AFE0}</a:tableStyleId>
              </a:tblPr>
              <a:tblGrid>
                <a:gridCol w="762000"/>
                <a:gridCol w="762000"/>
              </a:tblGrid>
              <a:tr h="165248">
                <a:tc>
                  <a:txBody>
                    <a:bodyPr/>
                    <a:lstStyle/>
                    <a:p>
                      <a:pPr algn="l" fontAlgn="b"/>
                      <a:r>
                        <a:rPr lang="de-DE" sz="1100" b="1" u="none" strike="noStrike" dirty="0">
                          <a:effectLst/>
                        </a:rPr>
                        <a:t>Land</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dirty="0">
                          <a:effectLst/>
                        </a:rPr>
                        <a:t>Inzidenz 7T</a:t>
                      </a:r>
                      <a:endParaRPr lang="de-DE" sz="1100" b="1" i="0" u="none" strike="noStrike" dirty="0">
                        <a:solidFill>
                          <a:srgbClr val="000000"/>
                        </a:solidFill>
                        <a:effectLst/>
                        <a:latin typeface="Calibri"/>
                      </a:endParaRPr>
                    </a:p>
                  </a:txBody>
                  <a:tcPr marL="9525" marR="9525" marT="9525" marB="0" anchor="b"/>
                </a:tc>
              </a:tr>
              <a:tr h="190500">
                <a:tc>
                  <a:txBody>
                    <a:bodyPr/>
                    <a:lstStyle/>
                    <a:p>
                      <a:pPr algn="l" fontAlgn="b"/>
                      <a:r>
                        <a:rPr lang="de-DE" sz="1100" b="0" i="0" u="none" strike="noStrike">
                          <a:solidFill>
                            <a:srgbClr val="000000"/>
                          </a:solidFill>
                          <a:effectLst/>
                          <a:latin typeface="Calibri"/>
                        </a:rPr>
                        <a:t>Andorra</a:t>
                      </a:r>
                    </a:p>
                  </a:txBody>
                  <a:tcPr marL="9525" marR="9525" marT="9525" marB="0" anchor="b"/>
                </a:tc>
                <a:tc>
                  <a:txBody>
                    <a:bodyPr/>
                    <a:lstStyle/>
                    <a:p>
                      <a:pPr algn="r" fontAlgn="b"/>
                      <a:r>
                        <a:rPr lang="de-DE" sz="1100" b="0" i="0" u="none" strike="noStrike">
                          <a:solidFill>
                            <a:srgbClr val="000000"/>
                          </a:solidFill>
                          <a:effectLst/>
                          <a:latin typeface="Calibri"/>
                        </a:rPr>
                        <a:t>318,99</a:t>
                      </a:r>
                    </a:p>
                  </a:txBody>
                  <a:tcPr marL="9525" marR="9525" marT="9525" marB="0" anchor="b"/>
                </a:tc>
              </a:tr>
              <a:tr h="190500">
                <a:tc>
                  <a:txBody>
                    <a:bodyPr/>
                    <a:lstStyle/>
                    <a:p>
                      <a:pPr algn="l" fontAlgn="b"/>
                      <a:r>
                        <a:rPr lang="de-DE" sz="1100" b="0" i="0" u="none" strike="noStrike">
                          <a:solidFill>
                            <a:srgbClr val="000000"/>
                          </a:solidFill>
                          <a:effectLst/>
                          <a:latin typeface="Calibri"/>
                        </a:rPr>
                        <a:t>Montenegro</a:t>
                      </a:r>
                    </a:p>
                  </a:txBody>
                  <a:tcPr marL="9525" marR="9525" marT="9525" marB="0" anchor="b"/>
                </a:tc>
                <a:tc>
                  <a:txBody>
                    <a:bodyPr/>
                    <a:lstStyle/>
                    <a:p>
                      <a:pPr algn="r" fontAlgn="b"/>
                      <a:r>
                        <a:rPr lang="de-DE" sz="1100" b="0" i="0" u="none" strike="noStrike">
                          <a:solidFill>
                            <a:srgbClr val="000000"/>
                          </a:solidFill>
                          <a:effectLst/>
                          <a:latin typeface="Calibri"/>
                        </a:rPr>
                        <a:t>312,13</a:t>
                      </a:r>
                    </a:p>
                  </a:txBody>
                  <a:tcPr marL="9525" marR="9525" marT="9525" marB="0" anchor="b"/>
                </a:tc>
              </a:tr>
              <a:tr h="190500">
                <a:tc>
                  <a:txBody>
                    <a:bodyPr/>
                    <a:lstStyle/>
                    <a:p>
                      <a:pPr algn="l" fontAlgn="b"/>
                      <a:r>
                        <a:rPr lang="de-DE" sz="1100" b="0" i="0" u="none" strike="noStrike">
                          <a:solidFill>
                            <a:srgbClr val="000000"/>
                          </a:solidFill>
                          <a:effectLst/>
                          <a:latin typeface="Calibri"/>
                        </a:rPr>
                        <a:t>Republik Moldau</a:t>
                      </a:r>
                    </a:p>
                  </a:txBody>
                  <a:tcPr marL="9525" marR="9525" marT="9525" marB="0" anchor="b"/>
                </a:tc>
                <a:tc>
                  <a:txBody>
                    <a:bodyPr/>
                    <a:lstStyle/>
                    <a:p>
                      <a:pPr algn="r" fontAlgn="b"/>
                      <a:r>
                        <a:rPr lang="de-DE" sz="1100" b="0" i="0" u="none" strike="noStrike">
                          <a:solidFill>
                            <a:srgbClr val="000000"/>
                          </a:solidFill>
                          <a:effectLst/>
                          <a:latin typeface="Calibri"/>
                        </a:rPr>
                        <a:t>88,77</a:t>
                      </a:r>
                    </a:p>
                  </a:txBody>
                  <a:tcPr marL="9525" marR="9525" marT="9525" marB="0" anchor="b"/>
                </a:tc>
              </a:tr>
              <a:tr h="190500">
                <a:tc>
                  <a:txBody>
                    <a:bodyPr/>
                    <a:lstStyle/>
                    <a:p>
                      <a:pPr algn="l" fontAlgn="b"/>
                      <a:r>
                        <a:rPr lang="de-DE" sz="1100" b="0" i="0" u="none" strike="noStrike">
                          <a:solidFill>
                            <a:srgbClr val="000000"/>
                          </a:solidFill>
                          <a:effectLst/>
                          <a:latin typeface="Calibri"/>
                        </a:rPr>
                        <a:t>Gibraltar</a:t>
                      </a:r>
                    </a:p>
                  </a:txBody>
                  <a:tcPr marL="9525" marR="9525" marT="9525" marB="0" anchor="b"/>
                </a:tc>
                <a:tc>
                  <a:txBody>
                    <a:bodyPr/>
                    <a:lstStyle/>
                    <a:p>
                      <a:pPr algn="r" fontAlgn="b"/>
                      <a:r>
                        <a:rPr lang="de-DE" sz="1100" b="0" i="0" u="none" strike="noStrike">
                          <a:solidFill>
                            <a:srgbClr val="000000"/>
                          </a:solidFill>
                          <a:effectLst/>
                          <a:latin typeface="Calibri"/>
                        </a:rPr>
                        <a:t>59,34</a:t>
                      </a:r>
                    </a:p>
                  </a:txBody>
                  <a:tcPr marL="9525" marR="9525" marT="9525" marB="0" anchor="b"/>
                </a:tc>
              </a:tr>
              <a:tr h="190500">
                <a:tc>
                  <a:txBody>
                    <a:bodyPr/>
                    <a:lstStyle/>
                    <a:p>
                      <a:pPr algn="l" fontAlgn="b"/>
                      <a:r>
                        <a:rPr lang="de-DE" sz="1100" b="0" i="0" u="none" strike="noStrike" dirty="0" smtClean="0">
                          <a:solidFill>
                            <a:srgbClr val="000000"/>
                          </a:solidFill>
                          <a:effectLst/>
                          <a:latin typeface="Calibri"/>
                        </a:rPr>
                        <a:t>Bosnien</a:t>
                      </a:r>
                      <a:r>
                        <a:rPr lang="de-DE" sz="1100" b="0" i="0" u="none" strike="noStrike" baseline="0" dirty="0" smtClean="0">
                          <a:solidFill>
                            <a:srgbClr val="000000"/>
                          </a:solidFill>
                          <a:effectLst/>
                          <a:latin typeface="Calibri"/>
                        </a:rPr>
                        <a:t> u</a:t>
                      </a:r>
                      <a:r>
                        <a:rPr lang="de-DE" sz="1100" b="0" i="0" u="none" strike="noStrike" dirty="0" smtClean="0">
                          <a:solidFill>
                            <a:srgbClr val="000000"/>
                          </a:solidFill>
                          <a:effectLst/>
                          <a:latin typeface="Calibri"/>
                        </a:rPr>
                        <a:t>nd </a:t>
                      </a:r>
                      <a:r>
                        <a:rPr lang="de-DE" sz="1100" b="0" i="0" u="none" strike="noStrike" dirty="0" err="1">
                          <a:solidFill>
                            <a:srgbClr val="000000"/>
                          </a:solidFill>
                          <a:effectLst/>
                          <a:latin typeface="Calibri"/>
                        </a:rPr>
                        <a:t>Herzegovina</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b="0" i="0" u="none" strike="noStrike">
                          <a:solidFill>
                            <a:srgbClr val="000000"/>
                          </a:solidFill>
                          <a:effectLst/>
                          <a:latin typeface="Calibri"/>
                        </a:rPr>
                        <a:t>57,13</a:t>
                      </a:r>
                    </a:p>
                  </a:txBody>
                  <a:tcPr marL="9525" marR="9525" marT="9525" marB="0" anchor="b"/>
                </a:tc>
              </a:tr>
              <a:tr h="190500">
                <a:tc>
                  <a:txBody>
                    <a:bodyPr/>
                    <a:lstStyle/>
                    <a:p>
                      <a:pPr algn="l" fontAlgn="b"/>
                      <a:r>
                        <a:rPr lang="de-DE" sz="1100" b="0" i="0" u="none" strike="noStrike">
                          <a:solidFill>
                            <a:srgbClr val="000000"/>
                          </a:solidFill>
                          <a:effectLst/>
                          <a:latin typeface="Calibri"/>
                        </a:rPr>
                        <a:t>Monaco</a:t>
                      </a:r>
                    </a:p>
                  </a:txBody>
                  <a:tcPr marL="9525" marR="9525" marT="9525" marB="0" anchor="b"/>
                </a:tc>
                <a:tc>
                  <a:txBody>
                    <a:bodyPr/>
                    <a:lstStyle/>
                    <a:p>
                      <a:pPr algn="r" fontAlgn="b"/>
                      <a:r>
                        <a:rPr lang="de-DE" sz="1100" b="0" i="0" u="none" strike="noStrike">
                          <a:solidFill>
                            <a:srgbClr val="000000"/>
                          </a:solidFill>
                          <a:effectLst/>
                          <a:latin typeface="Calibri"/>
                        </a:rPr>
                        <a:t>54,41</a:t>
                      </a:r>
                    </a:p>
                  </a:txBody>
                  <a:tcPr marL="9525" marR="9525" marT="9525" marB="0" anchor="b"/>
                </a:tc>
              </a:tr>
              <a:tr h="190500">
                <a:tc>
                  <a:txBody>
                    <a:bodyPr/>
                    <a:lstStyle/>
                    <a:p>
                      <a:pPr algn="l" fontAlgn="b"/>
                      <a:r>
                        <a:rPr lang="de-DE" sz="1100" b="0" i="0" u="none" strike="noStrike" dirty="0">
                          <a:solidFill>
                            <a:srgbClr val="000000"/>
                          </a:solidFill>
                          <a:effectLst/>
                          <a:latin typeface="Calibri"/>
                        </a:rPr>
                        <a:t>Armenien</a:t>
                      </a:r>
                    </a:p>
                  </a:txBody>
                  <a:tcPr marL="9525" marR="9525" marT="9525" marB="0" anchor="b"/>
                </a:tc>
                <a:tc>
                  <a:txBody>
                    <a:bodyPr/>
                    <a:lstStyle/>
                    <a:p>
                      <a:pPr algn="r" fontAlgn="b"/>
                      <a:r>
                        <a:rPr lang="de-DE" sz="1100" b="0" i="0" u="none" strike="noStrike" dirty="0">
                          <a:solidFill>
                            <a:srgbClr val="000000"/>
                          </a:solidFill>
                          <a:effectLst/>
                          <a:latin typeface="Calibri"/>
                        </a:rPr>
                        <a:t>53,52</a:t>
                      </a:r>
                    </a:p>
                  </a:txBody>
                  <a:tcPr marL="9525" marR="9525" marT="9525" marB="0" anchor="b"/>
                </a:tc>
              </a:tr>
              <a:tr h="190500">
                <a:tc>
                  <a:txBody>
                    <a:bodyPr/>
                    <a:lstStyle/>
                    <a:p>
                      <a:pPr algn="l" fontAlgn="b"/>
                      <a:r>
                        <a:rPr lang="de-DE" sz="1100" b="0" i="0" u="none" strike="noStrike" dirty="0" smtClean="0">
                          <a:solidFill>
                            <a:srgbClr val="FF0000"/>
                          </a:solidFill>
                          <a:effectLst/>
                          <a:latin typeface="Calibri"/>
                        </a:rPr>
                        <a:t>Ukraine</a:t>
                      </a:r>
                      <a:endParaRPr lang="de-DE" sz="1100" b="0" i="0" u="none" strike="noStrike" dirty="0">
                        <a:solidFill>
                          <a:srgbClr val="FF0000"/>
                        </a:solidFill>
                        <a:effectLst/>
                        <a:latin typeface="Calibri"/>
                      </a:endParaRPr>
                    </a:p>
                  </a:txBody>
                  <a:tcPr marL="9525" marR="9525" marT="9525" marB="0" anchor="b"/>
                </a:tc>
                <a:tc>
                  <a:txBody>
                    <a:bodyPr/>
                    <a:lstStyle/>
                    <a:p>
                      <a:pPr algn="r" fontAlgn="b"/>
                      <a:r>
                        <a:rPr lang="de-DE" sz="1100" b="0" i="0" u="none" strike="noStrike" dirty="0" smtClean="0">
                          <a:solidFill>
                            <a:srgbClr val="FF0000"/>
                          </a:solidFill>
                          <a:effectLst/>
                          <a:latin typeface="Calibri"/>
                        </a:rPr>
                        <a:t>50,18</a:t>
                      </a:r>
                      <a:endParaRPr lang="de-DE" sz="1100" b="0" i="0" u="none" strike="noStrike" dirty="0">
                        <a:solidFill>
                          <a:srgbClr val="FF0000"/>
                        </a:solidFill>
                        <a:effectLst/>
                        <a:latin typeface="Calibri"/>
                      </a:endParaRPr>
                    </a:p>
                  </a:txBody>
                  <a:tcPr marL="9525" marR="9525" marT="9525" marB="0" anchor="b"/>
                </a:tc>
              </a:tr>
            </a:tbl>
          </a:graphicData>
        </a:graphic>
      </p:graphicFrame>
      <p:graphicFrame>
        <p:nvGraphicFramePr>
          <p:cNvPr id="20" name="Tabelle 19"/>
          <p:cNvGraphicFramePr>
            <a:graphicFrameLocks noGrp="1"/>
          </p:cNvGraphicFramePr>
          <p:nvPr>
            <p:extLst>
              <p:ext uri="{D42A27DB-BD31-4B8C-83A1-F6EECF244321}">
                <p14:modId xmlns:p14="http://schemas.microsoft.com/office/powerpoint/2010/main" val="4145329636"/>
              </p:ext>
            </p:extLst>
          </p:nvPr>
        </p:nvGraphicFramePr>
        <p:xfrm>
          <a:off x="46726" y="5733256"/>
          <a:ext cx="1428930" cy="702945"/>
        </p:xfrm>
        <a:graphic>
          <a:graphicData uri="http://schemas.openxmlformats.org/drawingml/2006/table">
            <a:tbl>
              <a:tblPr>
                <a:tableStyleId>{21E4AEA4-8DFA-4A89-87EB-49C32662AFE0}</a:tableStyleId>
              </a:tblPr>
              <a:tblGrid>
                <a:gridCol w="708221"/>
                <a:gridCol w="720709"/>
              </a:tblGrid>
              <a:tr h="35277">
                <a:tc>
                  <a:txBody>
                    <a:bodyPr/>
                    <a:lstStyle/>
                    <a:p>
                      <a:pPr algn="l" fontAlgn="b"/>
                      <a:r>
                        <a:rPr lang="de-DE" sz="1100" b="1" u="none" strike="noStrike" dirty="0">
                          <a:effectLst/>
                        </a:rPr>
                        <a:t>Land</a:t>
                      </a:r>
                      <a:endParaRPr lang="de-DE" sz="1100" b="1" i="0" u="none" strike="noStrike" dirty="0">
                        <a:solidFill>
                          <a:srgbClr val="000000"/>
                        </a:solidFill>
                        <a:effectLst/>
                        <a:latin typeface="Calibri"/>
                      </a:endParaRPr>
                    </a:p>
                  </a:txBody>
                  <a:tcPr marL="7620" marR="7620" marT="7620" marB="0" anchor="b"/>
                </a:tc>
                <a:tc>
                  <a:txBody>
                    <a:bodyPr/>
                    <a:lstStyle/>
                    <a:p>
                      <a:pPr algn="l" fontAlgn="b"/>
                      <a:r>
                        <a:rPr lang="de-DE" sz="1100" b="1" u="none" strike="noStrike" dirty="0">
                          <a:effectLst/>
                        </a:rPr>
                        <a:t>Inzidenz 7T</a:t>
                      </a:r>
                      <a:endParaRPr lang="de-DE" sz="1100" b="1" i="0" u="none" strike="noStrike" dirty="0">
                        <a:solidFill>
                          <a:srgbClr val="000000"/>
                        </a:solidFill>
                        <a:effectLst/>
                        <a:latin typeface="Calibri"/>
                      </a:endParaRPr>
                    </a:p>
                  </a:txBody>
                  <a:tcPr marL="7620" marR="7620" marT="7620" marB="0" anchor="b"/>
                </a:tc>
              </a:tr>
              <a:tr h="182880">
                <a:tc>
                  <a:txBody>
                    <a:bodyPr/>
                    <a:lstStyle/>
                    <a:p>
                      <a:pPr algn="l" fontAlgn="b"/>
                      <a:r>
                        <a:rPr lang="de-DE" sz="1100" b="0" i="0" u="none" strike="noStrike" dirty="0" smtClean="0">
                          <a:solidFill>
                            <a:srgbClr val="000000"/>
                          </a:solidFill>
                          <a:effectLst/>
                          <a:latin typeface="Calibri"/>
                        </a:rPr>
                        <a:t>Guam</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b="0" i="0" u="none" strike="noStrike" dirty="0" smtClean="0">
                          <a:solidFill>
                            <a:srgbClr val="000000"/>
                          </a:solidFill>
                          <a:effectLst/>
                          <a:latin typeface="Calibri"/>
                        </a:rPr>
                        <a:t>160,79</a:t>
                      </a:r>
                      <a:endParaRPr lang="de-DE" sz="1100" b="0" i="0" u="none" strike="noStrike" dirty="0">
                        <a:solidFill>
                          <a:srgbClr val="000000"/>
                        </a:solidFill>
                        <a:effectLst/>
                        <a:latin typeface="Calibri"/>
                      </a:endParaRPr>
                    </a:p>
                  </a:txBody>
                  <a:tcPr marL="9525" marR="9525" marT="9525" marB="0" anchor="b"/>
                </a:tc>
              </a:tr>
              <a:tr h="182880">
                <a:tc>
                  <a:txBody>
                    <a:bodyPr/>
                    <a:lstStyle/>
                    <a:p>
                      <a:pPr algn="l" fontAlgn="b"/>
                      <a:r>
                        <a:rPr lang="de-DE" sz="1100" b="0" i="0" u="none" strike="noStrike" dirty="0">
                          <a:solidFill>
                            <a:srgbClr val="000000"/>
                          </a:solidFill>
                          <a:effectLst/>
                          <a:latin typeface="Calibri"/>
                        </a:rPr>
                        <a:t>Französisch Polynesien</a:t>
                      </a:r>
                    </a:p>
                  </a:txBody>
                  <a:tcPr marL="9525" marR="9525" marT="9525" marB="0" anchor="b"/>
                </a:tc>
                <a:tc>
                  <a:txBody>
                    <a:bodyPr/>
                    <a:lstStyle/>
                    <a:p>
                      <a:pPr algn="r" fontAlgn="b"/>
                      <a:r>
                        <a:rPr lang="de-DE" sz="1100" b="0" i="0" u="none" strike="noStrike" dirty="0" smtClean="0">
                          <a:solidFill>
                            <a:srgbClr val="000000"/>
                          </a:solidFill>
                          <a:effectLst/>
                          <a:latin typeface="Calibri"/>
                        </a:rPr>
                        <a:t>70,54</a:t>
                      </a:r>
                      <a:endParaRPr lang="de-DE" sz="1100" b="0" i="0" u="none" strike="noStrike" dirty="0">
                        <a:solidFill>
                          <a:srgbClr val="000000"/>
                        </a:solidFill>
                        <a:effectLst/>
                        <a:latin typeface="Calibri"/>
                      </a:endParaRPr>
                    </a:p>
                  </a:txBody>
                  <a:tcPr marL="9525" marR="9525" marT="9525" marB="0" anchor="b"/>
                </a:tc>
              </a:tr>
            </a:tbl>
          </a:graphicData>
        </a:graphic>
      </p:graphicFrame>
      <p:sp>
        <p:nvSpPr>
          <p:cNvPr id="21" name="Textfeld 20"/>
          <p:cNvSpPr txBox="1"/>
          <p:nvPr/>
        </p:nvSpPr>
        <p:spPr>
          <a:xfrm>
            <a:off x="107504" y="5373216"/>
            <a:ext cx="1152128" cy="338554"/>
          </a:xfrm>
          <a:prstGeom prst="rect">
            <a:avLst/>
          </a:prstGeom>
          <a:noFill/>
        </p:spPr>
        <p:txBody>
          <a:bodyPr wrap="square" rtlCol="0">
            <a:spAutoFit/>
          </a:bodyPr>
          <a:lstStyle/>
          <a:p>
            <a:pPr algn="ctr"/>
            <a:r>
              <a:rPr lang="de-DE" sz="1600" b="1" dirty="0" smtClean="0"/>
              <a:t>Ozeanien</a:t>
            </a:r>
            <a:endParaRPr lang="de-DE" sz="16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02" y="692696"/>
            <a:ext cx="7984197" cy="324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1835696" y="3645024"/>
            <a:ext cx="6032758" cy="307777"/>
          </a:xfrm>
          <a:prstGeom prst="rect">
            <a:avLst/>
          </a:prstGeom>
          <a:solidFill>
            <a:schemeClr val="accent2">
              <a:lumMod val="60000"/>
              <a:lumOff val="40000"/>
            </a:schemeClr>
          </a:solidFill>
        </p:spPr>
        <p:txBody>
          <a:bodyPr wrap="square" rtlCol="0">
            <a:spAutoFit/>
          </a:bodyPr>
          <a:lstStyle/>
          <a:p>
            <a:pPr algn="ctr"/>
            <a:r>
              <a:rPr lang="de-DE" sz="1400" b="1" dirty="0" smtClean="0"/>
              <a:t>50 Länder/Territorien mit einer 7-Tages-Inzidenz &gt; 50 Fälle / 100.000 </a:t>
            </a:r>
            <a:r>
              <a:rPr lang="de-DE" sz="1400" b="1" dirty="0" err="1" smtClean="0"/>
              <a:t>Ew</a:t>
            </a:r>
            <a:r>
              <a:rPr lang="de-DE" sz="1400" b="1" dirty="0" smtClean="0"/>
              <a:t>.</a:t>
            </a:r>
            <a:endParaRPr lang="de-DE" sz="1400" b="1" dirty="0"/>
          </a:p>
        </p:txBody>
      </p:sp>
    </p:spTree>
    <p:extLst>
      <p:ext uri="{BB962C8B-B14F-4D97-AF65-F5344CB8AC3E}">
        <p14:creationId xmlns:p14="http://schemas.microsoft.com/office/powerpoint/2010/main" val="2060143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332656"/>
            <a:ext cx="8802724" cy="369332"/>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400" dirty="0"/>
              <a:t>7-Tages-Inzidenz pro 100.000 </a:t>
            </a:r>
            <a:r>
              <a:rPr lang="de-DE" sz="2400" dirty="0" smtClean="0"/>
              <a:t>Einwohner – EU/EWR/UK/CH</a:t>
            </a:r>
            <a:endParaRPr lang="de-DE" sz="2400" dirty="0"/>
          </a:p>
        </p:txBody>
      </p:sp>
      <p:cxnSp>
        <p:nvCxnSpPr>
          <p:cNvPr id="6" name="Gerade Verbindung 5"/>
          <p:cNvCxnSpPr/>
          <p:nvPr/>
        </p:nvCxnSpPr>
        <p:spPr>
          <a:xfrm>
            <a:off x="0" y="908720"/>
            <a:ext cx="9144000" cy="0"/>
          </a:xfrm>
          <a:prstGeom prst="line">
            <a:avLst/>
          </a:prstGeom>
          <a:noFill/>
          <a:ln w="19050" cap="flat" cmpd="sng" algn="ctr">
            <a:solidFill>
              <a:srgbClr val="006EC7"/>
            </a:solidFill>
            <a:prstDash val="solid"/>
          </a:ln>
          <a:effectLst/>
        </p:spPr>
      </p:cxnSp>
      <p:sp>
        <p:nvSpPr>
          <p:cNvPr id="8" name="Textfeld 7"/>
          <p:cNvSpPr txBox="1"/>
          <p:nvPr/>
        </p:nvSpPr>
        <p:spPr>
          <a:xfrm>
            <a:off x="5903640" y="6577607"/>
            <a:ext cx="3240360" cy="307777"/>
          </a:xfrm>
          <a:prstGeom prst="rect">
            <a:avLst/>
          </a:prstGeom>
          <a:noFill/>
        </p:spPr>
        <p:txBody>
          <a:bodyPr wrap="square" rtlCol="0">
            <a:spAutoFit/>
          </a:bodyPr>
          <a:lstStyle/>
          <a:p>
            <a:pPr algn="r"/>
            <a:r>
              <a:rPr lang="de-DE" sz="1400" i="1" dirty="0" smtClean="0">
                <a:solidFill>
                  <a:prstClr val="black"/>
                </a:solidFill>
              </a:rPr>
              <a:t>Quelle: ECDC, Stand: 24.09.2020</a:t>
            </a:r>
            <a:endParaRPr lang="de-DE" sz="1400" i="1" dirty="0">
              <a:solidFill>
                <a:prstClr val="black"/>
              </a:solidFill>
            </a:endParaRPr>
          </a:p>
        </p:txBody>
      </p:sp>
      <p:sp>
        <p:nvSpPr>
          <p:cNvPr id="7" name="Textfeld 6"/>
          <p:cNvSpPr txBox="1"/>
          <p:nvPr/>
        </p:nvSpPr>
        <p:spPr>
          <a:xfrm>
            <a:off x="442239" y="1062558"/>
            <a:ext cx="1286579" cy="507831"/>
          </a:xfrm>
          <a:prstGeom prst="rect">
            <a:avLst/>
          </a:prstGeom>
          <a:noFill/>
        </p:spPr>
        <p:txBody>
          <a:bodyPr wrap="square" rtlCol="0">
            <a:spAutoFit/>
          </a:bodyPr>
          <a:lstStyle/>
          <a:p>
            <a:pPr algn="ctr"/>
            <a:r>
              <a:rPr lang="de-DE" sz="1600" b="1" dirty="0" smtClean="0"/>
              <a:t>Europa </a:t>
            </a:r>
            <a:r>
              <a:rPr lang="de-DE" sz="1100" b="1" dirty="0" smtClean="0"/>
              <a:t>(EU/EWR/UK/CH)</a:t>
            </a:r>
            <a:endParaRPr lang="de-DE" sz="1600" b="1" dirty="0"/>
          </a:p>
        </p:txBody>
      </p:sp>
      <p:graphicFrame>
        <p:nvGraphicFramePr>
          <p:cNvPr id="9" name="Tabelle 8"/>
          <p:cNvGraphicFramePr>
            <a:graphicFrameLocks noGrp="1"/>
          </p:cNvGraphicFramePr>
          <p:nvPr>
            <p:extLst>
              <p:ext uri="{D42A27DB-BD31-4B8C-83A1-F6EECF244321}">
                <p14:modId xmlns:p14="http://schemas.microsoft.com/office/powerpoint/2010/main" val="2450540187"/>
              </p:ext>
            </p:extLst>
          </p:nvPr>
        </p:nvGraphicFramePr>
        <p:xfrm>
          <a:off x="323528" y="1556792"/>
          <a:ext cx="1524000" cy="2426970"/>
        </p:xfrm>
        <a:graphic>
          <a:graphicData uri="http://schemas.openxmlformats.org/drawingml/2006/table">
            <a:tbl>
              <a:tblPr>
                <a:tableStyleId>{21E4AEA4-8DFA-4A89-87EB-49C32662AFE0}</a:tableStyleId>
              </a:tblPr>
              <a:tblGrid>
                <a:gridCol w="762000"/>
                <a:gridCol w="762000"/>
              </a:tblGrid>
              <a:tr h="165248">
                <a:tc>
                  <a:txBody>
                    <a:bodyPr/>
                    <a:lstStyle/>
                    <a:p>
                      <a:pPr algn="l" fontAlgn="b"/>
                      <a:r>
                        <a:rPr lang="de-DE" sz="1100" b="1" u="none" strike="noStrike" dirty="0">
                          <a:effectLst/>
                        </a:rPr>
                        <a:t>Land</a:t>
                      </a:r>
                      <a:endParaRPr lang="de-DE" sz="1100" b="1" i="0" u="none" strike="noStrike" dirty="0">
                        <a:solidFill>
                          <a:srgbClr val="000000"/>
                        </a:solidFill>
                        <a:effectLst/>
                        <a:latin typeface="Calibri"/>
                      </a:endParaRPr>
                    </a:p>
                  </a:txBody>
                  <a:tcPr marL="9525" marR="9525" marT="9525" marB="0" anchor="b"/>
                </a:tc>
                <a:tc>
                  <a:txBody>
                    <a:bodyPr/>
                    <a:lstStyle/>
                    <a:p>
                      <a:pPr algn="l" fontAlgn="b"/>
                      <a:r>
                        <a:rPr lang="de-DE" sz="1100" b="1" u="none" strike="noStrike" dirty="0">
                          <a:effectLst/>
                        </a:rPr>
                        <a:t>Inzidenz 7T</a:t>
                      </a:r>
                      <a:endParaRPr lang="de-DE" sz="1100" b="1" i="0" u="none" strike="noStrike" dirty="0">
                        <a:solidFill>
                          <a:srgbClr val="000000"/>
                        </a:solidFill>
                        <a:effectLst/>
                        <a:latin typeface="Calibri"/>
                      </a:endParaRPr>
                    </a:p>
                  </a:txBody>
                  <a:tcPr marL="9525" marR="9525" marT="9525" marB="0" anchor="b"/>
                </a:tc>
              </a:tr>
              <a:tr h="190500">
                <a:tc>
                  <a:txBody>
                    <a:bodyPr/>
                    <a:lstStyle/>
                    <a:p>
                      <a:pPr algn="l" fontAlgn="b"/>
                      <a:r>
                        <a:rPr lang="de-DE" sz="1100" b="0" i="0" u="none" strike="noStrike" dirty="0">
                          <a:solidFill>
                            <a:srgbClr val="000000"/>
                          </a:solidFill>
                          <a:effectLst/>
                          <a:latin typeface="Calibri"/>
                        </a:rPr>
                        <a:t>Spanien</a:t>
                      </a:r>
                    </a:p>
                  </a:txBody>
                  <a:tcPr marL="9525" marR="9525" marT="9525" marB="0" anchor="b"/>
                </a:tc>
                <a:tc>
                  <a:txBody>
                    <a:bodyPr/>
                    <a:lstStyle/>
                    <a:p>
                      <a:pPr algn="r" fontAlgn="b"/>
                      <a:r>
                        <a:rPr lang="de-DE" sz="1100" b="0" i="0" u="none" strike="noStrike" dirty="0">
                          <a:solidFill>
                            <a:srgbClr val="000000"/>
                          </a:solidFill>
                          <a:effectLst/>
                          <a:latin typeface="Calibri"/>
                        </a:rPr>
                        <a:t>168,73</a:t>
                      </a:r>
                    </a:p>
                  </a:txBody>
                  <a:tcPr marL="9525" marR="9525" marT="9525" marB="0" anchor="b"/>
                </a:tc>
              </a:tr>
              <a:tr h="190500">
                <a:tc>
                  <a:txBody>
                    <a:bodyPr/>
                    <a:lstStyle/>
                    <a:p>
                      <a:pPr algn="l" fontAlgn="b"/>
                      <a:r>
                        <a:rPr lang="de-DE" sz="1100" b="0" i="0" u="none" strike="noStrike" dirty="0">
                          <a:solidFill>
                            <a:srgbClr val="000000"/>
                          </a:solidFill>
                          <a:effectLst/>
                          <a:latin typeface="Calibri"/>
                        </a:rPr>
                        <a:t>Tschechische Republik</a:t>
                      </a:r>
                    </a:p>
                  </a:txBody>
                  <a:tcPr marL="9525" marR="9525" marT="9525" marB="0" anchor="b"/>
                </a:tc>
                <a:tc>
                  <a:txBody>
                    <a:bodyPr/>
                    <a:lstStyle/>
                    <a:p>
                      <a:pPr algn="r" fontAlgn="b"/>
                      <a:r>
                        <a:rPr lang="de-DE" sz="1100" b="0" i="0" u="none" strike="noStrike">
                          <a:solidFill>
                            <a:srgbClr val="000000"/>
                          </a:solidFill>
                          <a:effectLst/>
                          <a:latin typeface="Calibri"/>
                        </a:rPr>
                        <a:t>135,51</a:t>
                      </a:r>
                    </a:p>
                  </a:txBody>
                  <a:tcPr marL="9525" marR="9525" marT="9525" marB="0" anchor="b"/>
                </a:tc>
              </a:tr>
              <a:tr h="190500">
                <a:tc>
                  <a:txBody>
                    <a:bodyPr/>
                    <a:lstStyle/>
                    <a:p>
                      <a:pPr algn="l" fontAlgn="b"/>
                      <a:r>
                        <a:rPr lang="de-DE" sz="1100" b="0" i="0" u="none" strike="noStrike" dirty="0">
                          <a:solidFill>
                            <a:srgbClr val="000000"/>
                          </a:solidFill>
                          <a:effectLst/>
                          <a:latin typeface="Calibri"/>
                        </a:rPr>
                        <a:t>Frankreich</a:t>
                      </a:r>
                    </a:p>
                  </a:txBody>
                  <a:tcPr marL="9525" marR="9525" marT="9525" marB="0" anchor="b"/>
                </a:tc>
                <a:tc>
                  <a:txBody>
                    <a:bodyPr/>
                    <a:lstStyle/>
                    <a:p>
                      <a:pPr algn="r" fontAlgn="b"/>
                      <a:r>
                        <a:rPr lang="de-DE" sz="1100" b="0" i="0" u="none" strike="noStrike">
                          <a:solidFill>
                            <a:srgbClr val="000000"/>
                          </a:solidFill>
                          <a:effectLst/>
                          <a:latin typeface="Calibri"/>
                        </a:rPr>
                        <a:t>113,79</a:t>
                      </a:r>
                    </a:p>
                  </a:txBody>
                  <a:tcPr marL="9525" marR="9525" marT="9525" marB="0" anchor="b"/>
                </a:tc>
              </a:tr>
              <a:tr h="190500">
                <a:tc>
                  <a:txBody>
                    <a:bodyPr/>
                    <a:lstStyle/>
                    <a:p>
                      <a:pPr algn="l" fontAlgn="b"/>
                      <a:r>
                        <a:rPr lang="de-DE" sz="1100" b="0" i="0" u="none" strike="noStrike" dirty="0">
                          <a:solidFill>
                            <a:srgbClr val="000000"/>
                          </a:solidFill>
                          <a:effectLst/>
                          <a:latin typeface="Calibri"/>
                        </a:rPr>
                        <a:t>Luxemburg</a:t>
                      </a:r>
                    </a:p>
                  </a:txBody>
                  <a:tcPr marL="9525" marR="9525" marT="9525" marB="0" anchor="b"/>
                </a:tc>
                <a:tc>
                  <a:txBody>
                    <a:bodyPr/>
                    <a:lstStyle/>
                    <a:p>
                      <a:pPr algn="r" fontAlgn="b"/>
                      <a:r>
                        <a:rPr lang="de-DE" sz="1100" b="0" i="0" u="none" strike="noStrike">
                          <a:solidFill>
                            <a:srgbClr val="000000"/>
                          </a:solidFill>
                          <a:effectLst/>
                          <a:latin typeface="Calibri"/>
                        </a:rPr>
                        <a:t>113,37</a:t>
                      </a:r>
                    </a:p>
                  </a:txBody>
                  <a:tcPr marL="9525" marR="9525" marT="9525" marB="0" anchor="b"/>
                </a:tc>
              </a:tr>
              <a:tr h="190500">
                <a:tc>
                  <a:txBody>
                    <a:bodyPr/>
                    <a:lstStyle/>
                    <a:p>
                      <a:pPr algn="l" fontAlgn="b"/>
                      <a:r>
                        <a:rPr lang="de-DE" sz="1100" b="0" i="0" u="none" strike="noStrike" dirty="0">
                          <a:solidFill>
                            <a:srgbClr val="000000"/>
                          </a:solidFill>
                          <a:effectLst/>
                          <a:latin typeface="Calibri"/>
                        </a:rPr>
                        <a:t>Niederlande</a:t>
                      </a:r>
                    </a:p>
                  </a:txBody>
                  <a:tcPr marL="9525" marR="9525" marT="9525" marB="0" anchor="b"/>
                </a:tc>
                <a:tc>
                  <a:txBody>
                    <a:bodyPr/>
                    <a:lstStyle/>
                    <a:p>
                      <a:pPr algn="r" fontAlgn="b"/>
                      <a:r>
                        <a:rPr lang="de-DE" sz="1100" b="0" i="0" u="none" strike="noStrike">
                          <a:solidFill>
                            <a:srgbClr val="000000"/>
                          </a:solidFill>
                          <a:effectLst/>
                          <a:latin typeface="Calibri"/>
                        </a:rPr>
                        <a:t>82,49</a:t>
                      </a:r>
                    </a:p>
                  </a:txBody>
                  <a:tcPr marL="9525" marR="9525" marT="9525" marB="0" anchor="b"/>
                </a:tc>
              </a:tr>
              <a:tr h="190500">
                <a:tc>
                  <a:txBody>
                    <a:bodyPr/>
                    <a:lstStyle/>
                    <a:p>
                      <a:pPr algn="l" fontAlgn="b"/>
                      <a:r>
                        <a:rPr lang="de-DE" sz="1100" b="0" i="0" u="none" strike="noStrike" dirty="0">
                          <a:solidFill>
                            <a:srgbClr val="000000"/>
                          </a:solidFill>
                          <a:effectLst/>
                          <a:latin typeface="Calibri"/>
                        </a:rPr>
                        <a:t>Island</a:t>
                      </a:r>
                    </a:p>
                  </a:txBody>
                  <a:tcPr marL="9525" marR="9525" marT="9525" marB="0" anchor="b"/>
                </a:tc>
                <a:tc>
                  <a:txBody>
                    <a:bodyPr/>
                    <a:lstStyle/>
                    <a:p>
                      <a:pPr algn="r" fontAlgn="b"/>
                      <a:r>
                        <a:rPr lang="de-DE" sz="1100" b="0" i="0" u="none" strike="noStrike">
                          <a:solidFill>
                            <a:srgbClr val="000000"/>
                          </a:solidFill>
                          <a:effectLst/>
                          <a:latin typeface="Calibri"/>
                        </a:rPr>
                        <a:t>80,39</a:t>
                      </a:r>
                    </a:p>
                  </a:txBody>
                  <a:tcPr marL="9525" marR="9525" marT="9525" marB="0" anchor="b"/>
                </a:tc>
              </a:tr>
              <a:tr h="190500">
                <a:tc>
                  <a:txBody>
                    <a:bodyPr/>
                    <a:lstStyle/>
                    <a:p>
                      <a:pPr algn="l" fontAlgn="b"/>
                      <a:r>
                        <a:rPr lang="de-DE" sz="1100" b="0" i="0" u="none" strike="noStrike" dirty="0">
                          <a:solidFill>
                            <a:srgbClr val="000000"/>
                          </a:solidFill>
                          <a:effectLst/>
                          <a:latin typeface="Calibri"/>
                        </a:rPr>
                        <a:t>Dänemark</a:t>
                      </a:r>
                    </a:p>
                  </a:txBody>
                  <a:tcPr marL="9525" marR="9525" marT="9525" marB="0" anchor="b"/>
                </a:tc>
                <a:tc>
                  <a:txBody>
                    <a:bodyPr/>
                    <a:lstStyle/>
                    <a:p>
                      <a:pPr algn="r" fontAlgn="b"/>
                      <a:r>
                        <a:rPr lang="de-DE" sz="1100" b="0" i="0" u="none" strike="noStrike">
                          <a:solidFill>
                            <a:srgbClr val="000000"/>
                          </a:solidFill>
                          <a:effectLst/>
                          <a:latin typeface="Calibri"/>
                        </a:rPr>
                        <a:t>65,21</a:t>
                      </a:r>
                    </a:p>
                  </a:txBody>
                  <a:tcPr marL="9525" marR="9525" marT="9525" marB="0" anchor="b"/>
                </a:tc>
              </a:tr>
              <a:tr h="190500">
                <a:tc>
                  <a:txBody>
                    <a:bodyPr/>
                    <a:lstStyle/>
                    <a:p>
                      <a:pPr algn="l" fontAlgn="b"/>
                      <a:r>
                        <a:rPr lang="de-DE" sz="1100" b="0" i="0" u="none" strike="noStrike" dirty="0">
                          <a:solidFill>
                            <a:srgbClr val="000000"/>
                          </a:solidFill>
                          <a:effectLst/>
                          <a:latin typeface="Calibri"/>
                        </a:rPr>
                        <a:t>Ungarn</a:t>
                      </a:r>
                    </a:p>
                  </a:txBody>
                  <a:tcPr marL="9525" marR="9525" marT="9525" marB="0" anchor="b"/>
                </a:tc>
                <a:tc>
                  <a:txBody>
                    <a:bodyPr/>
                    <a:lstStyle/>
                    <a:p>
                      <a:pPr algn="r" fontAlgn="b"/>
                      <a:r>
                        <a:rPr lang="de-DE" sz="1100" b="0" i="0" u="none" strike="noStrike">
                          <a:solidFill>
                            <a:srgbClr val="000000"/>
                          </a:solidFill>
                          <a:effectLst/>
                          <a:latin typeface="Calibri"/>
                        </a:rPr>
                        <a:t>61,7</a:t>
                      </a:r>
                    </a:p>
                  </a:txBody>
                  <a:tcPr marL="9525" marR="9525" marT="9525" marB="0" anchor="b"/>
                </a:tc>
              </a:tr>
              <a:tr h="190500">
                <a:tc>
                  <a:txBody>
                    <a:bodyPr/>
                    <a:lstStyle/>
                    <a:p>
                      <a:pPr algn="l" fontAlgn="b"/>
                      <a:r>
                        <a:rPr lang="de-DE" sz="1100" b="0" i="0" u="none" strike="noStrike" dirty="0">
                          <a:solidFill>
                            <a:srgbClr val="FF0000"/>
                          </a:solidFill>
                          <a:effectLst/>
                          <a:latin typeface="Calibri"/>
                        </a:rPr>
                        <a:t>Malta</a:t>
                      </a:r>
                    </a:p>
                  </a:txBody>
                  <a:tcPr marL="9525" marR="9525" marT="9525" marB="0" anchor="b"/>
                </a:tc>
                <a:tc>
                  <a:txBody>
                    <a:bodyPr/>
                    <a:lstStyle/>
                    <a:p>
                      <a:pPr algn="r" fontAlgn="b"/>
                      <a:r>
                        <a:rPr lang="de-DE" sz="1100" b="0" i="0" u="none" strike="noStrike" dirty="0">
                          <a:solidFill>
                            <a:srgbClr val="FF0000"/>
                          </a:solidFill>
                          <a:effectLst/>
                          <a:latin typeface="Calibri"/>
                        </a:rPr>
                        <a:t>59,97</a:t>
                      </a:r>
                    </a:p>
                  </a:txBody>
                  <a:tcPr marL="9525" marR="9525" marT="9525" marB="0" anchor="b"/>
                </a:tc>
              </a:tr>
              <a:tr h="190500">
                <a:tc>
                  <a:txBody>
                    <a:bodyPr/>
                    <a:lstStyle/>
                    <a:p>
                      <a:pPr algn="l" fontAlgn="b"/>
                      <a:r>
                        <a:rPr lang="de-DE" sz="1100" b="0" i="0" u="none" strike="noStrike" dirty="0">
                          <a:solidFill>
                            <a:srgbClr val="000000"/>
                          </a:solidFill>
                          <a:effectLst/>
                          <a:latin typeface="Calibri"/>
                        </a:rPr>
                        <a:t>Österreich</a:t>
                      </a:r>
                    </a:p>
                  </a:txBody>
                  <a:tcPr marL="9525" marR="9525" marT="9525" marB="0" anchor="b"/>
                </a:tc>
                <a:tc>
                  <a:txBody>
                    <a:bodyPr/>
                    <a:lstStyle/>
                    <a:p>
                      <a:pPr algn="r" fontAlgn="b"/>
                      <a:r>
                        <a:rPr lang="de-DE" sz="1100" b="0" i="0" u="none" strike="noStrike">
                          <a:solidFill>
                            <a:srgbClr val="000000"/>
                          </a:solidFill>
                          <a:effectLst/>
                          <a:latin typeface="Calibri"/>
                        </a:rPr>
                        <a:t>57,68</a:t>
                      </a:r>
                    </a:p>
                  </a:txBody>
                  <a:tcPr marL="9525" marR="9525" marT="9525" marB="0" anchor="b"/>
                </a:tc>
              </a:tr>
              <a:tr h="190500">
                <a:tc>
                  <a:txBody>
                    <a:bodyPr/>
                    <a:lstStyle/>
                    <a:p>
                      <a:pPr algn="l" fontAlgn="b"/>
                      <a:r>
                        <a:rPr lang="de-DE" sz="1100" b="0" i="0" u="none" strike="noStrike" dirty="0">
                          <a:solidFill>
                            <a:srgbClr val="000000"/>
                          </a:solidFill>
                          <a:effectLst/>
                          <a:latin typeface="Calibri"/>
                        </a:rPr>
                        <a:t>Belgien</a:t>
                      </a:r>
                    </a:p>
                  </a:txBody>
                  <a:tcPr marL="9525" marR="9525" marT="9525" marB="0" anchor="b"/>
                </a:tc>
                <a:tc>
                  <a:txBody>
                    <a:bodyPr/>
                    <a:lstStyle/>
                    <a:p>
                      <a:pPr algn="r" fontAlgn="b"/>
                      <a:r>
                        <a:rPr lang="de-DE" sz="1100" b="0" i="0" u="none" strike="noStrike" dirty="0">
                          <a:solidFill>
                            <a:srgbClr val="000000"/>
                          </a:solidFill>
                          <a:effectLst/>
                          <a:latin typeface="Calibri"/>
                        </a:rPr>
                        <a:t>54,87</a:t>
                      </a:r>
                    </a:p>
                  </a:txBody>
                  <a:tcPr marL="9525" marR="9525" marT="9525" marB="0" anchor="b"/>
                </a:tc>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080120"/>
            <a:ext cx="6645668"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465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332656"/>
            <a:ext cx="8802724" cy="615553"/>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000" dirty="0" smtClean="0"/>
              <a:t>ECDC RRA: </a:t>
            </a:r>
            <a:r>
              <a:rPr lang="de-DE" sz="2000" dirty="0" err="1" smtClean="0"/>
              <a:t>Increased</a:t>
            </a:r>
            <a:r>
              <a:rPr lang="de-DE" sz="2000" dirty="0" smtClean="0"/>
              <a:t> </a:t>
            </a:r>
            <a:r>
              <a:rPr lang="de-DE" sz="2000" dirty="0" err="1" smtClean="0"/>
              <a:t>transmission</a:t>
            </a:r>
            <a:r>
              <a:rPr lang="de-DE" sz="2000" dirty="0" smtClean="0"/>
              <a:t> </a:t>
            </a:r>
            <a:r>
              <a:rPr lang="de-DE" sz="2000" dirty="0" err="1" smtClean="0"/>
              <a:t>of</a:t>
            </a:r>
            <a:r>
              <a:rPr lang="de-DE" sz="2000" dirty="0" smtClean="0"/>
              <a:t> COVID-19 in </a:t>
            </a:r>
            <a:r>
              <a:rPr lang="de-DE" sz="2000" dirty="0" err="1" smtClean="0"/>
              <a:t>the</a:t>
            </a:r>
            <a:r>
              <a:rPr lang="de-DE" sz="2000" dirty="0" smtClean="0"/>
              <a:t> EU/EEA </a:t>
            </a:r>
            <a:r>
              <a:rPr lang="de-DE" sz="2000" dirty="0" err="1" smtClean="0"/>
              <a:t>and</a:t>
            </a:r>
            <a:r>
              <a:rPr lang="de-DE" sz="2000" dirty="0" smtClean="0"/>
              <a:t> </a:t>
            </a:r>
            <a:r>
              <a:rPr lang="de-DE" sz="2000" dirty="0" err="1" smtClean="0"/>
              <a:t>the</a:t>
            </a:r>
            <a:r>
              <a:rPr lang="de-DE" sz="2000" dirty="0" smtClean="0"/>
              <a:t> UK – </a:t>
            </a:r>
            <a:r>
              <a:rPr lang="de-DE" sz="2000" dirty="0" err="1" smtClean="0"/>
              <a:t>twelfth</a:t>
            </a:r>
            <a:r>
              <a:rPr lang="de-DE" sz="2000" dirty="0" smtClean="0"/>
              <a:t> update (24.09.2020)</a:t>
            </a:r>
            <a:endParaRPr lang="de-DE" sz="2000" dirty="0"/>
          </a:p>
        </p:txBody>
      </p:sp>
      <p:cxnSp>
        <p:nvCxnSpPr>
          <p:cNvPr id="6" name="Gerade Verbindung 5"/>
          <p:cNvCxnSpPr/>
          <p:nvPr/>
        </p:nvCxnSpPr>
        <p:spPr>
          <a:xfrm>
            <a:off x="0" y="908720"/>
            <a:ext cx="9144000" cy="0"/>
          </a:xfrm>
          <a:prstGeom prst="line">
            <a:avLst/>
          </a:prstGeom>
          <a:noFill/>
          <a:ln w="19050" cap="flat" cmpd="sng" algn="ctr">
            <a:solidFill>
              <a:srgbClr val="006EC7"/>
            </a:solidFill>
            <a:prstDash val="solid"/>
          </a:ln>
          <a:effectLst/>
        </p:spPr>
      </p:cxnSp>
      <p:sp>
        <p:nvSpPr>
          <p:cNvPr id="3" name="Textfeld 2"/>
          <p:cNvSpPr txBox="1"/>
          <p:nvPr/>
        </p:nvSpPr>
        <p:spPr>
          <a:xfrm>
            <a:off x="395536" y="1124744"/>
            <a:ext cx="8280920" cy="4909036"/>
          </a:xfrm>
          <a:prstGeom prst="rect">
            <a:avLst/>
          </a:prstGeom>
          <a:noFill/>
        </p:spPr>
        <p:txBody>
          <a:bodyPr wrap="square" rtlCol="0">
            <a:spAutoFit/>
          </a:bodyPr>
          <a:lstStyle/>
          <a:p>
            <a:pPr>
              <a:spcAft>
                <a:spcPts val="600"/>
              </a:spcAft>
              <a:buClr>
                <a:srgbClr val="0070C0"/>
              </a:buClr>
            </a:pPr>
            <a:r>
              <a:rPr lang="de-DE" sz="1600" b="1" dirty="0" smtClean="0"/>
              <a:t>Hintergrundinformationen </a:t>
            </a:r>
            <a:r>
              <a:rPr lang="de-DE" sz="1200" dirty="0" smtClean="0"/>
              <a:t>(Datenstand 13.09.2020)</a:t>
            </a:r>
          </a:p>
          <a:p>
            <a:pPr marL="285750" indent="-285750">
              <a:spcAft>
                <a:spcPts val="600"/>
              </a:spcAft>
              <a:buClr>
                <a:srgbClr val="0070C0"/>
              </a:buClr>
              <a:buFont typeface="Wingdings" panose="05000000000000000000" pitchFamily="2" charset="2"/>
              <a:buChar char="§"/>
            </a:pPr>
            <a:r>
              <a:rPr lang="de-DE" sz="1400" dirty="0" smtClean="0"/>
              <a:t>Die </a:t>
            </a:r>
            <a:r>
              <a:rPr lang="de-DE" sz="1400" dirty="0" smtClean="0"/>
              <a:t>allgemeine Meldungsrate </a:t>
            </a:r>
            <a:r>
              <a:rPr lang="de-DE" sz="1400" dirty="0" smtClean="0"/>
              <a:t> (</a:t>
            </a:r>
            <a:r>
              <a:rPr lang="de-DE" sz="1400" dirty="0" err="1" smtClean="0"/>
              <a:t>notification</a:t>
            </a:r>
            <a:r>
              <a:rPr lang="de-DE" sz="1400" dirty="0" smtClean="0"/>
              <a:t> rate) in </a:t>
            </a:r>
            <a:r>
              <a:rPr lang="de-DE" sz="1400" dirty="0" smtClean="0"/>
              <a:t>der EU/EWR/UK ist in den letzten 2 Monaten </a:t>
            </a:r>
            <a:r>
              <a:rPr lang="de-DE" sz="1400" dirty="0" smtClean="0"/>
              <a:t>gestiegen</a:t>
            </a:r>
          </a:p>
          <a:p>
            <a:pPr marL="285750" indent="-285750">
              <a:spcAft>
                <a:spcPts val="600"/>
              </a:spcAft>
              <a:buClr>
                <a:srgbClr val="0070C0"/>
              </a:buClr>
              <a:buFont typeface="Wingdings" panose="05000000000000000000" pitchFamily="2" charset="2"/>
              <a:buChar char="§"/>
            </a:pPr>
            <a:r>
              <a:rPr lang="de-DE" sz="1400" dirty="0" smtClean="0"/>
              <a:t>Obwohl es erhebliche </a:t>
            </a:r>
            <a:r>
              <a:rPr lang="de-DE" sz="1400" dirty="0" smtClean="0"/>
              <a:t>Unterschiede zwischen den Ländern gibt, ist der steigende Trend in den meisten Länder zu beobachten</a:t>
            </a:r>
          </a:p>
          <a:p>
            <a:pPr marL="285750" indent="-285750">
              <a:spcAft>
                <a:spcPts val="600"/>
              </a:spcAft>
              <a:buClr>
                <a:srgbClr val="0070C0"/>
              </a:buClr>
              <a:buFont typeface="Wingdings" panose="05000000000000000000" pitchFamily="2" charset="2"/>
              <a:buChar char="§"/>
            </a:pPr>
            <a:r>
              <a:rPr lang="de-DE" sz="1400" dirty="0" smtClean="0"/>
              <a:t>Anhaltende Anstiege von &gt;10% in der 14-Tage </a:t>
            </a:r>
            <a:r>
              <a:rPr lang="de-DE" sz="1400" dirty="0" smtClean="0"/>
              <a:t>Meldungsrate sind </a:t>
            </a:r>
            <a:r>
              <a:rPr lang="de-DE" sz="1400" dirty="0" smtClean="0"/>
              <a:t>in 13 Länder zu beobachten (KW37 7-13.09.): Dänemark, Estland, Frankreich, Irland, die Niederlande, Norwegen, Portugal, </a:t>
            </a:r>
            <a:r>
              <a:rPr lang="de-DE" sz="1400" dirty="0" err="1" smtClean="0"/>
              <a:t>Slovenien</a:t>
            </a:r>
            <a:r>
              <a:rPr lang="de-DE" sz="1400" dirty="0" smtClean="0"/>
              <a:t>, Slowakei, Spanien, Tschechien, Ungarn, das </a:t>
            </a:r>
            <a:r>
              <a:rPr lang="de-DE" sz="1400" dirty="0" err="1" smtClean="0"/>
              <a:t>Vereingte</a:t>
            </a:r>
            <a:r>
              <a:rPr lang="de-DE" sz="1400" dirty="0" smtClean="0"/>
              <a:t> Königreich</a:t>
            </a:r>
          </a:p>
          <a:p>
            <a:pPr marL="285750" indent="-285750">
              <a:spcAft>
                <a:spcPts val="600"/>
              </a:spcAft>
              <a:buClr>
                <a:srgbClr val="0070C0"/>
              </a:buClr>
              <a:buFont typeface="Wingdings" panose="05000000000000000000" pitchFamily="2" charset="2"/>
              <a:buChar char="§"/>
            </a:pPr>
            <a:r>
              <a:rPr lang="de-DE" sz="1400" dirty="0" smtClean="0"/>
              <a:t>Ein Anstieg der Testungsrate ist in den meisten Ländern zu beobachten</a:t>
            </a:r>
          </a:p>
          <a:p>
            <a:pPr marL="285750" indent="-285750">
              <a:spcAft>
                <a:spcPts val="600"/>
              </a:spcAft>
              <a:buClr>
                <a:srgbClr val="0070C0"/>
              </a:buClr>
              <a:buFont typeface="Wingdings" panose="05000000000000000000" pitchFamily="2" charset="2"/>
              <a:buChar char="§"/>
            </a:pPr>
            <a:r>
              <a:rPr lang="de-DE" sz="1400" dirty="0" smtClean="0"/>
              <a:t>In den letzten 4 Wochen sind die Mehrheit der Fälle (67%) in Personen zwischen 15-49 J, davon bilden 25-49 jährige 45% der Fälle</a:t>
            </a:r>
          </a:p>
          <a:p>
            <a:pPr marL="285750" indent="-285750">
              <a:buClr>
                <a:srgbClr val="0070C0"/>
              </a:buClr>
              <a:buFont typeface="Wingdings" panose="05000000000000000000" pitchFamily="2" charset="2"/>
              <a:buChar char="§"/>
            </a:pPr>
            <a:r>
              <a:rPr lang="de-DE" sz="1400" dirty="0" smtClean="0"/>
              <a:t>Von 17.08.-</a:t>
            </a:r>
            <a:r>
              <a:rPr lang="de-DE" sz="1400" dirty="0" smtClean="0"/>
              <a:t>13.09.2020 wurden 249 </a:t>
            </a:r>
            <a:r>
              <a:rPr lang="de-DE" sz="1400" dirty="0" smtClean="0"/>
              <a:t>Todesfälle gemeldet</a:t>
            </a:r>
          </a:p>
          <a:p>
            <a:pPr marL="742950" lvl="1" indent="-285750">
              <a:buClr>
                <a:srgbClr val="0070C0"/>
              </a:buClr>
              <a:buFont typeface="Wingdings" panose="05000000000000000000" pitchFamily="2" charset="2"/>
              <a:buChar char="§"/>
            </a:pPr>
            <a:r>
              <a:rPr lang="de-DE" sz="1400" dirty="0" smtClean="0"/>
              <a:t>49% der Todesfälle waren bei Personen &gt;80 J</a:t>
            </a:r>
          </a:p>
          <a:p>
            <a:pPr marL="742950" lvl="1" indent="-285750">
              <a:spcAft>
                <a:spcPts val="600"/>
              </a:spcAft>
              <a:buClr>
                <a:srgbClr val="0070C0"/>
              </a:buClr>
              <a:buFont typeface="Wingdings" panose="05000000000000000000" pitchFamily="2" charset="2"/>
              <a:buChar char="§"/>
            </a:pPr>
            <a:r>
              <a:rPr lang="de-DE" sz="1400" dirty="0" smtClean="0"/>
              <a:t>Das Medianalter der Todesfälle ist 80J (71-86 IQR) </a:t>
            </a:r>
          </a:p>
          <a:p>
            <a:pPr marL="285750" indent="-285750">
              <a:buClr>
                <a:srgbClr val="0070C0"/>
              </a:buClr>
              <a:buFont typeface="Wingdings" panose="05000000000000000000" pitchFamily="2" charset="2"/>
              <a:buChar char="§"/>
            </a:pPr>
            <a:r>
              <a:rPr lang="de-DE" sz="1400" dirty="0" smtClean="0"/>
              <a:t>In den letzten 4 Wochen wurden 239 (0,2%) schwere Fälle </a:t>
            </a:r>
            <a:r>
              <a:rPr lang="de-DE" sz="1400" dirty="0" smtClean="0"/>
              <a:t>gemeldet</a:t>
            </a:r>
            <a:endParaRPr lang="de-DE" sz="1400" dirty="0" smtClean="0"/>
          </a:p>
          <a:p>
            <a:pPr marL="742950" lvl="1" indent="-285750">
              <a:buClr>
                <a:srgbClr val="0070C0"/>
              </a:buClr>
              <a:buFont typeface="Wingdings" panose="05000000000000000000" pitchFamily="2" charset="2"/>
              <a:buChar char="§"/>
            </a:pPr>
            <a:r>
              <a:rPr lang="de-DE" sz="1400" dirty="0" smtClean="0"/>
              <a:t>Der höchste Anteil der schweren Fälle war bei Personen zwischen 15-49 </a:t>
            </a:r>
            <a:r>
              <a:rPr lang="de-DE" sz="1400" dirty="0" smtClean="0"/>
              <a:t>J (</a:t>
            </a:r>
            <a:r>
              <a:rPr lang="de-DE" sz="1400" dirty="0" smtClean="0"/>
              <a:t>44</a:t>
            </a:r>
            <a:r>
              <a:rPr lang="de-DE" sz="1400" dirty="0" smtClean="0"/>
              <a:t>%)</a:t>
            </a:r>
          </a:p>
          <a:p>
            <a:pPr marL="742950" lvl="1" indent="-285750">
              <a:spcAft>
                <a:spcPts val="600"/>
              </a:spcAft>
              <a:buClr>
                <a:srgbClr val="0070C0"/>
              </a:buClr>
              <a:buFont typeface="Wingdings" panose="05000000000000000000" pitchFamily="2" charset="2"/>
              <a:buChar char="§"/>
            </a:pPr>
            <a:r>
              <a:rPr lang="de-DE" sz="1400" dirty="0" smtClean="0"/>
              <a:t>Das </a:t>
            </a:r>
            <a:r>
              <a:rPr lang="de-DE" sz="1400" dirty="0"/>
              <a:t>Medianalter von hospitalisierten Fällen ist 60J (41-74 IQR)</a:t>
            </a:r>
            <a:endParaRPr lang="de-DE" sz="1400" dirty="0" smtClean="0"/>
          </a:p>
          <a:p>
            <a:pPr marL="285750" indent="-285750">
              <a:buClr>
                <a:srgbClr val="0070C0"/>
              </a:buClr>
              <a:buFont typeface="Wingdings" panose="05000000000000000000" pitchFamily="2" charset="2"/>
              <a:buChar char="§"/>
            </a:pPr>
            <a:r>
              <a:rPr lang="de-DE" sz="1400" dirty="0" err="1" smtClean="0"/>
              <a:t>Seroprävalenz</a:t>
            </a:r>
            <a:r>
              <a:rPr lang="de-DE" sz="1400" dirty="0" smtClean="0"/>
              <a:t> für die Mehrheit der Regionen &lt; 15%</a:t>
            </a:r>
            <a:endParaRPr lang="de-DE" sz="1400" dirty="0" smtClean="0"/>
          </a:p>
          <a:p>
            <a:pPr>
              <a:buClr>
                <a:srgbClr val="0070C0"/>
              </a:buClr>
            </a:pPr>
            <a:endParaRPr lang="de-DE" sz="1400" dirty="0" smtClean="0"/>
          </a:p>
          <a:p>
            <a:pPr marL="285750" indent="-285750">
              <a:buClr>
                <a:srgbClr val="0070C0"/>
              </a:buClr>
              <a:buFont typeface="Wingdings" panose="05000000000000000000" pitchFamily="2" charset="2"/>
              <a:buChar char="§"/>
            </a:pPr>
            <a:endParaRPr lang="de-DE" sz="1400" dirty="0" smtClean="0"/>
          </a:p>
        </p:txBody>
      </p:sp>
    </p:spTree>
    <p:extLst>
      <p:ext uri="{BB962C8B-B14F-4D97-AF65-F5344CB8AC3E}">
        <p14:creationId xmlns:p14="http://schemas.microsoft.com/office/powerpoint/2010/main" val="3420187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332656"/>
            <a:ext cx="8802724" cy="615553"/>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000" dirty="0" smtClean="0"/>
              <a:t>ECDC RRA: </a:t>
            </a:r>
            <a:r>
              <a:rPr lang="de-DE" sz="2000" dirty="0" err="1" smtClean="0"/>
              <a:t>Increased</a:t>
            </a:r>
            <a:r>
              <a:rPr lang="de-DE" sz="2000" dirty="0" smtClean="0"/>
              <a:t> </a:t>
            </a:r>
            <a:r>
              <a:rPr lang="de-DE" sz="2000" dirty="0" err="1" smtClean="0"/>
              <a:t>transmission</a:t>
            </a:r>
            <a:r>
              <a:rPr lang="de-DE" sz="2000" dirty="0" smtClean="0"/>
              <a:t> </a:t>
            </a:r>
            <a:r>
              <a:rPr lang="de-DE" sz="2000" dirty="0" err="1" smtClean="0"/>
              <a:t>of</a:t>
            </a:r>
            <a:r>
              <a:rPr lang="de-DE" sz="2000" dirty="0" smtClean="0"/>
              <a:t> COVID-19 in </a:t>
            </a:r>
            <a:r>
              <a:rPr lang="de-DE" sz="2000" dirty="0" err="1" smtClean="0"/>
              <a:t>the</a:t>
            </a:r>
            <a:r>
              <a:rPr lang="de-DE" sz="2000" dirty="0" smtClean="0"/>
              <a:t> EU/EEA </a:t>
            </a:r>
            <a:r>
              <a:rPr lang="de-DE" sz="2000" dirty="0" err="1" smtClean="0"/>
              <a:t>and</a:t>
            </a:r>
            <a:r>
              <a:rPr lang="de-DE" sz="2000" dirty="0" smtClean="0"/>
              <a:t> </a:t>
            </a:r>
            <a:r>
              <a:rPr lang="de-DE" sz="2000" dirty="0" err="1" smtClean="0"/>
              <a:t>the</a:t>
            </a:r>
            <a:r>
              <a:rPr lang="de-DE" sz="2000" dirty="0" smtClean="0"/>
              <a:t> UK – </a:t>
            </a:r>
            <a:r>
              <a:rPr lang="de-DE" sz="2000" dirty="0" err="1" smtClean="0"/>
              <a:t>twelfth</a:t>
            </a:r>
            <a:r>
              <a:rPr lang="de-DE" sz="2000" dirty="0" smtClean="0"/>
              <a:t> update (24.09.2020)</a:t>
            </a:r>
            <a:endParaRPr lang="de-DE" sz="2000" dirty="0"/>
          </a:p>
        </p:txBody>
      </p:sp>
      <p:cxnSp>
        <p:nvCxnSpPr>
          <p:cNvPr id="6" name="Gerade Verbindung 5"/>
          <p:cNvCxnSpPr/>
          <p:nvPr/>
        </p:nvCxnSpPr>
        <p:spPr>
          <a:xfrm>
            <a:off x="0" y="908720"/>
            <a:ext cx="9144000" cy="0"/>
          </a:xfrm>
          <a:prstGeom prst="line">
            <a:avLst/>
          </a:prstGeom>
          <a:noFill/>
          <a:ln w="19050" cap="flat" cmpd="sng" algn="ctr">
            <a:solidFill>
              <a:srgbClr val="006EC7"/>
            </a:solidFill>
            <a:prstDash val="solid"/>
          </a:ln>
          <a:effectLst/>
        </p:spPr>
      </p:cxnSp>
      <p:sp>
        <p:nvSpPr>
          <p:cNvPr id="2" name="Textfeld 1"/>
          <p:cNvSpPr txBox="1"/>
          <p:nvPr/>
        </p:nvSpPr>
        <p:spPr>
          <a:xfrm>
            <a:off x="179512" y="6309320"/>
            <a:ext cx="8208912" cy="646331"/>
          </a:xfrm>
          <a:prstGeom prst="rect">
            <a:avLst/>
          </a:prstGeom>
          <a:noFill/>
        </p:spPr>
        <p:txBody>
          <a:bodyPr wrap="square" rtlCol="0">
            <a:spAutoFit/>
          </a:bodyPr>
          <a:lstStyle/>
          <a:p>
            <a:pPr lvl="0"/>
            <a:r>
              <a:rPr lang="de-DE" sz="1200" u="sng" dirty="0" smtClean="0">
                <a:hlinkClick r:id="rId3"/>
              </a:rPr>
              <a:t>https</a:t>
            </a:r>
            <a:r>
              <a:rPr lang="de-DE" sz="1200" u="sng" dirty="0">
                <a:hlinkClick r:id="rId3"/>
              </a:rPr>
              <a:t>://</a:t>
            </a:r>
            <a:r>
              <a:rPr lang="de-DE" sz="1200" u="sng" dirty="0" smtClean="0">
                <a:hlinkClick r:id="rId3"/>
              </a:rPr>
              <a:t>www.ecdc.europa.eu/en/publications-data/covid-19-risk-assessment-increased-transmission-twelfth-update</a:t>
            </a:r>
            <a:endParaRPr lang="de-DE" sz="1200" u="sng" dirty="0" smtClean="0"/>
          </a:p>
          <a:p>
            <a:pPr lvl="0"/>
            <a:endParaRPr lang="de-DE" sz="1200" dirty="0"/>
          </a:p>
          <a:p>
            <a:endParaRPr lang="de-DE" sz="1200" dirty="0"/>
          </a:p>
        </p:txBody>
      </p:sp>
      <p:sp>
        <p:nvSpPr>
          <p:cNvPr id="3" name="Textfeld 2"/>
          <p:cNvSpPr txBox="1"/>
          <p:nvPr/>
        </p:nvSpPr>
        <p:spPr>
          <a:xfrm>
            <a:off x="395536" y="1124744"/>
            <a:ext cx="8280920" cy="5133200"/>
          </a:xfrm>
          <a:prstGeom prst="rect">
            <a:avLst/>
          </a:prstGeom>
          <a:noFill/>
        </p:spPr>
        <p:txBody>
          <a:bodyPr wrap="square" rtlCol="0">
            <a:spAutoFit/>
          </a:bodyPr>
          <a:lstStyle/>
          <a:p>
            <a:pPr algn="just">
              <a:lnSpc>
                <a:spcPct val="115000"/>
              </a:lnSpc>
              <a:spcAft>
                <a:spcPts val="1000"/>
              </a:spcAft>
            </a:pPr>
            <a:r>
              <a:rPr lang="de-DE" sz="1400" dirty="0">
                <a:ea typeface="Calibri"/>
                <a:cs typeface="Times New Roman"/>
              </a:rPr>
              <a:t>Das Risiko für die Allgemeinbevölkerung</a:t>
            </a:r>
            <a:r>
              <a:rPr lang="de-DE" sz="1400" dirty="0" smtClean="0">
                <a:ea typeface="Calibri"/>
                <a:cs typeface="Times New Roman"/>
              </a:rPr>
              <a:t>, Risikogruppen sowie die </a:t>
            </a:r>
            <a:r>
              <a:rPr lang="de-DE" sz="1400" dirty="0">
                <a:ea typeface="Calibri"/>
                <a:cs typeface="Times New Roman"/>
              </a:rPr>
              <a:t>Gesundheitsversorgung (</a:t>
            </a:r>
            <a:r>
              <a:rPr lang="de-DE" sz="1400" dirty="0" err="1">
                <a:ea typeface="Calibri"/>
                <a:cs typeface="Times New Roman"/>
              </a:rPr>
              <a:t>health</a:t>
            </a:r>
            <a:r>
              <a:rPr lang="de-DE" sz="1400" dirty="0">
                <a:ea typeface="Calibri"/>
                <a:cs typeface="Times New Roman"/>
              </a:rPr>
              <a:t> care </a:t>
            </a:r>
            <a:r>
              <a:rPr lang="de-DE" sz="1400" dirty="0" err="1">
                <a:ea typeface="Calibri"/>
                <a:cs typeface="Times New Roman"/>
              </a:rPr>
              <a:t>provision</a:t>
            </a:r>
            <a:r>
              <a:rPr lang="de-DE" sz="1400" dirty="0">
                <a:ea typeface="Calibri"/>
                <a:cs typeface="Times New Roman"/>
              </a:rPr>
              <a:t>) in der EU/EWR/ und dem Vereinigten </a:t>
            </a:r>
            <a:r>
              <a:rPr lang="de-DE" sz="1400" dirty="0" smtClean="0">
                <a:ea typeface="Calibri"/>
                <a:cs typeface="Times New Roman"/>
              </a:rPr>
              <a:t>Königreich, </a:t>
            </a:r>
            <a:r>
              <a:rPr lang="de-DE" sz="1400" dirty="0">
                <a:ea typeface="Calibri"/>
                <a:cs typeface="Times New Roman"/>
              </a:rPr>
              <a:t>aufgrund des aktuellen Anstiegs der gemeldeten Fälle in der EU/EWR/und dem Vereinigten Königreich, ist: </a:t>
            </a:r>
          </a:p>
          <a:p>
            <a:pPr marL="342900" lvl="0" indent="-342900">
              <a:lnSpc>
                <a:spcPct val="115000"/>
              </a:lnSpc>
              <a:spcAft>
                <a:spcPts val="400"/>
              </a:spcAft>
              <a:buFont typeface="Calibri"/>
              <a:buChar char="-"/>
            </a:pPr>
            <a:r>
              <a:rPr lang="de-DE" sz="1400" dirty="0">
                <a:solidFill>
                  <a:srgbClr val="00B050"/>
                </a:solidFill>
                <a:ea typeface="Calibri"/>
                <a:cs typeface="Calibri"/>
              </a:rPr>
              <a:t>niedrig</a:t>
            </a:r>
            <a:r>
              <a:rPr lang="de-DE" sz="1400" dirty="0">
                <a:ea typeface="Calibri"/>
                <a:cs typeface="Calibri"/>
              </a:rPr>
              <a:t> für die Allgemeinbevölkerung und die </a:t>
            </a:r>
            <a:r>
              <a:rPr lang="de-DE" sz="1400" dirty="0" smtClean="0">
                <a:ea typeface="Calibri"/>
                <a:cs typeface="Calibri"/>
              </a:rPr>
              <a:t>Gesundheitsversorgung in </a:t>
            </a:r>
            <a:r>
              <a:rPr lang="de-DE" sz="1400" dirty="0">
                <a:ea typeface="Calibri"/>
                <a:cs typeface="Calibri"/>
              </a:rPr>
              <a:t>Ländern, die stabile oder niedrige Melderaten (</a:t>
            </a:r>
            <a:r>
              <a:rPr lang="de-DE" sz="1400" dirty="0" err="1">
                <a:ea typeface="Calibri"/>
                <a:cs typeface="Calibri"/>
              </a:rPr>
              <a:t>notification</a:t>
            </a:r>
            <a:r>
              <a:rPr lang="de-DE" sz="1400" dirty="0">
                <a:ea typeface="Calibri"/>
                <a:cs typeface="Calibri"/>
              </a:rPr>
              <a:t> </a:t>
            </a:r>
            <a:r>
              <a:rPr lang="de-DE" sz="1400" dirty="0" err="1">
                <a:ea typeface="Calibri"/>
                <a:cs typeface="Calibri"/>
              </a:rPr>
              <a:t>rates</a:t>
            </a:r>
            <a:r>
              <a:rPr lang="de-DE" sz="1400" dirty="0">
                <a:ea typeface="Calibri"/>
                <a:cs typeface="Calibri"/>
              </a:rPr>
              <a:t>) </a:t>
            </a:r>
            <a:r>
              <a:rPr lang="de-DE" sz="1400" dirty="0" smtClean="0">
                <a:ea typeface="Calibri"/>
                <a:cs typeface="Calibri"/>
              </a:rPr>
              <a:t>sowie </a:t>
            </a:r>
            <a:r>
              <a:rPr lang="de-DE" sz="1400" dirty="0">
                <a:ea typeface="Calibri"/>
                <a:cs typeface="Calibri"/>
              </a:rPr>
              <a:t>eine niedrige Testpositivität haben, </a:t>
            </a:r>
            <a:r>
              <a:rPr lang="de-DE" sz="1400" dirty="0" smtClean="0">
                <a:ea typeface="Calibri"/>
                <a:cs typeface="Calibri"/>
              </a:rPr>
              <a:t>basierend </a:t>
            </a:r>
            <a:r>
              <a:rPr lang="de-DE" sz="1400" dirty="0">
                <a:ea typeface="Calibri"/>
                <a:cs typeface="Calibri"/>
              </a:rPr>
              <a:t>auf einer geringen Wahrscheinlichkeit für </a:t>
            </a:r>
            <a:r>
              <a:rPr lang="de-DE" sz="1400" dirty="0" smtClean="0">
                <a:ea typeface="Calibri"/>
                <a:cs typeface="Calibri"/>
              </a:rPr>
              <a:t>eine Infektion sowie geringen </a:t>
            </a:r>
            <a:r>
              <a:rPr lang="de-DE" sz="1400" dirty="0">
                <a:ea typeface="Calibri"/>
                <a:cs typeface="Calibri"/>
              </a:rPr>
              <a:t>Folgen einer </a:t>
            </a:r>
            <a:r>
              <a:rPr lang="de-DE" sz="1400" dirty="0" smtClean="0">
                <a:ea typeface="Calibri"/>
                <a:cs typeface="Calibri"/>
              </a:rPr>
              <a:t>Erkrankung. </a:t>
            </a:r>
            <a:endParaRPr lang="de-DE" sz="1400" dirty="0">
              <a:ea typeface="Calibri"/>
              <a:cs typeface="Calibri"/>
            </a:endParaRPr>
          </a:p>
          <a:p>
            <a:pPr marL="342900" lvl="0" indent="-342900">
              <a:lnSpc>
                <a:spcPct val="115000"/>
              </a:lnSpc>
              <a:spcAft>
                <a:spcPts val="400"/>
              </a:spcAft>
              <a:buFont typeface="Calibri"/>
              <a:buChar char="-"/>
            </a:pPr>
            <a:r>
              <a:rPr lang="de-DE" sz="1400" dirty="0">
                <a:solidFill>
                  <a:srgbClr val="FFC000"/>
                </a:solidFill>
                <a:ea typeface="Calibri"/>
                <a:cs typeface="Calibri"/>
              </a:rPr>
              <a:t>mäßig </a:t>
            </a:r>
            <a:r>
              <a:rPr lang="de-DE" sz="1400" dirty="0">
                <a:ea typeface="Calibri"/>
                <a:cs typeface="Calibri"/>
              </a:rPr>
              <a:t>für vulnerable Personen in Ländern, die stabile oder niedrige Melderaten sowie eine niedrige Testpositivität haben</a:t>
            </a:r>
            <a:r>
              <a:rPr lang="de-DE" sz="1400" dirty="0" smtClean="0">
                <a:ea typeface="Calibri"/>
                <a:cs typeface="Calibri"/>
              </a:rPr>
              <a:t>, basierend </a:t>
            </a:r>
            <a:r>
              <a:rPr lang="de-DE" sz="1400" dirty="0">
                <a:ea typeface="Calibri"/>
                <a:cs typeface="Calibri"/>
              </a:rPr>
              <a:t>auf einer geringen Wahrscheinlichkeit einer Infektion </a:t>
            </a:r>
            <a:r>
              <a:rPr lang="de-DE" sz="1400" dirty="0" smtClean="0">
                <a:ea typeface="Calibri"/>
                <a:cs typeface="Calibri"/>
              </a:rPr>
              <a:t>sowie auf </a:t>
            </a:r>
            <a:r>
              <a:rPr lang="de-DE" sz="1400" dirty="0">
                <a:ea typeface="Calibri"/>
                <a:cs typeface="Calibri"/>
              </a:rPr>
              <a:t>schweren </a:t>
            </a:r>
            <a:r>
              <a:rPr lang="de-DE" sz="1400" dirty="0" smtClean="0">
                <a:ea typeface="Calibri"/>
                <a:cs typeface="Calibri"/>
              </a:rPr>
              <a:t>Folgen einer </a:t>
            </a:r>
            <a:r>
              <a:rPr lang="de-DE" sz="1400" dirty="0">
                <a:ea typeface="Calibri"/>
                <a:cs typeface="Calibri"/>
              </a:rPr>
              <a:t>Erkrankung.</a:t>
            </a:r>
          </a:p>
          <a:p>
            <a:pPr marL="342900" lvl="0" indent="-342900">
              <a:lnSpc>
                <a:spcPct val="115000"/>
              </a:lnSpc>
              <a:spcAft>
                <a:spcPts val="400"/>
              </a:spcAft>
              <a:buFont typeface="Calibri"/>
              <a:buChar char="-"/>
            </a:pPr>
            <a:r>
              <a:rPr lang="de-DE" sz="1400" dirty="0">
                <a:solidFill>
                  <a:srgbClr val="FFC000"/>
                </a:solidFill>
                <a:ea typeface="Calibri"/>
                <a:cs typeface="Calibri"/>
              </a:rPr>
              <a:t>mäßig </a:t>
            </a:r>
            <a:r>
              <a:rPr lang="de-DE" sz="1400" dirty="0">
                <a:ea typeface="Calibri"/>
                <a:cs typeface="Calibri"/>
              </a:rPr>
              <a:t>für die Allgemeinbevölkerung und die </a:t>
            </a:r>
            <a:r>
              <a:rPr lang="de-DE" sz="1400" dirty="0" smtClean="0">
                <a:ea typeface="Calibri"/>
                <a:cs typeface="Calibri"/>
              </a:rPr>
              <a:t>Gesundheitsversorgung in </a:t>
            </a:r>
            <a:r>
              <a:rPr lang="de-DE" sz="1400" dirty="0">
                <a:ea typeface="Calibri"/>
                <a:cs typeface="Calibri"/>
              </a:rPr>
              <a:t>Ländern, die eine hohe oder anhaltende Zunahme der Melderaten oder Testpositivität haben</a:t>
            </a:r>
            <a:r>
              <a:rPr lang="de-DE" sz="1400" dirty="0" smtClean="0">
                <a:ea typeface="Calibri"/>
                <a:cs typeface="Calibri"/>
              </a:rPr>
              <a:t>, ABER </a:t>
            </a:r>
            <a:r>
              <a:rPr lang="de-DE" sz="1400" dirty="0">
                <a:ea typeface="Calibri"/>
                <a:cs typeface="Calibri"/>
              </a:rPr>
              <a:t>mit hohen </a:t>
            </a:r>
            <a:r>
              <a:rPr lang="de-DE" sz="1400" dirty="0" smtClean="0">
                <a:ea typeface="Calibri"/>
                <a:cs typeface="Calibri"/>
              </a:rPr>
              <a:t>Testraten </a:t>
            </a:r>
            <a:r>
              <a:rPr lang="de-DE" sz="1400" dirty="0">
                <a:ea typeface="Calibri"/>
                <a:cs typeface="Calibri"/>
              </a:rPr>
              <a:t>sowie </a:t>
            </a:r>
            <a:r>
              <a:rPr lang="de-DE" sz="1400" dirty="0" smtClean="0">
                <a:ea typeface="Calibri"/>
                <a:cs typeface="Calibri"/>
              </a:rPr>
              <a:t>einer Übertragung </a:t>
            </a:r>
            <a:r>
              <a:rPr lang="de-DE" sz="1400" dirty="0">
                <a:ea typeface="Calibri"/>
                <a:cs typeface="Calibri"/>
              </a:rPr>
              <a:t>hauptsächlich in jungen Bevölkerungsgruppen, basierend auf einer hohen Wahrscheinlichkeit einer Infektion sowie geringen Folgen einer Erkrankung.</a:t>
            </a:r>
          </a:p>
          <a:p>
            <a:pPr marL="342900" lvl="0" indent="-342900">
              <a:lnSpc>
                <a:spcPct val="115000"/>
              </a:lnSpc>
              <a:spcAft>
                <a:spcPts val="400"/>
              </a:spcAft>
              <a:buFont typeface="Calibri"/>
              <a:buChar char="-"/>
            </a:pPr>
            <a:r>
              <a:rPr lang="de-DE" sz="1400" dirty="0">
                <a:solidFill>
                  <a:srgbClr val="FF0000"/>
                </a:solidFill>
                <a:ea typeface="Calibri"/>
                <a:cs typeface="Calibri"/>
              </a:rPr>
              <a:t>hoch</a:t>
            </a:r>
            <a:r>
              <a:rPr lang="de-DE" sz="1400" dirty="0">
                <a:ea typeface="Calibri"/>
                <a:cs typeface="Calibri"/>
              </a:rPr>
              <a:t> für die Allgemeinbevölkerung</a:t>
            </a:r>
            <a:r>
              <a:rPr lang="de-DE" sz="1400" dirty="0">
                <a:solidFill>
                  <a:srgbClr val="FF0000"/>
                </a:solidFill>
                <a:ea typeface="Calibri"/>
                <a:cs typeface="Calibri"/>
              </a:rPr>
              <a:t> </a:t>
            </a:r>
            <a:r>
              <a:rPr lang="de-DE" sz="1400" dirty="0">
                <a:ea typeface="Calibri"/>
                <a:cs typeface="Calibri"/>
              </a:rPr>
              <a:t>in Ländern</a:t>
            </a:r>
            <a:r>
              <a:rPr lang="de-DE" sz="1400" dirty="0" smtClean="0">
                <a:ea typeface="Calibri"/>
                <a:cs typeface="Calibri"/>
              </a:rPr>
              <a:t>, die </a:t>
            </a:r>
            <a:r>
              <a:rPr lang="de-DE" sz="1400" dirty="0">
                <a:ea typeface="Calibri"/>
                <a:cs typeface="Calibri"/>
              </a:rPr>
              <a:t>eine hohe oder anhaltende Zunahme der Melderaten oder eine hohe Testpositivität und einen zunehmenden Anteil von Fällen in älteren Bevölkerungsgruppen und/oder eine hohe oder zunehmende COVID-19- Mortalität haben, basierend auf einer sehr hohen Wahrscheinlichkeit einer Infektion sowie mäßigen Folgen einer Erkrankung. </a:t>
            </a:r>
          </a:p>
          <a:p>
            <a:pPr marL="342900" lvl="0" indent="-342900">
              <a:lnSpc>
                <a:spcPct val="115000"/>
              </a:lnSpc>
              <a:spcAft>
                <a:spcPts val="1000"/>
              </a:spcAft>
              <a:buFont typeface="Calibri"/>
              <a:buChar char="-"/>
            </a:pPr>
            <a:r>
              <a:rPr lang="de-DE" sz="1400" dirty="0">
                <a:solidFill>
                  <a:srgbClr val="FF0000"/>
                </a:solidFill>
                <a:ea typeface="Calibri"/>
                <a:cs typeface="Calibri"/>
              </a:rPr>
              <a:t>sehr hoch</a:t>
            </a:r>
            <a:r>
              <a:rPr lang="de-DE" sz="1400" dirty="0">
                <a:solidFill>
                  <a:srgbClr val="FFC000"/>
                </a:solidFill>
                <a:ea typeface="Calibri"/>
                <a:cs typeface="Calibri"/>
              </a:rPr>
              <a:t> </a:t>
            </a:r>
            <a:r>
              <a:rPr lang="de-DE" sz="1400" dirty="0">
                <a:ea typeface="Calibri"/>
                <a:cs typeface="Calibri"/>
              </a:rPr>
              <a:t>für vulnerable Personen, basierend auf einer sehr hohen Wahrscheinlichkeit einer Infektion und sehr schweren Folgen einer Erkrankung.</a:t>
            </a:r>
          </a:p>
        </p:txBody>
      </p:sp>
    </p:spTree>
    <p:extLst>
      <p:ext uri="{BB962C8B-B14F-4D97-AF65-F5344CB8AC3E}">
        <p14:creationId xmlns:p14="http://schemas.microsoft.com/office/powerpoint/2010/main" val="2899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260648"/>
            <a:ext cx="8802724" cy="615553"/>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000" dirty="0" smtClean="0"/>
              <a:t>ECDC RRA: </a:t>
            </a:r>
            <a:r>
              <a:rPr lang="de-DE" sz="2000" dirty="0" err="1" smtClean="0"/>
              <a:t>Increased</a:t>
            </a:r>
            <a:r>
              <a:rPr lang="de-DE" sz="2000" dirty="0" smtClean="0"/>
              <a:t> </a:t>
            </a:r>
            <a:r>
              <a:rPr lang="de-DE" sz="2000" dirty="0" err="1" smtClean="0"/>
              <a:t>transmission</a:t>
            </a:r>
            <a:r>
              <a:rPr lang="de-DE" sz="2000" dirty="0" smtClean="0"/>
              <a:t> </a:t>
            </a:r>
            <a:r>
              <a:rPr lang="de-DE" sz="2000" dirty="0" err="1" smtClean="0"/>
              <a:t>of</a:t>
            </a:r>
            <a:r>
              <a:rPr lang="de-DE" sz="2000" dirty="0" smtClean="0"/>
              <a:t> COVID-19 in </a:t>
            </a:r>
            <a:r>
              <a:rPr lang="de-DE" sz="2000" dirty="0" err="1" smtClean="0"/>
              <a:t>the</a:t>
            </a:r>
            <a:r>
              <a:rPr lang="de-DE" sz="2000" dirty="0" smtClean="0"/>
              <a:t> EU/EEA </a:t>
            </a:r>
            <a:r>
              <a:rPr lang="de-DE" sz="2000" dirty="0" err="1" smtClean="0"/>
              <a:t>and</a:t>
            </a:r>
            <a:r>
              <a:rPr lang="de-DE" sz="2000" dirty="0" smtClean="0"/>
              <a:t> </a:t>
            </a:r>
            <a:r>
              <a:rPr lang="de-DE" sz="2000" dirty="0" err="1" smtClean="0"/>
              <a:t>the</a:t>
            </a:r>
            <a:r>
              <a:rPr lang="de-DE" sz="2000" dirty="0" smtClean="0"/>
              <a:t> UK – </a:t>
            </a:r>
            <a:r>
              <a:rPr lang="de-DE" sz="2000" dirty="0" err="1" smtClean="0"/>
              <a:t>twelfth</a:t>
            </a:r>
            <a:r>
              <a:rPr lang="de-DE" sz="2000" dirty="0" smtClean="0"/>
              <a:t> update (24.09.2020)</a:t>
            </a:r>
            <a:endParaRPr lang="de-DE" sz="2000" dirty="0"/>
          </a:p>
        </p:txBody>
      </p:sp>
      <p:cxnSp>
        <p:nvCxnSpPr>
          <p:cNvPr id="6" name="Gerade Verbindung 5"/>
          <p:cNvCxnSpPr/>
          <p:nvPr/>
        </p:nvCxnSpPr>
        <p:spPr>
          <a:xfrm>
            <a:off x="0" y="857320"/>
            <a:ext cx="9144000" cy="0"/>
          </a:xfrm>
          <a:prstGeom prst="line">
            <a:avLst/>
          </a:prstGeom>
          <a:noFill/>
          <a:ln w="19050" cap="flat" cmpd="sng" algn="ctr">
            <a:solidFill>
              <a:srgbClr val="006EC7"/>
            </a:solidFill>
            <a:prstDash val="solid"/>
          </a:ln>
          <a:effectLst/>
        </p:spPr>
      </p:cxnSp>
      <p:sp>
        <p:nvSpPr>
          <p:cNvPr id="3" name="Textfeld 2"/>
          <p:cNvSpPr txBox="1"/>
          <p:nvPr/>
        </p:nvSpPr>
        <p:spPr>
          <a:xfrm>
            <a:off x="179766" y="1124744"/>
            <a:ext cx="8784468" cy="5447645"/>
          </a:xfrm>
          <a:prstGeom prst="rect">
            <a:avLst/>
          </a:prstGeom>
          <a:noFill/>
        </p:spPr>
        <p:txBody>
          <a:bodyPr wrap="square" rtlCol="0">
            <a:spAutoFit/>
          </a:bodyPr>
          <a:lstStyle/>
          <a:p>
            <a:pPr marL="285750" indent="-285750">
              <a:spcAft>
                <a:spcPts val="600"/>
              </a:spcAft>
              <a:buClr>
                <a:srgbClr val="0070C0"/>
              </a:buClr>
              <a:buFont typeface="Wingdings" panose="05000000000000000000" pitchFamily="2" charset="2"/>
              <a:buChar char="§"/>
            </a:pPr>
            <a:r>
              <a:rPr lang="de-DE" dirty="0" smtClean="0"/>
              <a:t>Länder kategorisiert nach Trend: „</a:t>
            </a:r>
            <a:r>
              <a:rPr lang="de-DE" dirty="0" err="1" smtClean="0"/>
              <a:t>stable</a:t>
            </a:r>
            <a:r>
              <a:rPr lang="de-DE" dirty="0" smtClean="0"/>
              <a:t>“ oder „</a:t>
            </a:r>
            <a:r>
              <a:rPr lang="de-DE" dirty="0" err="1" smtClean="0"/>
              <a:t>concerning</a:t>
            </a:r>
            <a:r>
              <a:rPr lang="de-DE" dirty="0" smtClean="0"/>
              <a:t>“</a:t>
            </a:r>
          </a:p>
          <a:p>
            <a:pPr marL="742950" lvl="1" indent="-285750">
              <a:spcAft>
                <a:spcPts val="600"/>
              </a:spcAft>
              <a:buClr>
                <a:srgbClr val="0070C0"/>
              </a:buClr>
              <a:buFont typeface="Wingdings" panose="05000000000000000000" pitchFamily="2" charset="2"/>
              <a:buChar char="§"/>
            </a:pPr>
            <a:r>
              <a:rPr lang="de-DE" dirty="0" smtClean="0"/>
              <a:t>„</a:t>
            </a:r>
            <a:r>
              <a:rPr lang="de-DE" dirty="0" err="1" smtClean="0"/>
              <a:t>Concerning</a:t>
            </a:r>
            <a:r>
              <a:rPr lang="de-DE" dirty="0" smtClean="0"/>
              <a:t>“ = mindestens 2 von den folgenden Kriterien:</a:t>
            </a:r>
          </a:p>
          <a:p>
            <a:pPr marL="1200150" lvl="2" indent="-285750">
              <a:spcAft>
                <a:spcPts val="600"/>
              </a:spcAft>
              <a:buClr>
                <a:srgbClr val="0070C0"/>
              </a:buClr>
              <a:buFont typeface="Symbol" panose="05050102010706020507" pitchFamily="18" charset="2"/>
              <a:buChar char="-"/>
            </a:pPr>
            <a:r>
              <a:rPr lang="de-DE" dirty="0"/>
              <a:t>h</a:t>
            </a:r>
            <a:r>
              <a:rPr lang="de-DE" dirty="0" smtClean="0"/>
              <a:t>igh </a:t>
            </a:r>
            <a:r>
              <a:rPr lang="en-US" dirty="0"/>
              <a:t>(≥ 60/100 000) or sustained increase (≥7 days) in 14-day case notification rates </a:t>
            </a:r>
          </a:p>
          <a:p>
            <a:pPr marL="1200150" lvl="2" indent="-285750">
              <a:spcAft>
                <a:spcPts val="600"/>
              </a:spcAft>
              <a:buClr>
                <a:srgbClr val="0070C0"/>
              </a:buClr>
              <a:buFont typeface="Symbol" panose="05050102010706020507" pitchFamily="18" charset="2"/>
              <a:buChar char="-"/>
            </a:pPr>
            <a:r>
              <a:rPr lang="en-US" dirty="0" smtClean="0"/>
              <a:t>high </a:t>
            </a:r>
            <a:r>
              <a:rPr lang="en-US" dirty="0"/>
              <a:t>(≥60/100 000) or sustained increase (≥7 days) in 14-day case notification rates in older age groups (65-79 years old AND/OR 80 years or older) </a:t>
            </a:r>
          </a:p>
          <a:p>
            <a:pPr marL="1200150" lvl="2" indent="-285750">
              <a:spcAft>
                <a:spcPts val="600"/>
              </a:spcAft>
              <a:buClr>
                <a:srgbClr val="0070C0"/>
              </a:buClr>
              <a:buFont typeface="Symbol" panose="05050102010706020507" pitchFamily="18" charset="2"/>
              <a:buChar char="-"/>
            </a:pPr>
            <a:r>
              <a:rPr lang="en-US" dirty="0"/>
              <a:t>high (≥ 3%) or sustained increase (≥7 days) in test positivity </a:t>
            </a:r>
          </a:p>
          <a:p>
            <a:pPr marL="1200150" lvl="2" indent="-285750">
              <a:spcAft>
                <a:spcPts val="1200"/>
              </a:spcAft>
              <a:buClr>
                <a:srgbClr val="0070C0"/>
              </a:buClr>
              <a:buFont typeface="Symbol" panose="05050102010706020507" pitchFamily="18" charset="2"/>
              <a:buChar char="-"/>
            </a:pPr>
            <a:r>
              <a:rPr lang="en-US" dirty="0"/>
              <a:t>high (≥ 10/1 000 000) or sustained increase (≥7 days) in 14-day death </a:t>
            </a:r>
            <a:r>
              <a:rPr lang="en-US" dirty="0" smtClean="0"/>
              <a:t>rates</a:t>
            </a:r>
          </a:p>
          <a:p>
            <a:pPr marL="742950" lvl="1" indent="-285750">
              <a:spcAft>
                <a:spcPts val="600"/>
              </a:spcAft>
              <a:buClr>
                <a:srgbClr val="0070C0"/>
              </a:buClr>
              <a:buFont typeface="Wingdings" panose="05000000000000000000" pitchFamily="2" charset="2"/>
              <a:buChar char="§"/>
            </a:pPr>
            <a:r>
              <a:rPr lang="en-US" dirty="0" smtClean="0"/>
              <a:t>2 </a:t>
            </a:r>
            <a:r>
              <a:rPr lang="en-US" dirty="0" err="1" smtClean="0"/>
              <a:t>Kategorien</a:t>
            </a:r>
            <a:r>
              <a:rPr lang="en-US" dirty="0" smtClean="0"/>
              <a:t> </a:t>
            </a:r>
            <a:r>
              <a:rPr lang="en-US" dirty="0" err="1" smtClean="0"/>
              <a:t>für</a:t>
            </a:r>
            <a:r>
              <a:rPr lang="en-US" dirty="0" smtClean="0"/>
              <a:t> </a:t>
            </a:r>
            <a:r>
              <a:rPr lang="en-US" dirty="0" err="1" smtClean="0"/>
              <a:t>Länder</a:t>
            </a:r>
            <a:r>
              <a:rPr lang="en-US" dirty="0" smtClean="0"/>
              <a:t> </a:t>
            </a:r>
            <a:r>
              <a:rPr lang="en-US" dirty="0" err="1" smtClean="0"/>
              <a:t>mit</a:t>
            </a:r>
            <a:r>
              <a:rPr lang="en-US" dirty="0" smtClean="0"/>
              <a:t> “concerning” trends:</a:t>
            </a:r>
          </a:p>
          <a:p>
            <a:pPr marL="1257300" lvl="2" indent="-342900">
              <a:spcAft>
                <a:spcPts val="600"/>
              </a:spcAft>
              <a:buClr>
                <a:srgbClr val="0070C0"/>
              </a:buClr>
              <a:buFont typeface="+mj-lt"/>
              <a:buAutoNum type="arabicPeriod"/>
            </a:pPr>
            <a:r>
              <a:rPr lang="en-US" dirty="0"/>
              <a:t>h</a:t>
            </a:r>
            <a:r>
              <a:rPr lang="en-US" dirty="0" smtClean="0"/>
              <a:t>igh or increasing notification rates due to high testing rates; transmission primarily in young individuals with a low proportion of severe cases and deaths</a:t>
            </a:r>
          </a:p>
          <a:p>
            <a:pPr marL="1257300" lvl="2" indent="-342900">
              <a:spcAft>
                <a:spcPts val="600"/>
              </a:spcAft>
              <a:buClr>
                <a:srgbClr val="0070C0"/>
              </a:buClr>
              <a:buFont typeface="+mj-lt"/>
              <a:buAutoNum type="arabicPeriod"/>
            </a:pPr>
            <a:r>
              <a:rPr lang="en-US" dirty="0" smtClean="0"/>
              <a:t>high or increasing notification rates in older individuals and an increase in proportion of </a:t>
            </a:r>
            <a:r>
              <a:rPr lang="en-US" dirty="0" err="1" smtClean="0"/>
              <a:t>hospitalised</a:t>
            </a:r>
            <a:r>
              <a:rPr lang="en-US" dirty="0" smtClean="0"/>
              <a:t> and severe cases</a:t>
            </a:r>
          </a:p>
          <a:p>
            <a:pPr marL="800100" lvl="1" indent="-342900">
              <a:spcAft>
                <a:spcPts val="600"/>
              </a:spcAft>
              <a:buClr>
                <a:srgbClr val="0070C0"/>
              </a:buClr>
              <a:buFont typeface="+mj-lt"/>
              <a:buAutoNum type="arabicPeriod"/>
            </a:pPr>
            <a:endParaRPr lang="en-US" dirty="0"/>
          </a:p>
          <a:p>
            <a:pPr marL="742950" lvl="1" indent="-285750">
              <a:spcAft>
                <a:spcPts val="600"/>
              </a:spcAft>
              <a:buClr>
                <a:srgbClr val="0070C0"/>
              </a:buClr>
              <a:buFont typeface="Symbol" panose="05050102010706020507" pitchFamily="18" charset="2"/>
              <a:buChar char="-"/>
            </a:pPr>
            <a:endParaRPr lang="de-DE" dirty="0"/>
          </a:p>
          <a:p>
            <a:pPr>
              <a:spcAft>
                <a:spcPts val="600"/>
              </a:spcAft>
              <a:buClr>
                <a:srgbClr val="0070C0"/>
              </a:buClr>
            </a:pPr>
            <a:endParaRPr lang="de-DE" dirty="0" smtClean="0"/>
          </a:p>
        </p:txBody>
      </p:sp>
    </p:spTree>
    <p:extLst>
      <p:ext uri="{BB962C8B-B14F-4D97-AF65-F5344CB8AC3E}">
        <p14:creationId xmlns:p14="http://schemas.microsoft.com/office/powerpoint/2010/main" val="2951462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24744"/>
            <a:ext cx="8229600" cy="1143000"/>
          </a:xfrm>
        </p:spPr>
        <p:txBody>
          <a:bodyPr>
            <a:normAutofit/>
          </a:bodyPr>
          <a:lstStyle/>
          <a:p>
            <a:r>
              <a:rPr lang="de-DE" b="1" dirty="0" smtClean="0">
                <a:solidFill>
                  <a:srgbClr val="0070C0"/>
                </a:solidFill>
              </a:rPr>
              <a:t>Hintergrund</a:t>
            </a:r>
            <a:endParaRPr lang="de-DE" b="1" dirty="0">
              <a:solidFill>
                <a:srgbClr val="0070C0"/>
              </a:solidFill>
            </a:endParaRPr>
          </a:p>
        </p:txBody>
      </p:sp>
    </p:spTree>
    <p:extLst>
      <p:ext uri="{BB962C8B-B14F-4D97-AF65-F5344CB8AC3E}">
        <p14:creationId xmlns:p14="http://schemas.microsoft.com/office/powerpoint/2010/main" val="65299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332656"/>
            <a:ext cx="8802724" cy="615553"/>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000" dirty="0" smtClean="0"/>
              <a:t>ECDC RRA: </a:t>
            </a:r>
            <a:r>
              <a:rPr lang="de-DE" sz="2000" dirty="0" err="1" smtClean="0"/>
              <a:t>Increased</a:t>
            </a:r>
            <a:r>
              <a:rPr lang="de-DE" sz="2000" dirty="0" smtClean="0"/>
              <a:t> </a:t>
            </a:r>
            <a:r>
              <a:rPr lang="de-DE" sz="2000" dirty="0" err="1" smtClean="0"/>
              <a:t>transmission</a:t>
            </a:r>
            <a:r>
              <a:rPr lang="de-DE" sz="2000" dirty="0" smtClean="0"/>
              <a:t> </a:t>
            </a:r>
            <a:r>
              <a:rPr lang="de-DE" sz="2000" dirty="0" err="1" smtClean="0"/>
              <a:t>of</a:t>
            </a:r>
            <a:r>
              <a:rPr lang="de-DE" sz="2000" dirty="0" smtClean="0"/>
              <a:t> COVID-19 in </a:t>
            </a:r>
            <a:r>
              <a:rPr lang="de-DE" sz="2000" dirty="0" err="1" smtClean="0"/>
              <a:t>the</a:t>
            </a:r>
            <a:r>
              <a:rPr lang="de-DE" sz="2000" dirty="0" smtClean="0"/>
              <a:t> EU/EEA </a:t>
            </a:r>
            <a:r>
              <a:rPr lang="de-DE" sz="2000" dirty="0" err="1" smtClean="0"/>
              <a:t>and</a:t>
            </a:r>
            <a:r>
              <a:rPr lang="de-DE" sz="2000" dirty="0" smtClean="0"/>
              <a:t> </a:t>
            </a:r>
            <a:r>
              <a:rPr lang="de-DE" sz="2000" dirty="0" err="1" smtClean="0"/>
              <a:t>the</a:t>
            </a:r>
            <a:r>
              <a:rPr lang="de-DE" sz="2000" dirty="0" smtClean="0"/>
              <a:t> UK – </a:t>
            </a:r>
            <a:r>
              <a:rPr lang="de-DE" sz="2000" dirty="0" err="1" smtClean="0"/>
              <a:t>twelfth</a:t>
            </a:r>
            <a:r>
              <a:rPr lang="de-DE" sz="2000" dirty="0" smtClean="0"/>
              <a:t> update (24.09.2020)</a:t>
            </a:r>
            <a:endParaRPr lang="de-DE" sz="2000" dirty="0"/>
          </a:p>
        </p:txBody>
      </p:sp>
      <p:cxnSp>
        <p:nvCxnSpPr>
          <p:cNvPr id="6" name="Gerade Verbindung 5"/>
          <p:cNvCxnSpPr/>
          <p:nvPr/>
        </p:nvCxnSpPr>
        <p:spPr>
          <a:xfrm>
            <a:off x="0" y="908720"/>
            <a:ext cx="9144000" cy="0"/>
          </a:xfrm>
          <a:prstGeom prst="line">
            <a:avLst/>
          </a:prstGeom>
          <a:noFill/>
          <a:ln w="19050" cap="flat" cmpd="sng" algn="ctr">
            <a:solidFill>
              <a:srgbClr val="006EC7"/>
            </a:solidFill>
            <a:prstDash val="solid"/>
          </a:ln>
          <a:effectLst/>
        </p:spPr>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35" y="1196752"/>
            <a:ext cx="7587731" cy="534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543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txBox="1">
            <a:spLocks/>
          </p:cNvSpPr>
          <p:nvPr/>
        </p:nvSpPr>
        <p:spPr>
          <a:xfrm>
            <a:off x="179512" y="332656"/>
            <a:ext cx="8802724" cy="615553"/>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lvl="0">
              <a:defRPr/>
            </a:pPr>
            <a:r>
              <a:rPr lang="de-DE" sz="2000" dirty="0" smtClean="0"/>
              <a:t>ECDC RRA: </a:t>
            </a:r>
            <a:r>
              <a:rPr lang="de-DE" sz="2000" dirty="0" err="1" smtClean="0"/>
              <a:t>Increased</a:t>
            </a:r>
            <a:r>
              <a:rPr lang="de-DE" sz="2000" dirty="0" smtClean="0"/>
              <a:t> </a:t>
            </a:r>
            <a:r>
              <a:rPr lang="de-DE" sz="2000" dirty="0" err="1" smtClean="0"/>
              <a:t>transmission</a:t>
            </a:r>
            <a:r>
              <a:rPr lang="de-DE" sz="2000" dirty="0" smtClean="0"/>
              <a:t> </a:t>
            </a:r>
            <a:r>
              <a:rPr lang="de-DE" sz="2000" dirty="0" err="1" smtClean="0"/>
              <a:t>of</a:t>
            </a:r>
            <a:r>
              <a:rPr lang="de-DE" sz="2000" dirty="0" smtClean="0"/>
              <a:t> COVID-19 in </a:t>
            </a:r>
            <a:r>
              <a:rPr lang="de-DE" sz="2000" dirty="0" err="1" smtClean="0"/>
              <a:t>the</a:t>
            </a:r>
            <a:r>
              <a:rPr lang="de-DE" sz="2000" dirty="0" smtClean="0"/>
              <a:t> EU/EEA </a:t>
            </a:r>
            <a:r>
              <a:rPr lang="de-DE" sz="2000" dirty="0" err="1" smtClean="0"/>
              <a:t>and</a:t>
            </a:r>
            <a:r>
              <a:rPr lang="de-DE" sz="2000" dirty="0" smtClean="0"/>
              <a:t> </a:t>
            </a:r>
            <a:r>
              <a:rPr lang="de-DE" sz="2000" dirty="0" err="1" smtClean="0"/>
              <a:t>the</a:t>
            </a:r>
            <a:r>
              <a:rPr lang="de-DE" sz="2000" dirty="0" smtClean="0"/>
              <a:t> UK – </a:t>
            </a:r>
            <a:r>
              <a:rPr lang="de-DE" sz="2000" dirty="0" err="1" smtClean="0"/>
              <a:t>twelfth</a:t>
            </a:r>
            <a:r>
              <a:rPr lang="de-DE" sz="2000" dirty="0" smtClean="0"/>
              <a:t> update (24.09.2020)</a:t>
            </a:r>
            <a:endParaRPr lang="de-DE" sz="2000" dirty="0"/>
          </a:p>
        </p:txBody>
      </p:sp>
      <p:cxnSp>
        <p:nvCxnSpPr>
          <p:cNvPr id="6" name="Gerade Verbindung 5"/>
          <p:cNvCxnSpPr/>
          <p:nvPr/>
        </p:nvCxnSpPr>
        <p:spPr>
          <a:xfrm>
            <a:off x="0" y="908720"/>
            <a:ext cx="9144000" cy="0"/>
          </a:xfrm>
          <a:prstGeom prst="line">
            <a:avLst/>
          </a:prstGeom>
          <a:noFill/>
          <a:ln w="19050" cap="flat" cmpd="sng" algn="ctr">
            <a:solidFill>
              <a:srgbClr val="006EC7"/>
            </a:solidFill>
            <a:prstDash val="solid"/>
          </a:ln>
          <a:effectLst/>
        </p:spPr>
      </p:cxnSp>
      <p:sp>
        <p:nvSpPr>
          <p:cNvPr id="3" name="Textfeld 2"/>
          <p:cNvSpPr txBox="1"/>
          <p:nvPr/>
        </p:nvSpPr>
        <p:spPr>
          <a:xfrm>
            <a:off x="395536" y="1124744"/>
            <a:ext cx="8280920" cy="584775"/>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de-DE" sz="1600" dirty="0" smtClean="0"/>
              <a:t>Auf der subnationalen Ebene gibt es erhebliche Unterschiede innerhalb und zwischen den Ländern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04348"/>
            <a:ext cx="5988215" cy="457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352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1816</Words>
  <Application>Microsoft Office PowerPoint</Application>
  <PresentationFormat>Bildschirmpräsentation (4:3)</PresentationFormat>
  <Paragraphs>296</Paragraphs>
  <Slides>14</Slides>
  <Notes>13</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Larissa</vt:lpstr>
      <vt:lpstr>PowerPoint-Präsentation</vt:lpstr>
      <vt:lpstr>PowerPoint-Präsentation</vt:lpstr>
      <vt:lpstr>PowerPoint-Präsentation</vt:lpstr>
      <vt:lpstr>PowerPoint-Präsentation</vt:lpstr>
      <vt:lpstr>PowerPoint-Präsentation</vt:lpstr>
      <vt:lpstr>PowerPoint-Präsentation</vt:lpstr>
      <vt:lpstr>Hintergrund</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McFarland, Sarah</dc:creator>
  <cp:lastModifiedBy>McFarland, Sarah</cp:lastModifiedBy>
  <cp:revision>800</cp:revision>
  <dcterms:created xsi:type="dcterms:W3CDTF">2020-04-16T05:25:18Z</dcterms:created>
  <dcterms:modified xsi:type="dcterms:W3CDTF">2020-09-25T08:16:13Z</dcterms:modified>
</cp:coreProperties>
</file>