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27" r:id="rId2"/>
    <p:sldId id="717" r:id="rId3"/>
    <p:sldId id="570" r:id="rId4"/>
    <p:sldId id="714" r:id="rId5"/>
    <p:sldId id="715" r:id="rId6"/>
    <p:sldId id="716" r:id="rId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D0D8E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5" autoAdjust="0"/>
    <p:restoredTop sz="92639" autoAdjust="0"/>
  </p:normalViewPr>
  <p:slideViewPr>
    <p:cSldViewPr snapToGrid="0" snapToObjects="1">
      <p:cViewPr varScale="1">
        <p:scale>
          <a:sx n="124" d="100"/>
          <a:sy n="124" d="100"/>
        </p:scale>
        <p:origin x="-16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 Mittwoch-Bericht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03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 Mittwoch-Bericht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94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</a:t>
            </a:r>
            <a:r>
              <a:rPr lang="de-DE" dirty="0" smtClean="0"/>
              <a:t>www.destatis.de/DE/Themen/Querschnitt/Corona/Gesellschaft/bevoelkerung-sterbefaelle.html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51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dirty="0" smtClean="0"/>
              <a:t>25.09.2020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</a:t>
            </a:r>
            <a:r>
              <a:rPr lang="de-DE" sz="2800" dirty="0" smtClean="0">
                <a:solidFill>
                  <a:schemeClr val="bg1"/>
                </a:solidFill>
              </a:rPr>
              <a:t>25.09.2020</a:t>
            </a:r>
            <a:r>
              <a:rPr lang="de-DE" sz="2800" dirty="0" smtClean="0">
                <a:solidFill>
                  <a:schemeClr val="bg1"/>
                </a:solidFill>
              </a:rPr>
              <a:t/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101951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25.09.2020</a:t>
                      </a:r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280.223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2.153</a:t>
                      </a:r>
                      <a:endParaRPr lang="de-DE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0,77%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337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9.443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   + 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0,16%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11,4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3,4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248.500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7-Tage-Inzidenz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13,0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735017"/>
              </p:ext>
            </p:extLst>
          </p:nvPr>
        </p:nvGraphicFramePr>
        <p:xfrm>
          <a:off x="265066" y="496016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rgbClr val="FF0000"/>
                          </a:solidFill>
                        </a:rPr>
                        <a:t>24.09.2020</a:t>
                      </a:r>
                      <a:endParaRPr lang="de-DE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296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+3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Beatmet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166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+7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25.09.2020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0,91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b="1" dirty="0">
                <a:solidFill>
                  <a:srgbClr val="FF0000"/>
                </a:solidFill>
              </a:rPr>
              <a:t>(95%-Prädiktionsintervall: </a:t>
            </a:r>
            <a:r>
              <a:rPr lang="sv-SE" sz="1400" b="1" dirty="0" smtClean="0">
                <a:solidFill>
                  <a:srgbClr val="FF0000"/>
                </a:solidFill>
              </a:rPr>
              <a:t>0,71 </a:t>
            </a:r>
            <a:r>
              <a:rPr lang="sv-SE" sz="1400" b="1" dirty="0">
                <a:solidFill>
                  <a:srgbClr val="FF0000"/>
                </a:solidFill>
              </a:rPr>
              <a:t>– </a:t>
            </a:r>
            <a:r>
              <a:rPr lang="sv-SE" sz="1400" b="1" dirty="0" smtClean="0">
                <a:solidFill>
                  <a:srgbClr val="FF0000"/>
                </a:solidFill>
              </a:rPr>
              <a:t>1,16)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24.09.2020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0,78 </a:t>
            </a:r>
            <a:r>
              <a:rPr lang="de-DE" sz="1400" b="1" dirty="0" smtClean="0">
                <a:solidFill>
                  <a:srgbClr val="045AA6"/>
                </a:solidFill>
              </a:rPr>
              <a:t>(95%-Prädiktionsintervall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0,62 </a:t>
            </a:r>
            <a:r>
              <a:rPr lang="de-DE" sz="1400" b="1" dirty="0" smtClean="0">
                <a:solidFill>
                  <a:srgbClr val="045AA6"/>
                </a:solidFill>
              </a:rPr>
              <a:t>– </a:t>
            </a:r>
            <a:r>
              <a:rPr lang="de-DE" sz="1400" b="1" dirty="0" smtClean="0">
                <a:solidFill>
                  <a:srgbClr val="045AA6"/>
                </a:solidFill>
              </a:rPr>
              <a:t>0,96) </a:t>
            </a:r>
            <a:endParaRPr lang="de-DE" sz="1400" b="1" dirty="0" smtClean="0">
              <a:solidFill>
                <a:srgbClr val="045AA6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25.09.2020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 1,01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b="1" dirty="0">
                <a:solidFill>
                  <a:srgbClr val="FF0000"/>
                </a:solidFill>
              </a:rPr>
              <a:t>(95%-Prädiktionsintervall: </a:t>
            </a:r>
            <a:r>
              <a:rPr lang="sv-SE" sz="1400" b="1" dirty="0" smtClean="0">
                <a:solidFill>
                  <a:srgbClr val="FF0000"/>
                </a:solidFill>
              </a:rPr>
              <a:t>0,89 </a:t>
            </a:r>
            <a:r>
              <a:rPr lang="sv-SE" sz="1400" b="1" dirty="0">
                <a:solidFill>
                  <a:srgbClr val="FF0000"/>
                </a:solidFill>
              </a:rPr>
              <a:t>– </a:t>
            </a:r>
            <a:r>
              <a:rPr lang="sv-SE" sz="1400" b="1" dirty="0" smtClean="0">
                <a:solidFill>
                  <a:srgbClr val="FF0000"/>
                </a:solidFill>
              </a:rPr>
              <a:t>1,15)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24.09.2020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 0,97 </a:t>
            </a:r>
            <a:r>
              <a:rPr lang="de-DE" sz="1400" b="1" dirty="0" smtClean="0">
                <a:solidFill>
                  <a:srgbClr val="045AA6"/>
                </a:solidFill>
              </a:rPr>
              <a:t>(95%- Prädiktionsintervall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0,88 </a:t>
            </a:r>
            <a:r>
              <a:rPr lang="de-DE" sz="1400" b="1" dirty="0" smtClean="0">
                <a:solidFill>
                  <a:srgbClr val="045AA6"/>
                </a:solidFill>
              </a:rPr>
              <a:t>– </a:t>
            </a:r>
            <a:r>
              <a:rPr lang="de-DE" sz="1400" b="1" dirty="0" smtClean="0">
                <a:solidFill>
                  <a:srgbClr val="045AA6"/>
                </a:solidFill>
              </a:rPr>
              <a:t>1,07) </a:t>
            </a:r>
            <a:endParaRPr lang="de-DE" sz="1400" b="1" dirty="0" smtClean="0">
              <a:solidFill>
                <a:srgbClr val="045AA6"/>
              </a:solidFill>
            </a:endParaRP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25.09.2020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</a:t>
            </a:r>
            <a:r>
              <a:rPr lang="de-DE" sz="2000" dirty="0" smtClean="0">
                <a:solidFill>
                  <a:schemeClr val="bg1"/>
                </a:solidFill>
              </a:rPr>
              <a:t>der Bundesländer nach </a:t>
            </a:r>
            <a:r>
              <a:rPr lang="de-DE" sz="2000" dirty="0">
                <a:solidFill>
                  <a:schemeClr val="bg1"/>
                </a:solidFill>
              </a:rPr>
              <a:t>Berichtsdatum </a:t>
            </a:r>
            <a:r>
              <a:rPr lang="de-DE" sz="1600" dirty="0" smtClean="0">
                <a:solidFill>
                  <a:schemeClr val="bg1"/>
                </a:solidFill>
              </a:rPr>
              <a:t>(Datenstand </a:t>
            </a:r>
            <a:r>
              <a:rPr lang="de-DE" sz="1600" dirty="0" smtClean="0">
                <a:solidFill>
                  <a:schemeClr val="bg1"/>
                </a:solidFill>
              </a:rPr>
              <a:t>25.09.2020 </a:t>
            </a:r>
            <a:r>
              <a:rPr lang="de-DE" sz="1600" dirty="0" smtClean="0">
                <a:solidFill>
                  <a:schemeClr val="bg1"/>
                </a:solidFill>
              </a:rPr>
              <a:t>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3" y="1192412"/>
            <a:ext cx="8724402" cy="49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8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25.09.2020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762594"/>
              </p:ext>
            </p:extLst>
          </p:nvPr>
        </p:nvGraphicFramePr>
        <p:xfrm>
          <a:off x="236765" y="484709"/>
          <a:ext cx="6784521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10.819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de-D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0" y="1726961"/>
            <a:ext cx="6923090" cy="489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25</a:t>
            </a:r>
            <a:r>
              <a:rPr lang="de-DE" dirty="0" smtClean="0"/>
              <a:t>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584775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Anzahl der SARS-CoV-2 Testungen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800" dirty="0" smtClean="0">
                <a:solidFill>
                  <a:schemeClr val="bg1"/>
                </a:solidFill>
              </a:rPr>
              <a:t>(</a:t>
            </a:r>
            <a:r>
              <a:rPr lang="de-DE" sz="1800" dirty="0">
                <a:solidFill>
                  <a:schemeClr val="bg1"/>
                </a:solidFill>
              </a:rPr>
              <a:t>S</a:t>
            </a:r>
            <a:r>
              <a:rPr lang="de-DE" sz="1800" dirty="0" smtClean="0">
                <a:solidFill>
                  <a:schemeClr val="bg1"/>
                </a:solidFill>
              </a:rPr>
              <a:t>tand </a:t>
            </a:r>
            <a:r>
              <a:rPr lang="de-DE" sz="1800" dirty="0" smtClean="0">
                <a:solidFill>
                  <a:schemeClr val="bg1"/>
                </a:solidFill>
              </a:rPr>
              <a:t>22</a:t>
            </a:r>
            <a:r>
              <a:rPr lang="de-DE" sz="1800" dirty="0" smtClean="0">
                <a:solidFill>
                  <a:schemeClr val="bg1"/>
                </a:solidFill>
              </a:rPr>
              <a:t>.09.2020</a:t>
            </a:r>
            <a:r>
              <a:rPr lang="de-DE" sz="1800" dirty="0" smtClean="0">
                <a:solidFill>
                  <a:schemeClr val="bg1"/>
                </a:solidFill>
              </a:rPr>
              <a:t>)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84015" y="4991900"/>
            <a:ext cx="8643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Für die KW </a:t>
            </a:r>
            <a:r>
              <a:rPr lang="de-DE" sz="1600" dirty="0" smtClean="0"/>
              <a:t>38 </a:t>
            </a:r>
            <a:r>
              <a:rPr lang="de-DE" sz="1600" dirty="0"/>
              <a:t>wurden uns aus den teilnehmenden </a:t>
            </a:r>
            <a:r>
              <a:rPr lang="de-DE" sz="1600" dirty="0" smtClean="0"/>
              <a:t>Reisetestzentren </a:t>
            </a:r>
            <a:r>
              <a:rPr lang="de-DE" sz="1600" dirty="0"/>
              <a:t>insgesamt </a:t>
            </a:r>
            <a:r>
              <a:rPr lang="de-DE" sz="1600" dirty="0" smtClean="0"/>
              <a:t>78.205 </a:t>
            </a:r>
            <a:r>
              <a:rPr lang="de-DE" sz="1600" dirty="0"/>
              <a:t>Teste berichtet, davon waren </a:t>
            </a:r>
            <a:r>
              <a:rPr lang="de-DE" sz="1600" dirty="0" smtClean="0"/>
              <a:t>665</a:t>
            </a:r>
            <a:r>
              <a:rPr lang="de-DE" sz="1600" dirty="0" smtClean="0"/>
              <a:t> </a:t>
            </a:r>
            <a:r>
              <a:rPr lang="de-DE" sz="1600" dirty="0"/>
              <a:t>positiv </a:t>
            </a:r>
            <a:r>
              <a:rPr lang="de-DE" sz="1600" dirty="0" smtClean="0"/>
              <a:t>(</a:t>
            </a:r>
            <a:r>
              <a:rPr lang="de-DE" sz="1600" dirty="0" smtClean="0"/>
              <a:t>0,85%). </a:t>
            </a:r>
            <a:endParaRPr lang="de-DE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5" y="1344707"/>
            <a:ext cx="7273633" cy="351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739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25.09.2020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584775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Testkapazitäten der Labore pro Tag und KW</a:t>
            </a:r>
            <a:r>
              <a:rPr lang="de-DE" sz="2000" dirty="0" smtClean="0">
                <a:solidFill>
                  <a:schemeClr val="bg1"/>
                </a:solidFill>
              </a:rPr>
              <a:t/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800" dirty="0" smtClean="0">
                <a:solidFill>
                  <a:schemeClr val="bg1"/>
                </a:solidFill>
              </a:rPr>
              <a:t>(Stand 22.09.2020)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4554" y="4619754"/>
            <a:ext cx="8081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Alle </a:t>
            </a:r>
            <a:r>
              <a:rPr lang="de-DE" sz="1400" dirty="0"/>
              <a:t>170 übermittelnden Labore machten Angaben zu ihren Arbeitstagen pro </a:t>
            </a:r>
            <a:r>
              <a:rPr lang="de-DE" sz="1400" dirty="0" smtClean="0"/>
              <a:t>Woche </a:t>
            </a:r>
            <a:r>
              <a:rPr lang="de-DE" sz="1400" dirty="0" smtClean="0">
                <a:sym typeface="Wingdings" panose="05000000000000000000" pitchFamily="2" charset="2"/>
              </a:rPr>
              <a:t> </a:t>
            </a:r>
            <a:r>
              <a:rPr lang="de-DE" sz="1400" dirty="0" smtClean="0"/>
              <a:t>daraus </a:t>
            </a:r>
            <a:r>
              <a:rPr lang="de-DE" sz="1400" dirty="0"/>
              <a:t>resultiert eine Testkapazität von 1.516.162 durchführbaren PCR-Tests zum Nachweis von SARS-CoV-2 in </a:t>
            </a:r>
            <a:r>
              <a:rPr lang="de-DE" sz="1400" dirty="0">
                <a:solidFill>
                  <a:srgbClr val="0070C0"/>
                </a:solidFill>
              </a:rPr>
              <a:t>KW 39 </a:t>
            </a:r>
            <a:endParaRPr lang="de-DE" sz="1400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4" y="1769435"/>
            <a:ext cx="8895402" cy="247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21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25</a:t>
            </a:r>
            <a:r>
              <a:rPr lang="de-DE" dirty="0" smtClean="0"/>
              <a:t>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Wöchentliche Sterbefallzahlen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6375" y="5145385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Daten bis einschl. KW </a:t>
            </a:r>
            <a:r>
              <a:rPr lang="de-DE" dirty="0" smtClean="0"/>
              <a:t>34 </a:t>
            </a:r>
            <a:r>
              <a:rPr lang="de-DE" dirty="0" smtClean="0"/>
              <a:t>(</a:t>
            </a:r>
            <a:r>
              <a:rPr lang="de-DE" dirty="0" smtClean="0"/>
              <a:t>17.08</a:t>
            </a:r>
            <a:r>
              <a:rPr lang="de-DE" dirty="0" smtClean="0"/>
              <a:t>. - </a:t>
            </a:r>
            <a:r>
              <a:rPr lang="de-DE" dirty="0" smtClean="0"/>
              <a:t>23</a:t>
            </a:r>
            <a:r>
              <a:rPr lang="de-DE" dirty="0" smtClean="0"/>
              <a:t>.08.2020)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KW34: </a:t>
            </a:r>
            <a:r>
              <a:rPr lang="de-DE" dirty="0" smtClean="0"/>
              <a:t>17</a:t>
            </a:r>
            <a:r>
              <a:rPr lang="de-DE" dirty="0" smtClean="0"/>
              <a:t>.032 </a:t>
            </a:r>
            <a:r>
              <a:rPr lang="de-DE" dirty="0" smtClean="0"/>
              <a:t>Todesfälle </a:t>
            </a:r>
            <a:r>
              <a:rPr lang="de-DE" dirty="0" smtClean="0"/>
              <a:t>(-2.261 zur </a:t>
            </a:r>
            <a:r>
              <a:rPr lang="de-DE" dirty="0" smtClean="0"/>
              <a:t>Vorwoche), ca. </a:t>
            </a:r>
            <a:r>
              <a:rPr lang="de-DE" dirty="0"/>
              <a:t>3</a:t>
            </a:r>
            <a:r>
              <a:rPr lang="de-DE" dirty="0" smtClean="0"/>
              <a:t>% </a:t>
            </a:r>
            <a:r>
              <a:rPr lang="de-DE" dirty="0" smtClean="0"/>
              <a:t>über dem Durchschnitt der </a:t>
            </a:r>
            <a:r>
              <a:rPr lang="de-DE" dirty="0"/>
              <a:t>V</a:t>
            </a:r>
            <a:r>
              <a:rPr lang="de-DE" dirty="0" smtClean="0"/>
              <a:t>orjahre 2016-19 (Nachmeldungen aber noch möglich</a:t>
            </a:r>
            <a:r>
              <a:rPr lang="de-DE" dirty="0" smtClean="0"/>
              <a:t>)</a:t>
            </a:r>
            <a:endParaRPr lang="de-DE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6492212" y="4706117"/>
            <a:ext cx="245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Datenstand </a:t>
            </a:r>
            <a:r>
              <a:rPr lang="de-DE" dirty="0" smtClean="0">
                <a:solidFill>
                  <a:srgbClr val="FF0000"/>
                </a:solidFill>
              </a:rPr>
              <a:t>18.09.2020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5" y="993802"/>
            <a:ext cx="8439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766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Bildschirmpräsentation (4:3)</PresentationFormat>
  <Paragraphs>85</Paragraphs>
  <Slides>6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Office-Design</vt:lpstr>
      <vt:lpstr>COVID-19:   Lage National, 25.09.2020  Informationen für den Krisenstab</vt:lpstr>
      <vt:lpstr>PowerPoint-Präsentation</vt:lpstr>
      <vt:lpstr>PowerPoint-Präsentation</vt:lpstr>
      <vt:lpstr>Anzahl der SARS-CoV-2 Testungen (Stand 22.09.2020)</vt:lpstr>
      <vt:lpstr>Testkapazitäten der Labore pro Tag und KW (Stand 22.09.2020)</vt:lpstr>
      <vt:lpstr>Wöchentliche Sterbefallzahlen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Steffen, Annika</cp:lastModifiedBy>
  <cp:revision>2774</cp:revision>
  <cp:lastPrinted>2020-08-31T05:46:37Z</cp:lastPrinted>
  <dcterms:created xsi:type="dcterms:W3CDTF">2015-11-02T12:29:13Z</dcterms:created>
  <dcterms:modified xsi:type="dcterms:W3CDTF">2020-09-25T07:10:07Z</dcterms:modified>
</cp:coreProperties>
</file>