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4" r:id="rId2"/>
    <p:sldId id="365" r:id="rId3"/>
    <p:sldId id="383" r:id="rId4"/>
    <p:sldId id="384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95137" autoAdjust="0"/>
  </p:normalViewPr>
  <p:slideViewPr>
    <p:cSldViewPr>
      <p:cViewPr varScale="1">
        <p:scale>
          <a:sx n="83" d="100"/>
          <a:sy n="83" d="100"/>
        </p:scale>
        <p:origin x="-152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119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28.09.2020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47353" y="913705"/>
            <a:ext cx="38679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66092"/>
                </a:solidFill>
              </a:rPr>
              <a:t>32.916.707 </a:t>
            </a:r>
            <a:r>
              <a:rPr lang="en-US" sz="2400" b="1" dirty="0" err="1" smtClean="0">
                <a:solidFill>
                  <a:srgbClr val="366092"/>
                </a:solidFill>
              </a:rPr>
              <a:t>Fälle</a:t>
            </a:r>
            <a:r>
              <a:rPr lang="en-US" sz="2400" b="1" dirty="0" smtClean="0">
                <a:solidFill>
                  <a:srgbClr val="366092"/>
                </a:solidFill>
              </a:rPr>
              <a:t> </a:t>
            </a:r>
            <a:endParaRPr lang="en-US" sz="2400" b="1" dirty="0">
              <a:solidFill>
                <a:srgbClr val="366092"/>
              </a:solidFill>
            </a:endParaRPr>
          </a:p>
          <a:p>
            <a:r>
              <a:rPr lang="en-US" sz="2400" b="1" dirty="0" smtClean="0">
                <a:solidFill>
                  <a:srgbClr val="366092"/>
                </a:solidFill>
              </a:rPr>
              <a:t>995.147 </a:t>
            </a:r>
            <a:r>
              <a:rPr lang="en-US" sz="2400" b="1" dirty="0" err="1">
                <a:solidFill>
                  <a:srgbClr val="366092"/>
                </a:solidFill>
              </a:rPr>
              <a:t>Verstorbene</a:t>
            </a:r>
            <a:r>
              <a:rPr lang="en-US" sz="2400" b="1" dirty="0">
                <a:solidFill>
                  <a:srgbClr val="366092"/>
                </a:solidFill>
              </a:rPr>
              <a:t> </a:t>
            </a:r>
            <a:r>
              <a:rPr lang="en-US" sz="2400" b="1" dirty="0" smtClean="0">
                <a:solidFill>
                  <a:srgbClr val="366092"/>
                </a:solidFill>
                <a:latin typeface="Calibri"/>
              </a:rPr>
              <a:t>(</a:t>
            </a:r>
            <a:r>
              <a:rPr lang="en-US" sz="2400" b="1" dirty="0" smtClean="0">
                <a:solidFill>
                  <a:srgbClr val="366092"/>
                </a:solidFill>
                <a:latin typeface="Calibri"/>
              </a:rPr>
              <a:t>3,02%)</a:t>
            </a:r>
            <a:endParaRPr lang="en-US" sz="2400" b="1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27.09.2020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876481"/>
              </p:ext>
            </p:extLst>
          </p:nvPr>
        </p:nvGraphicFramePr>
        <p:xfrm>
          <a:off x="311491" y="1744702"/>
          <a:ext cx="8649834" cy="4777601"/>
        </p:xfrm>
        <a:graphic>
          <a:graphicData uri="http://schemas.openxmlformats.org/drawingml/2006/table">
            <a:tbl>
              <a:tblPr firstRow="1" firstCol="1" bandRow="1"/>
              <a:tblGrid>
                <a:gridCol w="1123998"/>
                <a:gridCol w="1123998"/>
                <a:gridCol w="1354447"/>
                <a:gridCol w="1527712"/>
                <a:gridCol w="1446861"/>
                <a:gridCol w="666003"/>
                <a:gridCol w="666003"/>
                <a:gridCol w="740812"/>
              </a:tblGrid>
              <a:tr h="798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5.992.532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591.913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-8,41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7.078.798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313.836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12,54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95,37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4.717.991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189.751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-10,73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89,91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702.471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88.826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198,36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527.446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85.252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127,22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716.481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76.441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162,86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806.038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47.640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-3,63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94,64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11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1.143.571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46.320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31,75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79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Israel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227.100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43.498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510,58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</a:t>
                      </a:r>
                      <a:r>
                        <a:rPr lang="de-DE" sz="1600" b="1" i="0" u="none" strike="noStrike" kern="1200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 Königreich</a:t>
                      </a:r>
                      <a:endParaRPr lang="de-DE" sz="16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429.277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38.919</a:t>
                      </a:r>
                      <a:endParaRPr lang="de-DE" sz="16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54,54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9,78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888962" y="655022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27.09.2020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2655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466668" y="3888510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(nicht EU/EWR/UK/CH)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831412"/>
              </p:ext>
            </p:extLst>
          </p:nvPr>
        </p:nvGraphicFramePr>
        <p:xfrm>
          <a:off x="46726" y="4335290"/>
          <a:ext cx="1428930" cy="54102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Kap Verde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93,65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67,78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090505"/>
              </p:ext>
            </p:extLst>
          </p:nvPr>
        </p:nvGraphicFramePr>
        <p:xfrm>
          <a:off x="1698398" y="4335290"/>
          <a:ext cx="1662100" cy="24422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9028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349,92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198,36</a:t>
                      </a:r>
                    </a:p>
                  </a:txBody>
                  <a:tcPr marL="9525" marR="9525" marT="9525" marB="0" anchor="b"/>
                </a:tc>
              </a:tr>
              <a:tr h="17474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Bonaire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Saint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Eustatius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188,58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165,17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150,68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121,96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 Maarten (Niederländischer Teil)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115,6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114,66</a:t>
                      </a:r>
                    </a:p>
                  </a:txBody>
                  <a:tcPr marL="9525" marR="9525" marT="9525" marB="0" anchor="b"/>
                </a:tc>
              </a:tr>
              <a:tr h="17474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106,14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16401"/>
              </p:ext>
            </p:extLst>
          </p:nvPr>
        </p:nvGraphicFramePr>
        <p:xfrm>
          <a:off x="3563888" y="4335290"/>
          <a:ext cx="1524000" cy="18688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95,37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94,64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89,91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United States Virgin Islands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71,72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Guyana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71,16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69,66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59,65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56,1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Curacao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55,07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244918"/>
              </p:ext>
            </p:extLst>
          </p:nvPr>
        </p:nvGraphicFramePr>
        <p:xfrm>
          <a:off x="5496272" y="4335290"/>
          <a:ext cx="1524000" cy="208766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8266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510,58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262,68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101,3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98,64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77,26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76,46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65,26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60,17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765647"/>
              </p:ext>
            </p:extLst>
          </p:nvPr>
        </p:nvGraphicFramePr>
        <p:xfrm>
          <a:off x="7347957" y="4335290"/>
          <a:ext cx="1524000" cy="204597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369,51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357,06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103,83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77,14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66,76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64,85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Färöer Inseln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59,58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54,41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51,81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936495"/>
              </p:ext>
            </p:extLst>
          </p:nvPr>
        </p:nvGraphicFramePr>
        <p:xfrm>
          <a:off x="46726" y="5733256"/>
          <a:ext cx="1428930" cy="35814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Guam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160,79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7321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4" y="692697"/>
            <a:ext cx="7974632" cy="3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feld 10"/>
          <p:cNvSpPr txBox="1"/>
          <p:nvPr/>
        </p:nvSpPr>
        <p:spPr>
          <a:xfrm>
            <a:off x="1835696" y="3645024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51 </a:t>
            </a:r>
            <a:r>
              <a:rPr lang="de-DE" sz="1400" b="1" dirty="0" smtClean="0"/>
              <a:t>Länder/Territorien mit einer 7-Tages-Inzidenz &gt; 50 Fälle / 100.000 </a:t>
            </a:r>
            <a:r>
              <a:rPr lang="de-DE" sz="1400" b="1" dirty="0" err="1" smtClean="0"/>
              <a:t>Ew</a:t>
            </a:r>
            <a:r>
              <a:rPr lang="de-DE" sz="1400" b="1" dirty="0" smtClean="0"/>
              <a:t>.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</a:t>
            </a:r>
            <a:r>
              <a:rPr lang="de-DE" sz="2400" dirty="0" smtClean="0"/>
              <a:t>Einwohner – EU/EWR/UK/CH</a:t>
            </a:r>
            <a:endParaRPr lang="de-DE" sz="2400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27.09.2020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42239" y="1062558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 </a:t>
            </a:r>
            <a:r>
              <a:rPr lang="de-DE" sz="1100" b="1" dirty="0" smtClean="0"/>
              <a:t>(EU/EWR/UK/CH)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131775"/>
              </p:ext>
            </p:extLst>
          </p:nvPr>
        </p:nvGraphicFramePr>
        <p:xfrm>
          <a:off x="323528" y="1556792"/>
          <a:ext cx="1524000" cy="258127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162,86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127,22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82,36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68,33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61,64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Vereingtes</a:t>
                      </a:r>
                      <a:r>
                        <a:rPr lang="de-DE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Königreich</a:t>
                      </a:r>
                      <a:endParaRPr lang="de-D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58,4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56,35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1127047"/>
            <a:ext cx="6480689" cy="5326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/>
              <a:t>Amerika</a:t>
            </a:r>
            <a:r>
              <a:rPr lang="de-DE" sz="2000" b="1" dirty="0" smtClean="0"/>
              <a:t>:  </a:t>
            </a:r>
            <a:r>
              <a:rPr lang="de-DE" sz="2000" dirty="0" smtClean="0"/>
              <a:t>ca. 38% </a:t>
            </a:r>
            <a:r>
              <a:rPr lang="de-DE" sz="2000" dirty="0" smtClean="0"/>
              <a:t>der neuen Fälle und </a:t>
            </a:r>
            <a:r>
              <a:rPr lang="de-DE" sz="2000" dirty="0" smtClean="0"/>
              <a:t>53% </a:t>
            </a:r>
            <a:r>
              <a:rPr lang="de-DE" sz="2000" dirty="0" smtClean="0"/>
              <a:t>der neuen Todesfälle in den vergangenen 7 Tagen (die meisten Fälle / Todesfälle in Brasilien, USA)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/>
              <a:t>Asien: </a:t>
            </a:r>
            <a:r>
              <a:rPr lang="de-DE" sz="2000" dirty="0" smtClean="0"/>
              <a:t>ca. 40% der neuen Fälle und 33% der neuen Todesfälle in </a:t>
            </a:r>
            <a:r>
              <a:rPr lang="de-DE" sz="2000" dirty="0" smtClean="0"/>
              <a:t>den vergangenen 7 </a:t>
            </a:r>
            <a:r>
              <a:rPr lang="de-DE" sz="2000" dirty="0" smtClean="0"/>
              <a:t>Tagen, </a:t>
            </a:r>
            <a:r>
              <a:rPr lang="de-DE" sz="2000" dirty="0" smtClean="0"/>
              <a:t>vor </a:t>
            </a:r>
            <a:r>
              <a:rPr lang="de-DE" sz="2000" dirty="0"/>
              <a:t>allem in </a:t>
            </a:r>
            <a:r>
              <a:rPr lang="de-DE" sz="2000" dirty="0" smtClean="0"/>
              <a:t>Indien, </a:t>
            </a:r>
            <a:r>
              <a:rPr lang="de-DE" sz="2000" dirty="0" smtClean="0"/>
              <a:t>Israel</a:t>
            </a:r>
            <a:r>
              <a:rPr lang="de-DE" sz="2000" dirty="0" smtClean="0"/>
              <a:t>, </a:t>
            </a:r>
            <a:r>
              <a:rPr lang="de-DE" sz="2000" dirty="0" smtClean="0"/>
              <a:t>Indonesien, Irak und Iran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/>
              <a:t>Afrika</a:t>
            </a:r>
            <a:r>
              <a:rPr lang="de-DE" sz="2000" b="1" dirty="0" smtClean="0"/>
              <a:t>: </a:t>
            </a:r>
            <a:r>
              <a:rPr lang="de-DE" sz="2000" dirty="0" smtClean="0"/>
              <a:t>52.845 Fälle (ca. 2,6%) </a:t>
            </a:r>
            <a:r>
              <a:rPr lang="de-DE" sz="2000" dirty="0" smtClean="0"/>
              <a:t>in den vergangenen 7 Tagen, fast </a:t>
            </a:r>
            <a:r>
              <a:rPr lang="de-DE" sz="2000" dirty="0" smtClean="0"/>
              <a:t> 29,1% davon in Marokko und 18,6% davon in </a:t>
            </a:r>
            <a:r>
              <a:rPr lang="de-DE" sz="2000" dirty="0" smtClean="0"/>
              <a:t>Südafrika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/>
              <a:t>Europa: </a:t>
            </a:r>
            <a:r>
              <a:rPr lang="de-DE" sz="2000" dirty="0" smtClean="0"/>
              <a:t>weiterhin Anstieg der </a:t>
            </a:r>
            <a:r>
              <a:rPr lang="de-DE" sz="2000" dirty="0" smtClean="0"/>
              <a:t>neuen Fälle in den meisten Ländern; ca. 20% der neuen Fälle und 11% der Todesfälle in den vergangenen 7 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/>
              <a:t>Frankreich, Spanien, die Russische Föderation, Großbritannien und Ukraine haben die meisten Fälle der letzten 7 </a:t>
            </a:r>
            <a:r>
              <a:rPr lang="de-DE" sz="1800" smtClean="0"/>
              <a:t>Tage gemeldet</a:t>
            </a:r>
            <a:endParaRPr lang="de-DE" sz="18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800" dirty="0" smtClean="0"/>
              <a:t>11 Länder in der EU/EWR/UK mit einer 7-Tages-Inzidenz &gt;50 pro 100.000 </a:t>
            </a:r>
            <a:r>
              <a:rPr lang="de-DE" sz="1800" dirty="0" err="1" smtClean="0"/>
              <a:t>Ew</a:t>
            </a:r>
            <a:endParaRPr lang="de-DE" sz="18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/>
              <a:t>Ozeanien: </a:t>
            </a:r>
            <a:r>
              <a:rPr lang="de-DE" sz="2000" dirty="0" smtClean="0"/>
              <a:t>Rückgang </a:t>
            </a:r>
            <a:r>
              <a:rPr lang="de-DE" sz="2000" dirty="0" smtClean="0"/>
              <a:t>der Fälle in Melbourne, </a:t>
            </a:r>
            <a:r>
              <a:rPr lang="de-DE" sz="2000" dirty="0" smtClean="0"/>
              <a:t>Australien: Maßnahmen bzw. </a:t>
            </a:r>
            <a:r>
              <a:rPr lang="de-DE" sz="2000" dirty="0" err="1" smtClean="0"/>
              <a:t>Lockdown</a:t>
            </a:r>
            <a:r>
              <a:rPr lang="de-DE" sz="2000" dirty="0" smtClean="0"/>
              <a:t> werden ab 29.09. gelockert</a:t>
            </a:r>
            <a:endParaRPr lang="de-DE" sz="2000" b="1" dirty="0"/>
          </a:p>
          <a:p>
            <a:endParaRPr lang="de-DE" sz="2000" b="1" dirty="0"/>
          </a:p>
          <a:p>
            <a:endParaRPr lang="de-DE" sz="2000" b="1" dirty="0" smtClean="0"/>
          </a:p>
          <a:p>
            <a:endParaRPr lang="de-DE" sz="2000" dirty="0"/>
          </a:p>
        </p:txBody>
      </p:sp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6836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505</Words>
  <Application>Microsoft Office PowerPoint</Application>
  <PresentationFormat>Bildschirmpräsentation (4:3)</PresentationFormat>
  <Paragraphs>230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McFarland, Sarah</cp:lastModifiedBy>
  <cp:revision>822</cp:revision>
  <dcterms:created xsi:type="dcterms:W3CDTF">2020-04-16T05:25:18Z</dcterms:created>
  <dcterms:modified xsi:type="dcterms:W3CDTF">2020-09-28T10:16:50Z</dcterms:modified>
</cp:coreProperties>
</file>