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617" r:id="rId3"/>
    <p:sldId id="599" r:id="rId4"/>
    <p:sldId id="600" r:id="rId5"/>
    <p:sldId id="608" r:id="rId6"/>
    <p:sldId id="604" r:id="rId7"/>
    <p:sldId id="610" r:id="rId8"/>
    <p:sldId id="611" r:id="rId9"/>
    <p:sldId id="612" r:id="rId10"/>
    <p:sldId id="615" r:id="rId11"/>
    <p:sldId id="613" r:id="rId12"/>
    <p:sldId id="628" r:id="rId13"/>
    <p:sldId id="618" r:id="rId14"/>
    <p:sldId id="607" r:id="rId15"/>
    <p:sldId id="619" r:id="rId16"/>
    <p:sldId id="581" r:id="rId17"/>
    <p:sldId id="620" r:id="rId18"/>
    <p:sldId id="585" r:id="rId19"/>
    <p:sldId id="614" r:id="rId20"/>
    <p:sldId id="627" r:id="rId21"/>
  </p:sldIdLst>
  <p:sldSz cx="9906000" cy="6858000" type="A4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">
          <p15:clr>
            <a:srgbClr val="A4A3A4"/>
          </p15:clr>
        </p15:guide>
        <p15:guide id="2" pos="5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ebel, Jens" initials="J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FFFFFF"/>
    <a:srgbClr val="D7D2B7"/>
    <a:srgbClr val="D8D4BA"/>
    <a:srgbClr val="D4CFB4"/>
    <a:srgbClr val="988366"/>
    <a:srgbClr val="5D4741"/>
    <a:srgbClr val="D9EEFF"/>
    <a:srgbClr val="B3DCEF"/>
    <a:srgbClr val="9E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86978" autoAdjust="0"/>
  </p:normalViewPr>
  <p:slideViewPr>
    <p:cSldViewPr snapToGrid="0" snapToObjects="1">
      <p:cViewPr>
        <p:scale>
          <a:sx n="66" d="100"/>
          <a:sy n="66" d="100"/>
        </p:scale>
        <p:origin x="-2634" y="-1092"/>
      </p:cViewPr>
      <p:guideLst>
        <p:guide orient="horz" pos="240"/>
        <p:guide pos="5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/>
              <a:t>Rolle von Kindern bei der Infektionsdynamik ist noch ungeklärt </a:t>
            </a:r>
            <a:endParaRPr lang="de-DE" sz="2000" dirty="0" smtClean="0">
              <a:solidFill>
                <a:srgbClr val="FF0000"/>
              </a:solidFill>
            </a:endParaRPr>
          </a:p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Begleitstudie zur schrittweisen Kita-Öffnung mit Integration infektionsepidemiologischer Fragestellungen </a:t>
            </a:r>
          </a:p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b="1" dirty="0" smtClean="0"/>
              <a:t>Gesamtziel</a:t>
            </a:r>
            <a:r>
              <a:rPr lang="de-DE" sz="2000" dirty="0" smtClean="0"/>
              <a:t>: Untersuchung der organisatorischen, hygienischen und pädagogischen Herausforderungen der Kita-Betreuung während der </a:t>
            </a:r>
            <a:br>
              <a:rPr lang="de-DE" sz="2000" dirty="0" smtClean="0"/>
            </a:br>
            <a:r>
              <a:rPr lang="de-DE" sz="2000" dirty="0" err="1" smtClean="0"/>
              <a:t>Coronavirus</a:t>
            </a:r>
            <a:r>
              <a:rPr lang="de-DE" sz="2000" dirty="0" smtClean="0"/>
              <a:t>-Pandemie</a:t>
            </a:r>
          </a:p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b="1" dirty="0" smtClean="0"/>
              <a:t>Durchführung: </a:t>
            </a:r>
            <a:r>
              <a:rPr lang="de-DE" sz="2000" dirty="0" smtClean="0"/>
              <a:t>Deutsches Jugendinstitut (DJI) &amp; Robert Koch-Institut (RKI)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b="1" dirty="0" smtClean="0"/>
              <a:t>Fragestellungen</a:t>
            </a:r>
            <a:r>
              <a:rPr lang="de-DE" sz="2000" dirty="0" smtClean="0"/>
              <a:t>: 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/>
              <a:t>Wie stark geht das Öffnungsgeschehen von (erweiterter) Notbetreuung bis eingeschränktem  Regelbetrieb mit gehäuften Infektionen bei Kindern und beteiligten Erwachsenen einher? 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/>
              <a:t>Welche Rolle spielen Kinder in der Infektionsdynamik von SARS-CoV-2 innerhalb von Kitagruppen und ihren Familien?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79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139559549</a:t>
            </a:r>
          </a:p>
          <a:p>
            <a:r>
              <a:rPr lang="de-DE" dirty="0" smtClean="0"/>
              <a:t>141068821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97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139559549</a:t>
            </a:r>
          </a:p>
          <a:p>
            <a:r>
              <a:rPr lang="de-DE" dirty="0" smtClean="0"/>
              <a:t>141068821</a:t>
            </a:r>
          </a:p>
          <a:p>
            <a:r>
              <a:rPr lang="de-DE" dirty="0" smtClean="0"/>
              <a:t>6517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904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sollen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kontextuelle Faktoren der Übertragungsdynamik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Kitas beschrieben werden. Dazu werden zentrale Faktoren des Infektionsgeschehens, wie beispielswiese Hygiene- und Schutzmaßnahmen und räumliche Voraussetzungen der Kindertagesstätten, erfasst, kategorisiert und im Zusammenhang mit dem Ausbruchsgeschehen betrachtet. Aufgrund der nicht-repräsentativen Auswahl der Einrichtungen kann jedoch nur eine deskriptive Bewertung möglicher Übertragungsfaktoren erfolgen, d.h. Auffälligkeiten und Muster beschrieben werden.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6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/>
              <a:t>Rolle von Kindern bei der Infektionsdynamik ist noch ungeklärt </a:t>
            </a:r>
            <a:endParaRPr lang="de-DE" sz="2000" dirty="0" smtClean="0">
              <a:solidFill>
                <a:srgbClr val="FF0000"/>
              </a:solidFill>
            </a:endParaRPr>
          </a:p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Begleitstudie zur schrittweisen Kita-Öffnung mit Integration infektionsepidemiologischer Fragestellungen </a:t>
            </a:r>
          </a:p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b="1" dirty="0" smtClean="0"/>
              <a:t>Gesamtziel</a:t>
            </a:r>
            <a:r>
              <a:rPr lang="de-DE" sz="2000" dirty="0" smtClean="0"/>
              <a:t>: Untersuchung der organisatorischen, hygienischen und pädagogischen Herausforderungen der Kita-Betreuung während der </a:t>
            </a:r>
            <a:br>
              <a:rPr lang="de-DE" sz="2000" dirty="0" smtClean="0"/>
            </a:br>
            <a:r>
              <a:rPr lang="de-DE" sz="2000" dirty="0" err="1" smtClean="0"/>
              <a:t>Coronavirus</a:t>
            </a:r>
            <a:r>
              <a:rPr lang="de-DE" sz="2000" dirty="0" smtClean="0"/>
              <a:t>-Pandemie</a:t>
            </a:r>
          </a:p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b="1" dirty="0" smtClean="0"/>
              <a:t>Durchführung: </a:t>
            </a:r>
            <a:r>
              <a:rPr lang="de-DE" sz="2000" dirty="0" smtClean="0"/>
              <a:t>Deutsches Jugendinstitut (DJI) &amp; Robert Koch-Institut (RKI)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b="1" dirty="0" smtClean="0"/>
              <a:t>Fragestellungen</a:t>
            </a:r>
            <a:r>
              <a:rPr lang="de-DE" sz="2000" dirty="0" smtClean="0"/>
              <a:t>: 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/>
              <a:t>Wie stark geht das Öffnungsgeschehen von (erweiterter) Notbetreuung bis eingeschränktem  Regelbetrieb mit gehäuften Infektionen bei Kindern und beteiligten Erwachsenen einher? 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/>
              <a:t>Welche Rolle spielen Kinder in der Infektionsdynamik von SARS-CoV-2 innerhalb von Kitagruppen und ihren Familien?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7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/>
              <a:t>Rolle von Kindern bei der Infektionsdynamik ist noch ungeklärt </a:t>
            </a:r>
            <a:endParaRPr lang="de-DE" sz="2000" dirty="0" smtClean="0">
              <a:solidFill>
                <a:srgbClr val="FF0000"/>
              </a:solidFill>
            </a:endParaRPr>
          </a:p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Begleitstudie zur schrittweisen Kita-Öffnung mit Integration infektionsepidemiologischer Fragestellungen </a:t>
            </a:r>
          </a:p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b="1" dirty="0" smtClean="0"/>
              <a:t>Gesamtziel</a:t>
            </a:r>
            <a:r>
              <a:rPr lang="de-DE" sz="2000" dirty="0" smtClean="0"/>
              <a:t>: Untersuchung der organisatorischen, hygienischen und pädagogischen Herausforderungen der Kita-Betreuung während der </a:t>
            </a:r>
            <a:br>
              <a:rPr lang="de-DE" sz="2000" dirty="0" smtClean="0"/>
            </a:br>
            <a:r>
              <a:rPr lang="de-DE" sz="2000" dirty="0" err="1" smtClean="0"/>
              <a:t>Coronavirus</a:t>
            </a:r>
            <a:r>
              <a:rPr lang="de-DE" sz="2000" dirty="0" smtClean="0"/>
              <a:t>-Pandemie</a:t>
            </a:r>
          </a:p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b="1" dirty="0" smtClean="0"/>
              <a:t>Durchführung: </a:t>
            </a:r>
            <a:r>
              <a:rPr lang="de-DE" sz="2000" dirty="0" smtClean="0"/>
              <a:t>Deutsches Jugendinstitut (DJI) &amp; Robert Koch-Institut (RKI)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b="1" dirty="0" smtClean="0"/>
              <a:t>Fragestellungen</a:t>
            </a:r>
            <a:r>
              <a:rPr lang="de-DE" sz="2000" dirty="0" smtClean="0"/>
              <a:t>: 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/>
              <a:t>Wie stark geht das Öffnungsgeschehen von (erweiterter) Notbetreuung bis eingeschränktem  Regelbetrieb mit gehäuften Infektionen bei Kindern und beteiligten Erwachsenen einher? 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000" dirty="0" smtClean="0"/>
              <a:t>Welche Rolle spielen Kinder in der Infektionsdynamik von SARS-CoV-2 innerhalb von Kitagruppen und ihren Familien?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054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39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151645556</a:t>
            </a:r>
          </a:p>
          <a:p>
            <a:r>
              <a:rPr lang="de-DE" dirty="0" smtClean="0"/>
              <a:t>12943337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DE12-D720-49B9-93AD-C6F4EA83C63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49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151645556</a:t>
            </a:r>
          </a:p>
          <a:p>
            <a:r>
              <a:rPr lang="de-DE" dirty="0" smtClean="0"/>
              <a:t>12943337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DE12-D720-49B9-93AD-C6F4EA83C63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427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151645556</a:t>
            </a:r>
          </a:p>
          <a:p>
            <a:r>
              <a:rPr lang="de-DE" dirty="0" smtClean="0"/>
              <a:t>12943337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DE12-D720-49B9-93AD-C6F4EA83C63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54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151645556</a:t>
            </a:r>
          </a:p>
          <a:p>
            <a:r>
              <a:rPr lang="de-DE" dirty="0" smtClean="0"/>
              <a:t>12943337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DE12-D720-49B9-93AD-C6F4EA83C63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66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151645556</a:t>
            </a:r>
          </a:p>
          <a:p>
            <a:r>
              <a:rPr lang="de-DE" dirty="0" smtClean="0"/>
              <a:t>12943337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DE12-D720-49B9-93AD-C6F4EA83C63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6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948172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926382" y="2264791"/>
            <a:ext cx="5551121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262797" y="2267305"/>
            <a:ext cx="4880248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Berlin, 9. Juni 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262798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9143045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9477503" y="2267304"/>
            <a:ext cx="428498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676485" y="6176544"/>
            <a:ext cx="1363078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596085" cy="4356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" y="1384875"/>
            <a:ext cx="9475358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926382" y="2264791"/>
            <a:ext cx="5551121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4262798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9143045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9477503" y="2267304"/>
            <a:ext cx="428498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2676485" y="6176544"/>
            <a:ext cx="1363078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ctrTitle" hasCustomPrompt="1"/>
          </p:nvPr>
        </p:nvSpPr>
        <p:spPr>
          <a:xfrm>
            <a:off x="4262797" y="2267305"/>
            <a:ext cx="4880248" cy="2671017"/>
          </a:xfrm>
        </p:spPr>
        <p:txBody>
          <a:bodyPr lIns="252000" tIns="360000" rIns="252000" bIns="360000" anchor="ctr" anchorCtr="0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Berlin, 9. Juni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24775" y="6356351"/>
            <a:ext cx="4841529" cy="365125"/>
          </a:xfrm>
        </p:spPr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495301" y="297133"/>
            <a:ext cx="6708343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95300" y="1499617"/>
            <a:ext cx="8648950" cy="4718863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A511-4D90-4F33-82DD-03451727C1C4}" type="datetimeFigureOut">
              <a:rPr lang="de-DE" smtClean="0"/>
              <a:t>28.09.2020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A49A-6990-4191-A9D8-672864C67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4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304448"/>
            <a:ext cx="6771741" cy="87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815221"/>
            <a:ext cx="8648950" cy="44032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11894" y="6356351"/>
            <a:ext cx="201545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Berlin, 9. Juni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24774" y="6356351"/>
            <a:ext cx="37263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Corona-Kita-Studie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04767" y="6356351"/>
            <a:ext cx="53827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24" y="326666"/>
            <a:ext cx="2226033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/>
        </p:nvGrpSpPr>
        <p:grpSpPr>
          <a:xfrm>
            <a:off x="495300" y="6458251"/>
            <a:ext cx="866328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t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t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t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04767" y="6356351"/>
            <a:ext cx="538278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262795" y="2419705"/>
            <a:ext cx="5061422" cy="2671017"/>
          </a:xfrm>
        </p:spPr>
        <p:txBody>
          <a:bodyPr>
            <a:normAutofit fontScale="90000"/>
          </a:bodyPr>
          <a:lstStyle/>
          <a:p>
            <a:r>
              <a:rPr lang="de-DE" sz="4400" dirty="0" smtClean="0">
                <a:latin typeface="+mn-lt"/>
                <a:cs typeface="Arial" panose="020B0604020202020204" pitchFamily="34" charset="0"/>
              </a:rPr>
              <a:t>COALA</a:t>
            </a:r>
            <a:br>
              <a:rPr lang="de-DE" sz="4400" dirty="0" smtClean="0">
                <a:latin typeface="+mn-lt"/>
                <a:cs typeface="Arial" panose="020B0604020202020204" pitchFamily="34" charset="0"/>
              </a:rPr>
            </a:br>
            <a:r>
              <a:rPr lang="de-DE" sz="3600" dirty="0" smtClean="0">
                <a:latin typeface="+mn-lt"/>
                <a:cs typeface="Arial" panose="020B0604020202020204" pitchFamily="34" charset="0"/>
              </a:rPr>
              <a:t>Modul 4 der Corona-Kita-Studie </a:t>
            </a:r>
            <a:r>
              <a:rPr lang="de-DE" sz="27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sz="2700" dirty="0" smtClean="0">
                <a:latin typeface="+mn-lt"/>
                <a:cs typeface="Arial" panose="020B0604020202020204" pitchFamily="34" charset="0"/>
              </a:rPr>
            </a:br>
            <a:r>
              <a:rPr lang="de-DE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dirty="0" smtClean="0">
                <a:latin typeface="+mn-lt"/>
                <a:cs typeface="Arial" panose="020B0604020202020204" pitchFamily="34" charset="0"/>
              </a:rPr>
            </a:br>
            <a:endParaRPr lang="de-DE" dirty="0">
              <a:latin typeface="+mn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19881" y="6356350"/>
            <a:ext cx="371475" cy="501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419029" y="6356350"/>
            <a:ext cx="905189" cy="501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 74"/>
          <p:cNvSpPr/>
          <p:nvPr/>
        </p:nvSpPr>
        <p:spPr>
          <a:xfrm>
            <a:off x="0" y="6377050"/>
            <a:ext cx="9906000" cy="48095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/>
          <p:cNvSpPr/>
          <p:nvPr/>
        </p:nvSpPr>
        <p:spPr>
          <a:xfrm>
            <a:off x="5760846" y="106680"/>
            <a:ext cx="4087370" cy="1019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Geschweifte Klammer rechts 34"/>
          <p:cNvSpPr/>
          <p:nvPr/>
        </p:nvSpPr>
        <p:spPr>
          <a:xfrm rot="5400000">
            <a:off x="4222055" y="-1268335"/>
            <a:ext cx="522607" cy="8088934"/>
          </a:xfrm>
          <a:prstGeom prst="rightBrace">
            <a:avLst>
              <a:gd name="adj1" fmla="val 125305"/>
              <a:gd name="adj2" fmla="val 82317"/>
            </a:avLst>
          </a:prstGeom>
          <a:ln w="38100">
            <a:solidFill>
              <a:srgbClr val="C34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3587131" y="5187895"/>
            <a:ext cx="4759862" cy="897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057" y="619942"/>
            <a:ext cx="1300561" cy="1116817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118590" y="585216"/>
            <a:ext cx="8598690" cy="1591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" y="1123497"/>
            <a:ext cx="1152398" cy="893064"/>
          </a:xfrm>
          <a:prstGeom prst="rect">
            <a:avLst/>
          </a:prstGeom>
        </p:spPr>
      </p:pic>
      <p:grpSp>
        <p:nvGrpSpPr>
          <p:cNvPr id="42" name="Gruppieren 41"/>
          <p:cNvGrpSpPr/>
          <p:nvPr/>
        </p:nvGrpSpPr>
        <p:grpSpPr>
          <a:xfrm>
            <a:off x="4014334" y="963727"/>
            <a:ext cx="399986" cy="377830"/>
            <a:chOff x="2221795" y="2056112"/>
            <a:chExt cx="369218" cy="377830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797542" y="973775"/>
            <a:ext cx="399986" cy="377830"/>
            <a:chOff x="2221795" y="2056112"/>
            <a:chExt cx="369218" cy="377830"/>
          </a:xfrm>
        </p:grpSpPr>
        <p:pic>
          <p:nvPicPr>
            <p:cNvPr id="46" name="Grafik 4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8146999" y="754165"/>
            <a:ext cx="399986" cy="377830"/>
            <a:chOff x="2221795" y="2056112"/>
            <a:chExt cx="369218" cy="377830"/>
          </a:xfrm>
        </p:grpSpPr>
        <p:pic>
          <p:nvPicPr>
            <p:cNvPr id="49" name="Grafik 4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50" name="Textfeld 49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Gleichschenkliges Dreieck 68"/>
          <p:cNvSpPr/>
          <p:nvPr/>
        </p:nvSpPr>
        <p:spPr>
          <a:xfrm>
            <a:off x="326899" y="46539"/>
            <a:ext cx="8390382" cy="509740"/>
          </a:xfrm>
          <a:prstGeom prst="triangle">
            <a:avLst/>
          </a:prstGeom>
          <a:solidFill>
            <a:srgbClr val="C345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mtClean="0"/>
              <a:t>Kita</a:t>
            </a:r>
            <a:endParaRPr lang="de-DE" sz="2000" b="1"/>
          </a:p>
        </p:txBody>
      </p:sp>
      <p:grpSp>
        <p:nvGrpSpPr>
          <p:cNvPr id="41" name="Gruppieren 40"/>
          <p:cNvGrpSpPr/>
          <p:nvPr/>
        </p:nvGrpSpPr>
        <p:grpSpPr>
          <a:xfrm>
            <a:off x="1663995" y="967976"/>
            <a:ext cx="399986" cy="377830"/>
            <a:chOff x="2221795" y="2056112"/>
            <a:chExt cx="369218" cy="377830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300397" y="13351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844195" y="13452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117629" y="1075872"/>
            <a:ext cx="1469502" cy="978408"/>
            <a:chOff x="2005673" y="2327069"/>
            <a:chExt cx="1356463" cy="97840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33"/>
            <a:stretch/>
          </p:blipFill>
          <p:spPr>
            <a:xfrm>
              <a:off x="2005673" y="2327069"/>
              <a:ext cx="1356463" cy="978408"/>
            </a:xfrm>
            <a:prstGeom prst="rect">
              <a:avLst/>
            </a:prstGeom>
          </p:spPr>
        </p:pic>
        <p:sp>
          <p:nvSpPr>
            <p:cNvPr id="79" name="Textfeld 78"/>
            <p:cNvSpPr txBox="1"/>
            <p:nvPr/>
          </p:nvSpPr>
          <p:spPr>
            <a:xfrm>
              <a:off x="2078539" y="2561209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533088" y="2560119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2890935" y="2555671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52" y="1093438"/>
            <a:ext cx="1033210" cy="954024"/>
          </a:xfrm>
          <a:prstGeom prst="rect">
            <a:avLst/>
          </a:prstGeom>
        </p:spPr>
      </p:pic>
      <p:sp>
        <p:nvSpPr>
          <p:cNvPr id="83" name="Textfeld 82"/>
          <p:cNvSpPr txBox="1"/>
          <p:nvPr/>
        </p:nvSpPr>
        <p:spPr>
          <a:xfrm>
            <a:off x="4437610" y="13895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940700" y="13840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25" y="785928"/>
            <a:ext cx="1131051" cy="1306452"/>
          </a:xfrm>
          <a:prstGeom prst="rect">
            <a:avLst/>
          </a:prstGeom>
        </p:spPr>
      </p:pic>
      <p:sp>
        <p:nvSpPr>
          <p:cNvPr id="85" name="Textfeld 84"/>
          <p:cNvSpPr txBox="1"/>
          <p:nvPr/>
        </p:nvSpPr>
        <p:spPr>
          <a:xfrm>
            <a:off x="6420813" y="1126322"/>
            <a:ext cx="3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988911" y="1125869"/>
            <a:ext cx="3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04" y="859728"/>
            <a:ext cx="584454" cy="1258824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5" y="1103651"/>
            <a:ext cx="544350" cy="92285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42" y="1103652"/>
            <a:ext cx="668558" cy="960385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71" y="1162690"/>
            <a:ext cx="509950" cy="899243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6" t="17092"/>
          <a:stretch/>
        </p:blipFill>
        <p:spPr>
          <a:xfrm>
            <a:off x="7944290" y="1836849"/>
            <a:ext cx="1432858" cy="55918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" y="1710721"/>
            <a:ext cx="1877434" cy="733199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71"/>
          <a:stretch/>
        </p:blipFill>
        <p:spPr>
          <a:xfrm>
            <a:off x="92928" y="2109454"/>
            <a:ext cx="921467" cy="745429"/>
          </a:xfrm>
          <a:prstGeom prst="rect">
            <a:avLst/>
          </a:prstGeom>
        </p:spPr>
      </p:pic>
      <p:cxnSp>
        <p:nvCxnSpPr>
          <p:cNvPr id="55" name="Gerade Verbindung mit Pfeil 54"/>
          <p:cNvCxnSpPr/>
          <p:nvPr/>
        </p:nvCxnSpPr>
        <p:spPr>
          <a:xfrm flipV="1">
            <a:off x="1852119" y="4065836"/>
            <a:ext cx="6757773" cy="3247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10"/>
          <p:cNvCxnSpPr/>
          <p:nvPr/>
        </p:nvCxnSpPr>
        <p:spPr>
          <a:xfrm rot="16200000">
            <a:off x="2711608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11"/>
          <p:cNvCxnSpPr/>
          <p:nvPr/>
        </p:nvCxnSpPr>
        <p:spPr>
          <a:xfrm rot="16200000">
            <a:off x="3661752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12"/>
          <p:cNvCxnSpPr/>
          <p:nvPr/>
        </p:nvCxnSpPr>
        <p:spPr>
          <a:xfrm rot="16200000">
            <a:off x="4136824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13"/>
          <p:cNvCxnSpPr/>
          <p:nvPr/>
        </p:nvCxnSpPr>
        <p:spPr>
          <a:xfrm rot="16200000">
            <a:off x="4611896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14"/>
          <p:cNvCxnSpPr/>
          <p:nvPr/>
        </p:nvCxnSpPr>
        <p:spPr>
          <a:xfrm rot="16200000">
            <a:off x="5086968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15"/>
          <p:cNvCxnSpPr/>
          <p:nvPr/>
        </p:nvCxnSpPr>
        <p:spPr>
          <a:xfrm rot="16200000">
            <a:off x="5562040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16"/>
          <p:cNvCxnSpPr/>
          <p:nvPr/>
        </p:nvCxnSpPr>
        <p:spPr>
          <a:xfrm rot="16200000">
            <a:off x="6037112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17"/>
          <p:cNvCxnSpPr/>
          <p:nvPr/>
        </p:nvCxnSpPr>
        <p:spPr>
          <a:xfrm rot="16200000">
            <a:off x="6512184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18"/>
          <p:cNvCxnSpPr/>
          <p:nvPr/>
        </p:nvCxnSpPr>
        <p:spPr>
          <a:xfrm rot="16200000">
            <a:off x="6987256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19"/>
          <p:cNvCxnSpPr/>
          <p:nvPr/>
        </p:nvCxnSpPr>
        <p:spPr>
          <a:xfrm rot="16200000">
            <a:off x="7937397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23"/>
          <p:cNvCxnSpPr/>
          <p:nvPr/>
        </p:nvCxnSpPr>
        <p:spPr>
          <a:xfrm rot="16200000">
            <a:off x="3186680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3485789" y="4311479"/>
            <a:ext cx="7211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b="1" dirty="0" smtClean="0">
                <a:solidFill>
                  <a:srgbClr val="C34563"/>
                </a:solidFill>
              </a:rPr>
              <a:t>Tag 3</a:t>
            </a:r>
            <a:endParaRPr lang="de-DE" sz="1700" b="1" dirty="0">
              <a:solidFill>
                <a:srgbClr val="C34563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4834422" y="4311479"/>
            <a:ext cx="846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b="1" dirty="0" smtClean="0">
                <a:solidFill>
                  <a:srgbClr val="C34563"/>
                </a:solidFill>
              </a:rPr>
              <a:t>Tag 6</a:t>
            </a:r>
            <a:endParaRPr lang="de-DE" sz="1700" b="1" dirty="0">
              <a:solidFill>
                <a:srgbClr val="C34563"/>
              </a:solidFill>
            </a:endParaRPr>
          </a:p>
        </p:txBody>
      </p:sp>
      <p:cxnSp>
        <p:nvCxnSpPr>
          <p:cNvPr id="116" name="Gerade Verbindung 151"/>
          <p:cNvCxnSpPr/>
          <p:nvPr/>
        </p:nvCxnSpPr>
        <p:spPr>
          <a:xfrm rot="16200000">
            <a:off x="2085013" y="4073103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/>
        </p:nvGrpSpPr>
        <p:grpSpPr>
          <a:xfrm>
            <a:off x="780243" y="3262612"/>
            <a:ext cx="1732756" cy="1563389"/>
            <a:chOff x="351924" y="3529311"/>
            <a:chExt cx="1599467" cy="1563389"/>
          </a:xfrm>
        </p:grpSpPr>
        <p:sp>
          <p:nvSpPr>
            <p:cNvPr id="13" name="Ellipse 12"/>
            <p:cNvSpPr/>
            <p:nvPr/>
          </p:nvSpPr>
          <p:spPr>
            <a:xfrm>
              <a:off x="351924" y="3529311"/>
              <a:ext cx="1599467" cy="1563389"/>
            </a:xfrm>
            <a:prstGeom prst="ellipse">
              <a:avLst/>
            </a:prstGeom>
            <a:solidFill>
              <a:srgbClr val="C34563"/>
            </a:solidFill>
            <a:ln>
              <a:solidFill>
                <a:srgbClr val="C34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62C5E4"/>
                </a:clrFrom>
                <a:clrTo>
                  <a:srgbClr val="62C5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8" t="1" r="5978" b="45667"/>
            <a:stretch/>
          </p:blipFill>
          <p:spPr>
            <a:xfrm>
              <a:off x="383499" y="3529311"/>
              <a:ext cx="1544780" cy="1471256"/>
            </a:xfrm>
            <a:prstGeom prst="ellipse">
              <a:avLst/>
            </a:prstGeom>
          </p:spPr>
        </p:pic>
      </p:grpSp>
      <p:sp>
        <p:nvSpPr>
          <p:cNvPr id="15" name="Textfeld 14"/>
          <p:cNvSpPr txBox="1"/>
          <p:nvPr/>
        </p:nvSpPr>
        <p:spPr>
          <a:xfrm>
            <a:off x="861420" y="4809955"/>
            <a:ext cx="168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C34563"/>
                </a:solidFill>
              </a:rPr>
              <a:t>Hausbesuch</a:t>
            </a:r>
          </a:p>
          <a:p>
            <a:pPr algn="ctr"/>
            <a:r>
              <a:rPr lang="de-DE" b="1" dirty="0">
                <a:solidFill>
                  <a:srgbClr val="C34563"/>
                </a:solidFill>
              </a:rPr>
              <a:t>d</a:t>
            </a:r>
            <a:r>
              <a:rPr lang="de-DE" b="1" dirty="0" smtClean="0">
                <a:solidFill>
                  <a:srgbClr val="C34563"/>
                </a:solidFill>
              </a:rPr>
              <a:t>urch RKI-Team</a:t>
            </a:r>
            <a:endParaRPr lang="de-DE" b="1" dirty="0">
              <a:solidFill>
                <a:srgbClr val="C34563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7016" y="5364340"/>
            <a:ext cx="3063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Abstrich Mund-Nase (PCR)</a:t>
            </a:r>
          </a:p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Speichelprobe (PCR)</a:t>
            </a:r>
          </a:p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Blutentnahme (Fingerkuppe)</a:t>
            </a:r>
          </a:p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Befragung</a:t>
            </a:r>
            <a:endParaRPr lang="de-DE" dirty="0"/>
          </a:p>
        </p:txBody>
      </p:sp>
      <p:cxnSp>
        <p:nvCxnSpPr>
          <p:cNvPr id="129" name="Gerade Verbindung 18"/>
          <p:cNvCxnSpPr/>
          <p:nvPr/>
        </p:nvCxnSpPr>
        <p:spPr>
          <a:xfrm rot="16200000">
            <a:off x="7462328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feld 130"/>
          <p:cNvSpPr txBox="1"/>
          <p:nvPr/>
        </p:nvSpPr>
        <p:spPr>
          <a:xfrm>
            <a:off x="6281979" y="4311479"/>
            <a:ext cx="846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b="1" dirty="0" smtClean="0">
                <a:solidFill>
                  <a:srgbClr val="C34563"/>
                </a:solidFill>
              </a:rPr>
              <a:t>Tag 9</a:t>
            </a:r>
            <a:endParaRPr lang="de-DE" sz="1700" b="1" dirty="0">
              <a:solidFill>
                <a:srgbClr val="C34563"/>
              </a:solidFill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7714012" y="4311479"/>
            <a:ext cx="846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b="1" dirty="0" smtClean="0">
                <a:solidFill>
                  <a:srgbClr val="C34563"/>
                </a:solidFill>
              </a:rPr>
              <a:t>Tag 12</a:t>
            </a:r>
            <a:endParaRPr lang="de-DE" sz="1700" b="1" dirty="0">
              <a:solidFill>
                <a:srgbClr val="C34563"/>
              </a:solidFill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3841773" y="5272578"/>
            <a:ext cx="2915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Selbst-Abstrich Mund-Nase</a:t>
            </a:r>
          </a:p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Speichelprobe</a:t>
            </a:r>
          </a:p>
        </p:txBody>
      </p:sp>
      <p:pic>
        <p:nvPicPr>
          <p:cNvPr id="19" name="Grafik 18" descr="File:Mail-closed.svg - Wikimedia Commons"/>
          <p:cNvPicPr>
            <a:picLocks noChangeAspect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1" y="5187895"/>
            <a:ext cx="972590" cy="897775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>
          <a:xfrm flipH="1">
            <a:off x="3860127" y="4675433"/>
            <a:ext cx="1" cy="457687"/>
          </a:xfrm>
          <a:prstGeom prst="straightConnector1">
            <a:avLst/>
          </a:prstGeom>
          <a:ln w="38100">
            <a:solidFill>
              <a:srgbClr val="C34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/>
          <p:cNvCxnSpPr/>
          <p:nvPr/>
        </p:nvCxnSpPr>
        <p:spPr>
          <a:xfrm flipH="1">
            <a:off x="5276214" y="4675433"/>
            <a:ext cx="1" cy="457687"/>
          </a:xfrm>
          <a:prstGeom prst="straightConnector1">
            <a:avLst/>
          </a:prstGeom>
          <a:ln w="38100">
            <a:solidFill>
              <a:srgbClr val="C34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/>
          <p:nvPr/>
        </p:nvCxnSpPr>
        <p:spPr>
          <a:xfrm flipH="1">
            <a:off x="6692204" y="4675433"/>
            <a:ext cx="1" cy="457687"/>
          </a:xfrm>
          <a:prstGeom prst="straightConnector1">
            <a:avLst/>
          </a:prstGeom>
          <a:ln w="38100">
            <a:solidFill>
              <a:srgbClr val="C34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35"/>
          <p:cNvCxnSpPr/>
          <p:nvPr/>
        </p:nvCxnSpPr>
        <p:spPr>
          <a:xfrm flipH="1">
            <a:off x="8108195" y="4675433"/>
            <a:ext cx="1" cy="457687"/>
          </a:xfrm>
          <a:prstGeom prst="straightConnector1">
            <a:avLst/>
          </a:prstGeom>
          <a:ln w="38100">
            <a:solidFill>
              <a:srgbClr val="C34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8592486" y="3645270"/>
            <a:ext cx="1097498" cy="923222"/>
            <a:chOff x="5508056" y="2385879"/>
            <a:chExt cx="2799958" cy="2635254"/>
          </a:xfrm>
        </p:grpSpPr>
        <p:pic>
          <p:nvPicPr>
            <p:cNvPr id="28" name="Grafik 27" descr="Bibliotekarska terminologija: Prvoaprilska šala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056" y="2385879"/>
              <a:ext cx="2799958" cy="2635254"/>
            </a:xfrm>
            <a:prstGeom prst="rect">
              <a:avLst/>
            </a:prstGeom>
          </p:spPr>
        </p:pic>
        <p:sp>
          <p:nvSpPr>
            <p:cNvPr id="29" name="Rechteck 28"/>
            <p:cNvSpPr/>
            <p:nvPr/>
          </p:nvSpPr>
          <p:spPr>
            <a:xfrm>
              <a:off x="6615947" y="3237364"/>
              <a:ext cx="1067806" cy="932753"/>
            </a:xfrm>
            <a:prstGeom prst="rect">
              <a:avLst/>
            </a:prstGeom>
            <a:gradFill flip="none" rotWithShape="1">
              <a:gsLst>
                <a:gs pos="1000">
                  <a:schemeClr val="bg1">
                    <a:lumMod val="95000"/>
                  </a:schemeClr>
                </a:gs>
                <a:gs pos="0">
                  <a:schemeClr val="bg1">
                    <a:shade val="67500"/>
                    <a:satMod val="115000"/>
                  </a:schemeClr>
                </a:gs>
                <a:gs pos="62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1" name="Textfeld 90"/>
          <p:cNvSpPr txBox="1"/>
          <p:nvPr/>
        </p:nvSpPr>
        <p:spPr>
          <a:xfrm rot="21172490">
            <a:off x="8945613" y="395048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>12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047643" y="2405968"/>
            <a:ext cx="356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Familien der Sars-CoV-2-Positiven</a:t>
            </a:r>
          </a:p>
        </p:txBody>
      </p:sp>
    </p:spTree>
    <p:extLst>
      <p:ext uri="{BB962C8B-B14F-4D97-AF65-F5344CB8AC3E}">
        <p14:creationId xmlns:p14="http://schemas.microsoft.com/office/powerpoint/2010/main" val="12062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/>
          <p:cNvSpPr/>
          <p:nvPr/>
        </p:nvSpPr>
        <p:spPr>
          <a:xfrm>
            <a:off x="0" y="6377050"/>
            <a:ext cx="9906000" cy="48095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/>
          <p:cNvSpPr/>
          <p:nvPr/>
        </p:nvSpPr>
        <p:spPr>
          <a:xfrm>
            <a:off x="5760846" y="106680"/>
            <a:ext cx="4087370" cy="1019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Geschweifte Klammer rechts 34"/>
          <p:cNvSpPr/>
          <p:nvPr/>
        </p:nvSpPr>
        <p:spPr>
          <a:xfrm rot="5400000">
            <a:off x="4222055" y="-1268335"/>
            <a:ext cx="522607" cy="8088934"/>
          </a:xfrm>
          <a:prstGeom prst="rightBrace">
            <a:avLst>
              <a:gd name="adj1" fmla="val 125305"/>
              <a:gd name="adj2" fmla="val 82317"/>
            </a:avLst>
          </a:prstGeom>
          <a:ln w="38100">
            <a:solidFill>
              <a:srgbClr val="C34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3587131" y="5187895"/>
            <a:ext cx="4759862" cy="897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057" y="619942"/>
            <a:ext cx="1300561" cy="1116817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118590" y="585216"/>
            <a:ext cx="8598690" cy="1591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" y="1123497"/>
            <a:ext cx="1152398" cy="893064"/>
          </a:xfrm>
          <a:prstGeom prst="rect">
            <a:avLst/>
          </a:prstGeom>
        </p:spPr>
      </p:pic>
      <p:grpSp>
        <p:nvGrpSpPr>
          <p:cNvPr id="42" name="Gruppieren 41"/>
          <p:cNvGrpSpPr/>
          <p:nvPr/>
        </p:nvGrpSpPr>
        <p:grpSpPr>
          <a:xfrm>
            <a:off x="4014334" y="963727"/>
            <a:ext cx="399986" cy="377830"/>
            <a:chOff x="2221795" y="2056112"/>
            <a:chExt cx="369218" cy="377830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797542" y="973775"/>
            <a:ext cx="399986" cy="377830"/>
            <a:chOff x="2221795" y="2056112"/>
            <a:chExt cx="369218" cy="377830"/>
          </a:xfrm>
        </p:grpSpPr>
        <p:pic>
          <p:nvPicPr>
            <p:cNvPr id="46" name="Grafik 4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8146999" y="754165"/>
            <a:ext cx="399986" cy="377830"/>
            <a:chOff x="2221795" y="2056112"/>
            <a:chExt cx="369218" cy="377830"/>
          </a:xfrm>
        </p:grpSpPr>
        <p:pic>
          <p:nvPicPr>
            <p:cNvPr id="49" name="Grafik 4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50" name="Textfeld 49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Gleichschenkliges Dreieck 68"/>
          <p:cNvSpPr/>
          <p:nvPr/>
        </p:nvSpPr>
        <p:spPr>
          <a:xfrm>
            <a:off x="326899" y="46539"/>
            <a:ext cx="8390382" cy="509740"/>
          </a:xfrm>
          <a:prstGeom prst="triangle">
            <a:avLst/>
          </a:prstGeom>
          <a:solidFill>
            <a:srgbClr val="C345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mtClean="0"/>
              <a:t>Kita</a:t>
            </a:r>
            <a:endParaRPr lang="de-DE" sz="2000" b="1"/>
          </a:p>
        </p:txBody>
      </p:sp>
      <p:grpSp>
        <p:nvGrpSpPr>
          <p:cNvPr id="41" name="Gruppieren 40"/>
          <p:cNvGrpSpPr/>
          <p:nvPr/>
        </p:nvGrpSpPr>
        <p:grpSpPr>
          <a:xfrm>
            <a:off x="1663995" y="967976"/>
            <a:ext cx="399986" cy="377830"/>
            <a:chOff x="2221795" y="2056112"/>
            <a:chExt cx="369218" cy="377830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300397" y="13351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844195" y="13452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117629" y="1075872"/>
            <a:ext cx="1469502" cy="978408"/>
            <a:chOff x="2005673" y="2327069"/>
            <a:chExt cx="1356463" cy="97840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33"/>
            <a:stretch/>
          </p:blipFill>
          <p:spPr>
            <a:xfrm>
              <a:off x="2005673" y="2327069"/>
              <a:ext cx="1356463" cy="978408"/>
            </a:xfrm>
            <a:prstGeom prst="rect">
              <a:avLst/>
            </a:prstGeom>
          </p:spPr>
        </p:pic>
        <p:sp>
          <p:nvSpPr>
            <p:cNvPr id="79" name="Textfeld 78"/>
            <p:cNvSpPr txBox="1"/>
            <p:nvPr/>
          </p:nvSpPr>
          <p:spPr>
            <a:xfrm>
              <a:off x="2078539" y="2561209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533088" y="2560119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2890935" y="2555671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52" y="1093438"/>
            <a:ext cx="1033210" cy="954024"/>
          </a:xfrm>
          <a:prstGeom prst="rect">
            <a:avLst/>
          </a:prstGeom>
        </p:spPr>
      </p:pic>
      <p:sp>
        <p:nvSpPr>
          <p:cNvPr id="83" name="Textfeld 82"/>
          <p:cNvSpPr txBox="1"/>
          <p:nvPr/>
        </p:nvSpPr>
        <p:spPr>
          <a:xfrm>
            <a:off x="4437610" y="13895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940700" y="13840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25" y="785928"/>
            <a:ext cx="1131051" cy="1306452"/>
          </a:xfrm>
          <a:prstGeom prst="rect">
            <a:avLst/>
          </a:prstGeom>
        </p:spPr>
      </p:pic>
      <p:sp>
        <p:nvSpPr>
          <p:cNvPr id="85" name="Textfeld 84"/>
          <p:cNvSpPr txBox="1"/>
          <p:nvPr/>
        </p:nvSpPr>
        <p:spPr>
          <a:xfrm>
            <a:off x="6420813" y="1126322"/>
            <a:ext cx="3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988911" y="1125869"/>
            <a:ext cx="3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04" y="859728"/>
            <a:ext cx="584454" cy="1258824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5" y="1103651"/>
            <a:ext cx="544350" cy="92285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42" y="1103652"/>
            <a:ext cx="668558" cy="960385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71" y="1162690"/>
            <a:ext cx="509950" cy="899243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6" t="17092"/>
          <a:stretch/>
        </p:blipFill>
        <p:spPr>
          <a:xfrm>
            <a:off x="7944290" y="1836849"/>
            <a:ext cx="1432858" cy="55918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" y="1710721"/>
            <a:ext cx="1877434" cy="733199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71"/>
          <a:stretch/>
        </p:blipFill>
        <p:spPr>
          <a:xfrm>
            <a:off x="92928" y="2109454"/>
            <a:ext cx="921467" cy="745429"/>
          </a:xfrm>
          <a:prstGeom prst="rect">
            <a:avLst/>
          </a:prstGeom>
        </p:spPr>
      </p:pic>
      <p:cxnSp>
        <p:nvCxnSpPr>
          <p:cNvPr id="55" name="Gerade Verbindung mit Pfeil 54"/>
          <p:cNvCxnSpPr/>
          <p:nvPr/>
        </p:nvCxnSpPr>
        <p:spPr>
          <a:xfrm flipV="1">
            <a:off x="1852119" y="4065836"/>
            <a:ext cx="6757773" cy="3247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10"/>
          <p:cNvCxnSpPr/>
          <p:nvPr/>
        </p:nvCxnSpPr>
        <p:spPr>
          <a:xfrm rot="16200000">
            <a:off x="2711608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11"/>
          <p:cNvCxnSpPr/>
          <p:nvPr/>
        </p:nvCxnSpPr>
        <p:spPr>
          <a:xfrm rot="16200000">
            <a:off x="3661752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12"/>
          <p:cNvCxnSpPr/>
          <p:nvPr/>
        </p:nvCxnSpPr>
        <p:spPr>
          <a:xfrm rot="16200000">
            <a:off x="4136824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13"/>
          <p:cNvCxnSpPr/>
          <p:nvPr/>
        </p:nvCxnSpPr>
        <p:spPr>
          <a:xfrm rot="16200000">
            <a:off x="4611896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14"/>
          <p:cNvCxnSpPr/>
          <p:nvPr/>
        </p:nvCxnSpPr>
        <p:spPr>
          <a:xfrm rot="16200000">
            <a:off x="5086968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15"/>
          <p:cNvCxnSpPr/>
          <p:nvPr/>
        </p:nvCxnSpPr>
        <p:spPr>
          <a:xfrm rot="16200000">
            <a:off x="5562040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16"/>
          <p:cNvCxnSpPr/>
          <p:nvPr/>
        </p:nvCxnSpPr>
        <p:spPr>
          <a:xfrm rot="16200000">
            <a:off x="6037112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17"/>
          <p:cNvCxnSpPr/>
          <p:nvPr/>
        </p:nvCxnSpPr>
        <p:spPr>
          <a:xfrm rot="16200000">
            <a:off x="6512184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18"/>
          <p:cNvCxnSpPr/>
          <p:nvPr/>
        </p:nvCxnSpPr>
        <p:spPr>
          <a:xfrm rot="16200000">
            <a:off x="6987256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19"/>
          <p:cNvCxnSpPr/>
          <p:nvPr/>
        </p:nvCxnSpPr>
        <p:spPr>
          <a:xfrm rot="16200000">
            <a:off x="7937397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23"/>
          <p:cNvCxnSpPr/>
          <p:nvPr/>
        </p:nvCxnSpPr>
        <p:spPr>
          <a:xfrm rot="16200000">
            <a:off x="3186680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3485789" y="4311479"/>
            <a:ext cx="7211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b="1" dirty="0" smtClean="0">
                <a:solidFill>
                  <a:srgbClr val="C34563"/>
                </a:solidFill>
              </a:rPr>
              <a:t>Tag 3</a:t>
            </a:r>
            <a:endParaRPr lang="de-DE" sz="1700" b="1" dirty="0">
              <a:solidFill>
                <a:srgbClr val="C34563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4834422" y="4311479"/>
            <a:ext cx="846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b="1" dirty="0" smtClean="0">
                <a:solidFill>
                  <a:srgbClr val="C34563"/>
                </a:solidFill>
              </a:rPr>
              <a:t>Tag 6</a:t>
            </a:r>
            <a:endParaRPr lang="de-DE" sz="1700" b="1" dirty="0">
              <a:solidFill>
                <a:srgbClr val="C34563"/>
              </a:solidFill>
            </a:endParaRPr>
          </a:p>
        </p:txBody>
      </p:sp>
      <p:cxnSp>
        <p:nvCxnSpPr>
          <p:cNvPr id="116" name="Gerade Verbindung 151"/>
          <p:cNvCxnSpPr/>
          <p:nvPr/>
        </p:nvCxnSpPr>
        <p:spPr>
          <a:xfrm rot="16200000">
            <a:off x="2085013" y="4073103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/>
          <p:nvPr/>
        </p:nvGrpSpPr>
        <p:grpSpPr>
          <a:xfrm>
            <a:off x="780243" y="3262612"/>
            <a:ext cx="1732756" cy="1563389"/>
            <a:chOff x="351924" y="3529311"/>
            <a:chExt cx="1599467" cy="1563389"/>
          </a:xfrm>
        </p:grpSpPr>
        <p:sp>
          <p:nvSpPr>
            <p:cNvPr id="13" name="Ellipse 12"/>
            <p:cNvSpPr/>
            <p:nvPr/>
          </p:nvSpPr>
          <p:spPr>
            <a:xfrm>
              <a:off x="351924" y="3529311"/>
              <a:ext cx="1599467" cy="1563389"/>
            </a:xfrm>
            <a:prstGeom prst="ellipse">
              <a:avLst/>
            </a:prstGeom>
            <a:solidFill>
              <a:srgbClr val="C34563"/>
            </a:solidFill>
            <a:ln>
              <a:solidFill>
                <a:srgbClr val="C34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62C5E4"/>
                </a:clrFrom>
                <a:clrTo>
                  <a:srgbClr val="62C5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8" t="1" r="5978" b="45667"/>
            <a:stretch/>
          </p:blipFill>
          <p:spPr>
            <a:xfrm>
              <a:off x="383499" y="3529311"/>
              <a:ext cx="1544780" cy="1471256"/>
            </a:xfrm>
            <a:prstGeom prst="ellipse">
              <a:avLst/>
            </a:prstGeom>
          </p:spPr>
        </p:pic>
      </p:grpSp>
      <p:sp>
        <p:nvSpPr>
          <p:cNvPr id="15" name="Textfeld 14"/>
          <p:cNvSpPr txBox="1"/>
          <p:nvPr/>
        </p:nvSpPr>
        <p:spPr>
          <a:xfrm>
            <a:off x="861420" y="4809955"/>
            <a:ext cx="168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C34563"/>
                </a:solidFill>
              </a:rPr>
              <a:t>Hausbesuch</a:t>
            </a:r>
          </a:p>
          <a:p>
            <a:pPr algn="ctr"/>
            <a:r>
              <a:rPr lang="de-DE" b="1" dirty="0">
                <a:solidFill>
                  <a:srgbClr val="C34563"/>
                </a:solidFill>
              </a:rPr>
              <a:t>d</a:t>
            </a:r>
            <a:r>
              <a:rPr lang="de-DE" b="1" dirty="0" smtClean="0">
                <a:solidFill>
                  <a:srgbClr val="C34563"/>
                </a:solidFill>
              </a:rPr>
              <a:t>urch RKI-Team</a:t>
            </a:r>
            <a:endParaRPr lang="de-DE" b="1" dirty="0">
              <a:solidFill>
                <a:srgbClr val="C34563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7016" y="5364340"/>
            <a:ext cx="3063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Abstrich Mund-Nase (PCR)</a:t>
            </a:r>
          </a:p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Speichelprobe (PCR)</a:t>
            </a:r>
          </a:p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Blutentnahme (Fingerkuppe)</a:t>
            </a:r>
          </a:p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Befragung</a:t>
            </a:r>
            <a:endParaRPr lang="de-DE" dirty="0"/>
          </a:p>
        </p:txBody>
      </p:sp>
      <p:cxnSp>
        <p:nvCxnSpPr>
          <p:cNvPr id="129" name="Gerade Verbindung 18"/>
          <p:cNvCxnSpPr/>
          <p:nvPr/>
        </p:nvCxnSpPr>
        <p:spPr>
          <a:xfrm rot="16200000">
            <a:off x="7462328" y="4069082"/>
            <a:ext cx="3600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feld 130"/>
          <p:cNvSpPr txBox="1"/>
          <p:nvPr/>
        </p:nvSpPr>
        <p:spPr>
          <a:xfrm>
            <a:off x="6281979" y="4311479"/>
            <a:ext cx="846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b="1" dirty="0" smtClean="0">
                <a:solidFill>
                  <a:srgbClr val="C34563"/>
                </a:solidFill>
              </a:rPr>
              <a:t>Tag 9</a:t>
            </a:r>
            <a:endParaRPr lang="de-DE" sz="1700" b="1" dirty="0">
              <a:solidFill>
                <a:srgbClr val="C34563"/>
              </a:solidFill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7714012" y="4311479"/>
            <a:ext cx="846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00" b="1" dirty="0" smtClean="0">
                <a:solidFill>
                  <a:srgbClr val="C34563"/>
                </a:solidFill>
              </a:rPr>
              <a:t>Tag 12</a:t>
            </a:r>
            <a:endParaRPr lang="de-DE" sz="1700" b="1" dirty="0">
              <a:solidFill>
                <a:srgbClr val="C34563"/>
              </a:solidFill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3841773" y="5272578"/>
            <a:ext cx="2915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Selbst-Abstrich Mund-Nase</a:t>
            </a:r>
          </a:p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Speichelprobe</a:t>
            </a:r>
          </a:p>
        </p:txBody>
      </p:sp>
      <p:pic>
        <p:nvPicPr>
          <p:cNvPr id="19" name="Grafik 18" descr="File:Mail-closed.svg - Wikimedia Commons"/>
          <p:cNvPicPr>
            <a:picLocks noChangeAspect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1" y="5187895"/>
            <a:ext cx="972590" cy="897775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>
          <a:xfrm flipH="1">
            <a:off x="3860127" y="4675433"/>
            <a:ext cx="1" cy="457687"/>
          </a:xfrm>
          <a:prstGeom prst="straightConnector1">
            <a:avLst/>
          </a:prstGeom>
          <a:ln w="38100">
            <a:solidFill>
              <a:srgbClr val="C34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/>
          <p:cNvCxnSpPr/>
          <p:nvPr/>
        </p:nvCxnSpPr>
        <p:spPr>
          <a:xfrm flipH="1">
            <a:off x="5276214" y="4675433"/>
            <a:ext cx="1" cy="457687"/>
          </a:xfrm>
          <a:prstGeom prst="straightConnector1">
            <a:avLst/>
          </a:prstGeom>
          <a:ln w="38100">
            <a:solidFill>
              <a:srgbClr val="C34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/>
          <p:nvPr/>
        </p:nvCxnSpPr>
        <p:spPr>
          <a:xfrm flipH="1">
            <a:off x="6692204" y="4675433"/>
            <a:ext cx="1" cy="457687"/>
          </a:xfrm>
          <a:prstGeom prst="straightConnector1">
            <a:avLst/>
          </a:prstGeom>
          <a:ln w="38100">
            <a:solidFill>
              <a:srgbClr val="C34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35"/>
          <p:cNvCxnSpPr/>
          <p:nvPr/>
        </p:nvCxnSpPr>
        <p:spPr>
          <a:xfrm flipH="1">
            <a:off x="8108195" y="4675433"/>
            <a:ext cx="1" cy="457687"/>
          </a:xfrm>
          <a:prstGeom prst="straightConnector1">
            <a:avLst/>
          </a:prstGeom>
          <a:ln w="38100">
            <a:solidFill>
              <a:srgbClr val="C345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/>
          <p:cNvGrpSpPr/>
          <p:nvPr/>
        </p:nvGrpSpPr>
        <p:grpSpPr>
          <a:xfrm>
            <a:off x="8592486" y="3645270"/>
            <a:ext cx="1097498" cy="923222"/>
            <a:chOff x="5508056" y="2385879"/>
            <a:chExt cx="2799958" cy="2635254"/>
          </a:xfrm>
        </p:grpSpPr>
        <p:pic>
          <p:nvPicPr>
            <p:cNvPr id="28" name="Grafik 27" descr="Bibliotekarska terminologija: Prvoaprilska šala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056" y="2385879"/>
              <a:ext cx="2799958" cy="2635254"/>
            </a:xfrm>
            <a:prstGeom prst="rect">
              <a:avLst/>
            </a:prstGeom>
          </p:spPr>
        </p:pic>
        <p:sp>
          <p:nvSpPr>
            <p:cNvPr id="29" name="Rechteck 28"/>
            <p:cNvSpPr/>
            <p:nvPr/>
          </p:nvSpPr>
          <p:spPr>
            <a:xfrm>
              <a:off x="6615947" y="3237364"/>
              <a:ext cx="1067806" cy="932753"/>
            </a:xfrm>
            <a:prstGeom prst="rect">
              <a:avLst/>
            </a:prstGeom>
            <a:gradFill flip="none" rotWithShape="1">
              <a:gsLst>
                <a:gs pos="1000">
                  <a:schemeClr val="bg1">
                    <a:lumMod val="95000"/>
                  </a:schemeClr>
                </a:gs>
                <a:gs pos="0">
                  <a:schemeClr val="bg1">
                    <a:shade val="67500"/>
                    <a:satMod val="115000"/>
                  </a:schemeClr>
                </a:gs>
                <a:gs pos="62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1" name="Textfeld 90"/>
          <p:cNvSpPr txBox="1"/>
          <p:nvPr/>
        </p:nvSpPr>
        <p:spPr>
          <a:xfrm rot="21172490">
            <a:off x="8945613" y="395048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Black" panose="020B0A04020102020204" pitchFamily="34" charset="0"/>
              </a:rPr>
              <a:t>12</a:t>
            </a:r>
            <a:endParaRPr lang="de-DE" dirty="0">
              <a:latin typeface="Arial Black" panose="020B0A040201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91807" y="2972270"/>
            <a:ext cx="5734426" cy="522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Symptomtagebuch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88" name="Gerade Verbindung mit Pfeil 87"/>
          <p:cNvCxnSpPr/>
          <p:nvPr/>
        </p:nvCxnSpPr>
        <p:spPr>
          <a:xfrm flipH="1" flipV="1">
            <a:off x="2868578" y="3557176"/>
            <a:ext cx="3328" cy="2696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flipH="1" flipV="1">
            <a:off x="8110144" y="3557176"/>
            <a:ext cx="3328" cy="2696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 flipH="1" flipV="1">
            <a:off x="3345084" y="3557176"/>
            <a:ext cx="3328" cy="2696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H="1" flipV="1">
            <a:off x="6204122" y="3557176"/>
            <a:ext cx="3328" cy="2696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H="1" flipV="1">
            <a:off x="6680629" y="3557176"/>
            <a:ext cx="3328" cy="2696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flipH="1" flipV="1">
            <a:off x="7157135" y="3557176"/>
            <a:ext cx="3328" cy="2696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 flipH="1" flipV="1">
            <a:off x="7633641" y="3557176"/>
            <a:ext cx="3328" cy="2696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flipH="1" flipV="1">
            <a:off x="3821591" y="3557176"/>
            <a:ext cx="3328" cy="2696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 flipH="1" flipV="1">
            <a:off x="4298097" y="3557176"/>
            <a:ext cx="3328" cy="2696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 flipH="1" flipV="1">
            <a:off x="4774603" y="3557176"/>
            <a:ext cx="3328" cy="2696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 flipH="1" flipV="1">
            <a:off x="5251110" y="3557176"/>
            <a:ext cx="3328" cy="2696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 flipH="1" flipV="1">
            <a:off x="5727616" y="3557176"/>
            <a:ext cx="3328" cy="26964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3047643" y="2405968"/>
            <a:ext cx="356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Familien der Sars-CoV-2-Positiven</a:t>
            </a:r>
          </a:p>
        </p:txBody>
      </p:sp>
    </p:spTree>
    <p:extLst>
      <p:ext uri="{BB962C8B-B14F-4D97-AF65-F5344CB8AC3E}">
        <p14:creationId xmlns:p14="http://schemas.microsoft.com/office/powerpoint/2010/main" val="18804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Berlin, 9. Juni 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 b="6247"/>
          <a:stretch/>
        </p:blipFill>
        <p:spPr>
          <a:xfrm>
            <a:off x="-1" y="0"/>
            <a:ext cx="9922796" cy="6858000"/>
          </a:xfrm>
        </p:spPr>
      </p:pic>
      <p:sp>
        <p:nvSpPr>
          <p:cNvPr id="8" name="Rechteck 7"/>
          <p:cNvSpPr/>
          <p:nvPr/>
        </p:nvSpPr>
        <p:spPr>
          <a:xfrm>
            <a:off x="2476500" y="1656577"/>
            <a:ext cx="4953000" cy="340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</a:pPr>
            <a:r>
              <a:rPr lang="de-DE" sz="2600" b="1" dirty="0" smtClean="0">
                <a:solidFill>
                  <a:srgbClr val="045AA6"/>
                </a:solidFill>
              </a:rPr>
              <a:t>1. Wie </a:t>
            </a:r>
            <a:r>
              <a:rPr lang="de-DE" sz="2600" b="1" dirty="0">
                <a:solidFill>
                  <a:srgbClr val="045AA6"/>
                </a:solidFill>
              </a:rPr>
              <a:t>infektiös sind Kinder</a:t>
            </a:r>
            <a:r>
              <a:rPr lang="de-DE" sz="2600" b="1" dirty="0" smtClean="0">
                <a:solidFill>
                  <a:srgbClr val="045AA6"/>
                </a:solidFill>
              </a:rPr>
              <a:t>?</a:t>
            </a:r>
          </a:p>
          <a:p>
            <a:pPr algn="ctr">
              <a:spcBef>
                <a:spcPts val="1800"/>
              </a:spcBef>
            </a:pPr>
            <a:r>
              <a:rPr lang="de-DE" sz="2000" b="1" i="1" dirty="0" smtClean="0">
                <a:solidFill>
                  <a:srgbClr val="045AA6"/>
                </a:solidFill>
                <a:sym typeface="Wingdings" panose="05000000000000000000" pitchFamily="2" charset="2"/>
              </a:rPr>
              <a:t> </a:t>
            </a:r>
            <a:r>
              <a:rPr lang="de-DE" sz="2000" b="1" i="1" dirty="0" smtClean="0">
                <a:solidFill>
                  <a:srgbClr val="045AA6"/>
                </a:solidFill>
              </a:rPr>
              <a:t>Welche Rolle spielen Kinder im Infektionsgeschehen von SARS-CoV-2?</a:t>
            </a:r>
          </a:p>
          <a:p>
            <a:pPr algn="ctr">
              <a:spcBef>
                <a:spcPts val="1800"/>
              </a:spcBef>
            </a:pPr>
            <a:r>
              <a:rPr lang="de-DE" sz="2600" b="1" dirty="0" smtClean="0">
                <a:solidFill>
                  <a:srgbClr val="045AA6"/>
                </a:solidFill>
              </a:rPr>
              <a:t>2. Wie </a:t>
            </a:r>
            <a:r>
              <a:rPr lang="de-DE" sz="2600" b="1" dirty="0">
                <a:solidFill>
                  <a:srgbClr val="045AA6"/>
                </a:solidFill>
              </a:rPr>
              <a:t>verlaufen die COVID-19-Infektionen bei Kindern</a:t>
            </a:r>
            <a:r>
              <a:rPr lang="de-DE" sz="2600" b="1" dirty="0" smtClean="0">
                <a:solidFill>
                  <a:srgbClr val="045AA6"/>
                </a:solidFill>
              </a:rPr>
              <a:t>?</a:t>
            </a:r>
          </a:p>
          <a:p>
            <a:pPr algn="ctr">
              <a:spcBef>
                <a:spcPts val="1800"/>
              </a:spcBef>
            </a:pPr>
            <a:r>
              <a:rPr lang="de-DE" sz="2600" b="1" dirty="0" smtClean="0">
                <a:solidFill>
                  <a:srgbClr val="045AA6"/>
                </a:solidFill>
              </a:rPr>
              <a:t>3. Welche </a:t>
            </a:r>
            <a:r>
              <a:rPr lang="de-DE" sz="2600" b="1" dirty="0">
                <a:solidFill>
                  <a:srgbClr val="045AA6"/>
                </a:solidFill>
              </a:rPr>
              <a:t>Rolle spielt das Kita-Umfeld</a:t>
            </a:r>
            <a:r>
              <a:rPr lang="de-DE" sz="2600" b="1" dirty="0" smtClean="0">
                <a:solidFill>
                  <a:srgbClr val="045AA6"/>
                </a:solidFill>
              </a:rPr>
              <a:t>?</a:t>
            </a:r>
            <a:endParaRPr lang="de-DE" sz="2400" dirty="0">
              <a:solidFill>
                <a:srgbClr val="045AA6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13843" y="522515"/>
            <a:ext cx="321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988366"/>
                </a:solidFill>
              </a:rPr>
              <a:t>Fragestellungen</a:t>
            </a:r>
            <a:endParaRPr lang="de-DE" sz="3600" b="1" dirty="0">
              <a:solidFill>
                <a:srgbClr val="98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Berlin, 9. Juni 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 b="6247"/>
          <a:stretch/>
        </p:blipFill>
        <p:spPr>
          <a:xfrm>
            <a:off x="-1" y="0"/>
            <a:ext cx="9922796" cy="6858000"/>
          </a:xfrm>
        </p:spPr>
      </p:pic>
      <p:sp>
        <p:nvSpPr>
          <p:cNvPr id="8" name="Rechteck 7"/>
          <p:cNvSpPr/>
          <p:nvPr/>
        </p:nvSpPr>
        <p:spPr>
          <a:xfrm>
            <a:off x="2476500" y="1656577"/>
            <a:ext cx="4953000" cy="340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</a:pPr>
            <a:r>
              <a:rPr lang="de-DE" sz="2600" b="1" dirty="0" smtClean="0">
                <a:solidFill>
                  <a:srgbClr val="045AA6"/>
                </a:solidFill>
              </a:rPr>
              <a:t>1. Wie </a:t>
            </a:r>
            <a:r>
              <a:rPr lang="de-DE" sz="2600" b="1" dirty="0">
                <a:solidFill>
                  <a:srgbClr val="045AA6"/>
                </a:solidFill>
              </a:rPr>
              <a:t>infektiös sind Kinder</a:t>
            </a:r>
            <a:r>
              <a:rPr lang="de-DE" sz="2600" b="1" dirty="0" smtClean="0">
                <a:solidFill>
                  <a:srgbClr val="045AA6"/>
                </a:solidFill>
              </a:rPr>
              <a:t>?</a:t>
            </a:r>
          </a:p>
          <a:p>
            <a:pPr algn="ctr">
              <a:spcBef>
                <a:spcPts val="1800"/>
              </a:spcBef>
            </a:pPr>
            <a:r>
              <a:rPr lang="de-DE" sz="2000" b="1" i="1" dirty="0" smtClean="0">
                <a:solidFill>
                  <a:srgbClr val="045AA6"/>
                </a:solidFill>
                <a:sym typeface="Wingdings" panose="05000000000000000000" pitchFamily="2" charset="2"/>
              </a:rPr>
              <a:t> </a:t>
            </a:r>
            <a:r>
              <a:rPr lang="de-DE" sz="2000" b="1" i="1" dirty="0" smtClean="0">
                <a:solidFill>
                  <a:srgbClr val="045AA6"/>
                </a:solidFill>
              </a:rPr>
              <a:t>Welche Rolle spielen Kinder im Infektionsgeschehen von </a:t>
            </a:r>
            <a:r>
              <a:rPr lang="de-DE" sz="2000" b="1" i="1" dirty="0">
                <a:solidFill>
                  <a:srgbClr val="045AA6"/>
                </a:solidFill>
              </a:rPr>
              <a:t>SARS-CoV-2?</a:t>
            </a:r>
            <a:endParaRPr lang="de-DE" sz="2000" b="1" i="1" dirty="0" smtClean="0">
              <a:solidFill>
                <a:srgbClr val="045AA6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de-DE" sz="2600" b="1" dirty="0" smtClean="0">
                <a:solidFill>
                  <a:srgbClr val="D4CFB4"/>
                </a:solidFill>
              </a:rPr>
              <a:t>2. Wie </a:t>
            </a:r>
            <a:r>
              <a:rPr lang="de-DE" sz="2600" b="1" dirty="0">
                <a:solidFill>
                  <a:srgbClr val="D4CFB4"/>
                </a:solidFill>
              </a:rPr>
              <a:t>verlaufen die COVID-19-Infektionen bei Kindern</a:t>
            </a:r>
            <a:r>
              <a:rPr lang="de-DE" sz="2600" b="1" dirty="0" smtClean="0">
                <a:solidFill>
                  <a:srgbClr val="D4CFB4"/>
                </a:solidFill>
              </a:rPr>
              <a:t>?</a:t>
            </a:r>
          </a:p>
          <a:p>
            <a:pPr algn="ctr">
              <a:spcBef>
                <a:spcPts val="1800"/>
              </a:spcBef>
            </a:pPr>
            <a:r>
              <a:rPr lang="de-DE" sz="2600" b="1" dirty="0" smtClean="0">
                <a:solidFill>
                  <a:srgbClr val="D4CFB4"/>
                </a:solidFill>
              </a:rPr>
              <a:t>3. Welche </a:t>
            </a:r>
            <a:r>
              <a:rPr lang="de-DE" sz="2600" b="1" dirty="0">
                <a:solidFill>
                  <a:srgbClr val="D4CFB4"/>
                </a:solidFill>
              </a:rPr>
              <a:t>Rolle spielt das Kita-Umfeld</a:t>
            </a:r>
            <a:r>
              <a:rPr lang="de-DE" sz="2600" b="1" dirty="0" smtClean="0">
                <a:solidFill>
                  <a:srgbClr val="D4CFB4"/>
                </a:solidFill>
              </a:rPr>
              <a:t>?</a:t>
            </a:r>
            <a:endParaRPr lang="de-DE" sz="2400" dirty="0">
              <a:solidFill>
                <a:srgbClr val="D4CFB4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13843" y="522515"/>
            <a:ext cx="321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988366"/>
                </a:solidFill>
              </a:rPr>
              <a:t>Fragestellungen</a:t>
            </a:r>
            <a:endParaRPr lang="de-DE" sz="3600" b="1" dirty="0">
              <a:solidFill>
                <a:srgbClr val="98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Wie </a:t>
            </a:r>
            <a:r>
              <a:rPr lang="de-DE" sz="2800" dirty="0" smtClean="0"/>
              <a:t>infektiös / ansteckend </a:t>
            </a:r>
            <a:r>
              <a:rPr lang="de-DE" sz="2800" dirty="0"/>
              <a:t>sind Kinder?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95300" y="1499617"/>
            <a:ext cx="8647745" cy="47188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 smtClean="0">
                <a:solidFill>
                  <a:srgbClr val="045AA6"/>
                </a:solidFill>
              </a:rPr>
              <a:t>Untersuchungsansätze bei COALA</a:t>
            </a:r>
          </a:p>
          <a:p>
            <a:pPr marL="342900" lvl="1" indent="-342900">
              <a:spcBef>
                <a:spcPts val="600"/>
              </a:spcBef>
            </a:pPr>
            <a:endParaRPr lang="de-DE" sz="400" dirty="0" smtClean="0"/>
          </a:p>
          <a:p>
            <a:pPr marL="457200" lvl="1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000" dirty="0" smtClean="0"/>
              <a:t>Berechnung </a:t>
            </a:r>
            <a:r>
              <a:rPr lang="de-DE" sz="2000" dirty="0"/>
              <a:t>der </a:t>
            </a:r>
            <a:r>
              <a:rPr lang="de-DE" sz="2000" dirty="0" smtClean="0"/>
              <a:t>sekundären </a:t>
            </a:r>
            <a:r>
              <a:rPr lang="de-DE" sz="2000" dirty="0" err="1"/>
              <a:t>Attackrate</a:t>
            </a:r>
            <a:r>
              <a:rPr lang="de-DE" sz="2000" dirty="0"/>
              <a:t> </a:t>
            </a:r>
            <a:r>
              <a:rPr lang="de-DE" sz="2000" dirty="0" smtClean="0"/>
              <a:t>(wie </a:t>
            </a:r>
            <a:r>
              <a:rPr lang="de-DE" sz="2000" dirty="0"/>
              <a:t>viele Kontaktpersonen hat ein infiziertes Kind im Haushalt // in der Kita </a:t>
            </a:r>
            <a:r>
              <a:rPr lang="de-DE" sz="2000" dirty="0" smtClean="0"/>
              <a:t>angesteckt)?   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de-DE" sz="2000" dirty="0"/>
              <a:t>	</a:t>
            </a:r>
            <a:r>
              <a:rPr lang="de-DE" sz="2000" dirty="0" smtClean="0"/>
              <a:t>(im Vergleich zu Erwachsenen)</a:t>
            </a:r>
            <a:endParaRPr lang="de-DE" sz="2000" dirty="0"/>
          </a:p>
          <a:p>
            <a:pPr marL="857250" lvl="2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DE" sz="2000" dirty="0" smtClean="0"/>
              <a:t>Alle Kontaktpersonen in Kitas / Haushalten werden engmaschig getestet</a:t>
            </a:r>
          </a:p>
          <a:p>
            <a:pPr marL="857250" lvl="2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DE" sz="2000" dirty="0" smtClean="0"/>
              <a:t>Positive </a:t>
            </a:r>
            <a:r>
              <a:rPr lang="de-DE" sz="2000" dirty="0"/>
              <a:t>Fälle </a:t>
            </a:r>
            <a:r>
              <a:rPr lang="de-DE" sz="2000" dirty="0" smtClean="0"/>
              <a:t>können sicher und früh durch die regelmäßigen Abstriche entdeckt werden</a:t>
            </a:r>
            <a:endParaRPr lang="de-DE" sz="2000" dirty="0"/>
          </a:p>
          <a:p>
            <a:pPr marL="857250" lvl="2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DE" sz="2000" dirty="0"/>
              <a:t>Symptomtagebücher und Fragebögen </a:t>
            </a:r>
            <a:r>
              <a:rPr lang="de-DE" sz="2000" dirty="0" smtClean="0"/>
              <a:t>helfen, die zeitliche </a:t>
            </a:r>
            <a:r>
              <a:rPr lang="de-DE" sz="2000" dirty="0"/>
              <a:t>Sequenz der Infekte </a:t>
            </a:r>
            <a:r>
              <a:rPr lang="de-DE" sz="2000" dirty="0" smtClean="0"/>
              <a:t>festzustellen </a:t>
            </a:r>
            <a:endParaRPr lang="de-DE" sz="2000" dirty="0"/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>
          <a:xfrm>
            <a:off x="611894" y="6356351"/>
            <a:ext cx="2015456" cy="365125"/>
          </a:xfrm>
        </p:spPr>
        <p:txBody>
          <a:bodyPr/>
          <a:lstStyle/>
          <a:p>
            <a:r>
              <a:rPr lang="de-DE" dirty="0" smtClean="0"/>
              <a:t>Berlin, 28.09.2020</a:t>
            </a:r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924775" y="6356351"/>
            <a:ext cx="4841529" cy="365125"/>
          </a:xfrm>
        </p:spPr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6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Berlin, 9. Juni 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 b="6247"/>
          <a:stretch/>
        </p:blipFill>
        <p:spPr>
          <a:xfrm>
            <a:off x="-1" y="0"/>
            <a:ext cx="9922796" cy="6858000"/>
          </a:xfrm>
        </p:spPr>
      </p:pic>
      <p:sp>
        <p:nvSpPr>
          <p:cNvPr id="8" name="Rechteck 7"/>
          <p:cNvSpPr/>
          <p:nvPr/>
        </p:nvSpPr>
        <p:spPr>
          <a:xfrm>
            <a:off x="2476500" y="1656577"/>
            <a:ext cx="4953000" cy="340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</a:pPr>
            <a:r>
              <a:rPr lang="de-DE" sz="2600" b="1" dirty="0" smtClean="0">
                <a:solidFill>
                  <a:srgbClr val="D8D4BA"/>
                </a:solidFill>
              </a:rPr>
              <a:t>1. Wie </a:t>
            </a:r>
            <a:r>
              <a:rPr lang="de-DE" sz="2600" b="1" dirty="0">
                <a:solidFill>
                  <a:srgbClr val="D8D4BA"/>
                </a:solidFill>
              </a:rPr>
              <a:t>infektiös sind Kinder</a:t>
            </a:r>
            <a:r>
              <a:rPr lang="de-DE" sz="2600" b="1" dirty="0" smtClean="0">
                <a:solidFill>
                  <a:srgbClr val="D8D4BA"/>
                </a:solidFill>
              </a:rPr>
              <a:t>?</a:t>
            </a:r>
          </a:p>
          <a:p>
            <a:pPr algn="ctr">
              <a:spcBef>
                <a:spcPts val="1800"/>
              </a:spcBef>
            </a:pPr>
            <a:r>
              <a:rPr lang="de-DE" sz="2000" b="1" i="1" dirty="0" smtClean="0">
                <a:solidFill>
                  <a:srgbClr val="D8D4BA"/>
                </a:solidFill>
                <a:sym typeface="Wingdings" panose="05000000000000000000" pitchFamily="2" charset="2"/>
              </a:rPr>
              <a:t> </a:t>
            </a:r>
            <a:r>
              <a:rPr lang="de-DE" sz="2000" b="1" i="1" dirty="0" smtClean="0">
                <a:solidFill>
                  <a:srgbClr val="D8D4BA"/>
                </a:solidFill>
              </a:rPr>
              <a:t>Welche Rolle spielen Kinder im Infektionsgeschehen von Corona?</a:t>
            </a:r>
          </a:p>
          <a:p>
            <a:pPr algn="ctr">
              <a:spcBef>
                <a:spcPts val="1800"/>
              </a:spcBef>
            </a:pPr>
            <a:r>
              <a:rPr lang="de-DE" sz="2600" b="1" dirty="0" smtClean="0">
                <a:solidFill>
                  <a:srgbClr val="045AA6"/>
                </a:solidFill>
              </a:rPr>
              <a:t>2. Wie </a:t>
            </a:r>
            <a:r>
              <a:rPr lang="de-DE" sz="2600" b="1" dirty="0">
                <a:solidFill>
                  <a:srgbClr val="045AA6"/>
                </a:solidFill>
              </a:rPr>
              <a:t>verlaufen die COVID-19-Infektionen bei Kindern</a:t>
            </a:r>
            <a:r>
              <a:rPr lang="de-DE" sz="2600" b="1" dirty="0" smtClean="0">
                <a:solidFill>
                  <a:srgbClr val="045AA6"/>
                </a:solidFill>
              </a:rPr>
              <a:t>?</a:t>
            </a:r>
          </a:p>
          <a:p>
            <a:pPr algn="ctr">
              <a:spcBef>
                <a:spcPts val="1800"/>
              </a:spcBef>
            </a:pPr>
            <a:r>
              <a:rPr lang="de-DE" sz="2600" b="1" dirty="0" smtClean="0">
                <a:solidFill>
                  <a:srgbClr val="D7D2B7"/>
                </a:solidFill>
              </a:rPr>
              <a:t>3. Welche </a:t>
            </a:r>
            <a:r>
              <a:rPr lang="de-DE" sz="2600" b="1" dirty="0">
                <a:solidFill>
                  <a:srgbClr val="D7D2B7"/>
                </a:solidFill>
              </a:rPr>
              <a:t>Rolle spielt das Kita-Umfeld</a:t>
            </a:r>
            <a:r>
              <a:rPr lang="de-DE" sz="2600" b="1" dirty="0" smtClean="0">
                <a:solidFill>
                  <a:srgbClr val="D7D2B7"/>
                </a:solidFill>
              </a:rPr>
              <a:t>?</a:t>
            </a:r>
            <a:endParaRPr lang="de-DE" sz="2400" dirty="0">
              <a:solidFill>
                <a:srgbClr val="D7D2B7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13843" y="522515"/>
            <a:ext cx="321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988366"/>
                </a:solidFill>
              </a:rPr>
              <a:t>Fragestellungen</a:t>
            </a:r>
            <a:endParaRPr lang="de-DE" sz="3600" b="1" dirty="0">
              <a:solidFill>
                <a:srgbClr val="98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Wie verlaufen COVID-19-Infektionen bei Kindern?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95301" y="1499617"/>
            <a:ext cx="8624680" cy="47188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 smtClean="0">
                <a:solidFill>
                  <a:srgbClr val="045AA6"/>
                </a:solidFill>
              </a:rPr>
              <a:t>Untersuchungsansätze bei COALA</a:t>
            </a:r>
          </a:p>
          <a:p>
            <a:pPr marL="342900" lvl="1" indent="-342900">
              <a:spcBef>
                <a:spcPts val="600"/>
              </a:spcBef>
            </a:pPr>
            <a:endParaRPr lang="de-DE" sz="400" dirty="0" smtClean="0"/>
          </a:p>
          <a:p>
            <a:pPr marL="457200" lvl="1" indent="-457200">
              <a:spcBef>
                <a:spcPts val="600"/>
              </a:spcBef>
              <a:buFont typeface="+mj-lt"/>
              <a:buAutoNum type="arabicPeriod"/>
            </a:pPr>
            <a:r>
              <a:rPr lang="de-DE" sz="2000" dirty="0" smtClean="0"/>
              <a:t>Symptome von Kindern werden mit Tagebuch erfasst – </a:t>
            </a:r>
            <a:br>
              <a:rPr lang="de-DE" sz="2000" dirty="0" smtClean="0"/>
            </a:br>
            <a:r>
              <a:rPr lang="de-DE" sz="2000" dirty="0" smtClean="0"/>
              <a:t>über ca. 2 Wochen </a:t>
            </a:r>
            <a:endParaRPr lang="de-DE" sz="2000" dirty="0"/>
          </a:p>
          <a:p>
            <a:pPr marL="457200" lvl="1" indent="-457200">
              <a:spcBef>
                <a:spcPts val="600"/>
              </a:spcBef>
              <a:buFont typeface="+mj-lt"/>
              <a:buAutoNum type="arabicPeriod"/>
            </a:pPr>
            <a:r>
              <a:rPr lang="de-DE" sz="2000" dirty="0" smtClean="0"/>
              <a:t>Viral </a:t>
            </a:r>
            <a:r>
              <a:rPr lang="de-DE" sz="2000" dirty="0" err="1" smtClean="0"/>
              <a:t>load</a:t>
            </a:r>
            <a:r>
              <a:rPr lang="de-DE" sz="2000" dirty="0" smtClean="0"/>
              <a:t> wird alle drei Tage gemessen (in Abstrichen und Speichel) – </a:t>
            </a:r>
            <a:br>
              <a:rPr lang="de-DE" sz="2000" dirty="0" smtClean="0"/>
            </a:br>
            <a:r>
              <a:rPr lang="de-DE" sz="2000" dirty="0" smtClean="0"/>
              <a:t>über ca. 2 Wochen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 	</a:t>
            </a:r>
            <a:r>
              <a:rPr lang="de-DE" sz="2000" dirty="0" smtClean="0"/>
              <a:t>So kann man feststellen…</a:t>
            </a:r>
          </a:p>
          <a:p>
            <a:pPr marL="85725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Wann beginnt die Symptomatik (Inkubationszeit)?</a:t>
            </a:r>
            <a:endParaRPr lang="de-DE" sz="2000" dirty="0"/>
          </a:p>
          <a:p>
            <a:pPr marL="85725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Wie viele Fälle verlaufen </a:t>
            </a:r>
            <a:r>
              <a:rPr lang="de-DE" sz="2000" dirty="0" smtClean="0"/>
              <a:t>asymptomatisch?</a:t>
            </a:r>
            <a:endParaRPr lang="de-DE" sz="2000" dirty="0"/>
          </a:p>
          <a:p>
            <a:pPr marL="85725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Wie lange dauern die Beschwerden an?</a:t>
            </a:r>
          </a:p>
          <a:p>
            <a:pPr marL="857250" lvl="2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smtClean="0"/>
              <a:t>Wie verhält sich die Symptomatik zur Virusmenge?</a:t>
            </a:r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611894" y="6356351"/>
            <a:ext cx="2015456" cy="365125"/>
          </a:xfrm>
        </p:spPr>
        <p:txBody>
          <a:bodyPr/>
          <a:lstStyle/>
          <a:p>
            <a:r>
              <a:rPr lang="de-DE" dirty="0" smtClean="0"/>
              <a:t>Berlin, 28.09.2020</a:t>
            </a:r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924775" y="6356351"/>
            <a:ext cx="4841529" cy="365125"/>
          </a:xfrm>
        </p:spPr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57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Berlin, 9. Juni 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17</a:t>
            </a:fld>
            <a:endParaRPr lang="de-DE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 b="6247"/>
          <a:stretch/>
        </p:blipFill>
        <p:spPr>
          <a:xfrm>
            <a:off x="-1" y="0"/>
            <a:ext cx="9922796" cy="6858000"/>
          </a:xfrm>
        </p:spPr>
      </p:pic>
      <p:sp>
        <p:nvSpPr>
          <p:cNvPr id="8" name="Rechteck 7"/>
          <p:cNvSpPr/>
          <p:nvPr/>
        </p:nvSpPr>
        <p:spPr>
          <a:xfrm>
            <a:off x="2476500" y="1656577"/>
            <a:ext cx="4953000" cy="340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</a:pPr>
            <a:r>
              <a:rPr lang="de-DE" sz="2600" b="1" dirty="0" smtClean="0">
                <a:solidFill>
                  <a:srgbClr val="D8D4BA"/>
                </a:solidFill>
              </a:rPr>
              <a:t>1. Wie </a:t>
            </a:r>
            <a:r>
              <a:rPr lang="de-DE" sz="2600" b="1" dirty="0">
                <a:solidFill>
                  <a:srgbClr val="D8D4BA"/>
                </a:solidFill>
              </a:rPr>
              <a:t>infektiös sind Kinder</a:t>
            </a:r>
            <a:r>
              <a:rPr lang="de-DE" sz="2600" b="1" dirty="0" smtClean="0">
                <a:solidFill>
                  <a:srgbClr val="D8D4BA"/>
                </a:solidFill>
              </a:rPr>
              <a:t>?</a:t>
            </a:r>
          </a:p>
          <a:p>
            <a:pPr algn="ctr">
              <a:spcBef>
                <a:spcPts val="1800"/>
              </a:spcBef>
            </a:pPr>
            <a:r>
              <a:rPr lang="de-DE" sz="2000" b="1" i="1" dirty="0" smtClean="0">
                <a:solidFill>
                  <a:srgbClr val="D8D4BA"/>
                </a:solidFill>
                <a:sym typeface="Wingdings" panose="05000000000000000000" pitchFamily="2" charset="2"/>
              </a:rPr>
              <a:t> </a:t>
            </a:r>
            <a:r>
              <a:rPr lang="de-DE" sz="2000" b="1" i="1" dirty="0" smtClean="0">
                <a:solidFill>
                  <a:srgbClr val="D8D4BA"/>
                </a:solidFill>
              </a:rPr>
              <a:t>Welche Rolle spielen Kinder im Infektionsgeschehen von Corona?</a:t>
            </a:r>
          </a:p>
          <a:p>
            <a:pPr algn="ctr">
              <a:spcBef>
                <a:spcPts val="1800"/>
              </a:spcBef>
            </a:pPr>
            <a:r>
              <a:rPr lang="de-DE" sz="2600" b="1" dirty="0" smtClean="0">
                <a:solidFill>
                  <a:srgbClr val="D8D4BA"/>
                </a:solidFill>
              </a:rPr>
              <a:t>2. Wie </a:t>
            </a:r>
            <a:r>
              <a:rPr lang="de-DE" sz="2600" b="1" dirty="0">
                <a:solidFill>
                  <a:srgbClr val="D8D4BA"/>
                </a:solidFill>
              </a:rPr>
              <a:t>verlaufen die COVID-19-Infektionen bei Kindern</a:t>
            </a:r>
            <a:r>
              <a:rPr lang="de-DE" sz="2600" b="1" dirty="0" smtClean="0">
                <a:solidFill>
                  <a:srgbClr val="D8D4BA"/>
                </a:solidFill>
              </a:rPr>
              <a:t>?</a:t>
            </a:r>
          </a:p>
          <a:p>
            <a:pPr algn="ctr">
              <a:spcBef>
                <a:spcPts val="1800"/>
              </a:spcBef>
            </a:pPr>
            <a:r>
              <a:rPr lang="de-DE" sz="2600" b="1" dirty="0" smtClean="0">
                <a:solidFill>
                  <a:srgbClr val="045AA6"/>
                </a:solidFill>
              </a:rPr>
              <a:t>3. Welche </a:t>
            </a:r>
            <a:r>
              <a:rPr lang="de-DE" sz="2600" b="1" dirty="0">
                <a:solidFill>
                  <a:srgbClr val="045AA6"/>
                </a:solidFill>
              </a:rPr>
              <a:t>Rolle spielt das Kita-Umfeld</a:t>
            </a:r>
            <a:r>
              <a:rPr lang="de-DE" sz="2600" b="1" dirty="0" smtClean="0">
                <a:solidFill>
                  <a:srgbClr val="045AA6"/>
                </a:solidFill>
              </a:rPr>
              <a:t>?</a:t>
            </a:r>
            <a:endParaRPr lang="de-DE" sz="2400" dirty="0">
              <a:solidFill>
                <a:srgbClr val="045AA6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13843" y="522515"/>
            <a:ext cx="321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988366"/>
                </a:solidFill>
              </a:rPr>
              <a:t>Fragestellungen</a:t>
            </a:r>
            <a:endParaRPr lang="de-DE" sz="3600" b="1" dirty="0">
              <a:solidFill>
                <a:srgbClr val="988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Welche Rolle spielt das Kita-Umfeld?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95300" y="1499617"/>
            <a:ext cx="8008908" cy="4718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>
                <a:solidFill>
                  <a:srgbClr val="045AA6"/>
                </a:solidFill>
              </a:rPr>
              <a:t>Untersuchungsansätze bei COALA</a:t>
            </a:r>
          </a:p>
          <a:p>
            <a:pPr marL="342900" lvl="1" indent="-3429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endParaRPr lang="de-DE" sz="400" dirty="0" smtClean="0"/>
          </a:p>
          <a:p>
            <a:pPr marL="441325" lvl="1" indent="-346075">
              <a:spcBef>
                <a:spcPts val="600"/>
              </a:spcBef>
            </a:pPr>
            <a:r>
              <a:rPr lang="de-DE" sz="2000" dirty="0" smtClean="0"/>
              <a:t>Die Kita-Leitungen werden befragt zu </a:t>
            </a:r>
          </a:p>
          <a:p>
            <a:pPr marL="841375" lvl="2" indent="-346075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tx2"/>
                </a:solidFill>
              </a:rPr>
              <a:t>Gruppenstruktur, </a:t>
            </a:r>
            <a:r>
              <a:rPr lang="de-DE" sz="2000" dirty="0" smtClean="0">
                <a:solidFill>
                  <a:schemeClr val="tx2"/>
                </a:solidFill>
              </a:rPr>
              <a:t>Gruppentrennung (</a:t>
            </a:r>
            <a:r>
              <a:rPr lang="de-DE" sz="2000" dirty="0">
                <a:solidFill>
                  <a:schemeClr val="tx2"/>
                </a:solidFill>
              </a:rPr>
              <a:t>innen/außen)</a:t>
            </a:r>
          </a:p>
          <a:p>
            <a:pPr marL="841375" lvl="2" indent="-346075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tx2"/>
                </a:solidFill>
              </a:rPr>
              <a:t>Räumlichkeiten 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(Anzahl, Größe, Sanitäreinrichtungen)</a:t>
            </a:r>
          </a:p>
          <a:p>
            <a:pPr marL="841375" lvl="2" indent="-346075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tx2"/>
                </a:solidFill>
              </a:rPr>
              <a:t>Außengelände </a:t>
            </a:r>
          </a:p>
          <a:p>
            <a:pPr marL="841375" lvl="2" indent="-346075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chemeClr val="tx2"/>
                </a:solidFill>
              </a:rPr>
              <a:t>Hygienemaßnahmen</a:t>
            </a:r>
          </a:p>
          <a:p>
            <a:pPr marL="441325" lvl="1" indent="-346075">
              <a:spcBef>
                <a:spcPts val="600"/>
              </a:spcBef>
            </a:pPr>
            <a:r>
              <a:rPr lang="de-DE" sz="2000" dirty="0" smtClean="0"/>
              <a:t>Diese Faktoren werden in Zusammenhang  gesetzt mit dem Ausbruchsgeschehen  </a:t>
            </a:r>
            <a:endParaRPr lang="de-DE" sz="2000" dirty="0"/>
          </a:p>
          <a:p>
            <a:pPr marL="441325" lvl="1" indent="-346075">
              <a:spcBef>
                <a:spcPts val="600"/>
              </a:spcBef>
            </a:pPr>
            <a:r>
              <a:rPr lang="de-DE" sz="2000" dirty="0" smtClean="0"/>
              <a:t>So können Auffälligkeiten und Muster beschrieben werden </a:t>
            </a:r>
          </a:p>
          <a:p>
            <a:pPr marL="95250" lvl="1" indent="0">
              <a:spcBef>
                <a:spcPts val="600"/>
              </a:spcBef>
              <a:buNone/>
            </a:pP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>
          <a:xfrm>
            <a:off x="611894" y="6356351"/>
            <a:ext cx="2015456" cy="365125"/>
          </a:xfrm>
        </p:spPr>
        <p:txBody>
          <a:bodyPr/>
          <a:lstStyle/>
          <a:p>
            <a:r>
              <a:rPr lang="de-DE" dirty="0" smtClean="0"/>
              <a:t>Berlin, 28.09.2020</a:t>
            </a:r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924775" y="6356351"/>
            <a:ext cx="4841529" cy="365125"/>
          </a:xfrm>
        </p:spPr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4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Berlin, 28.09.2020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COALA – Stand und Ausblick</a:t>
            </a:r>
            <a:endParaRPr lang="de-DE" dirty="0"/>
          </a:p>
        </p:txBody>
      </p:sp>
      <p:sp>
        <p:nvSpPr>
          <p:cNvPr id="9" name="AutoShape 6" descr="https://previews.123rf.com/images/watcartoon/watcartoon2002/watcartoon200200036/141068882-childrens-wear-a-medical-face-mask-with-chalkboard-for-copy-space-teacher-boy-and-girl-wear-medical-.jpg"/>
          <p:cNvSpPr>
            <a:spLocks noChangeAspect="1" noChangeArrowheads="1"/>
          </p:cNvSpPr>
          <p:nvPr/>
        </p:nvSpPr>
        <p:spPr bwMode="auto">
          <a:xfrm>
            <a:off x="333640" y="-4183063"/>
            <a:ext cx="14941550" cy="90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12" descr="Blue  braided ribbon Standard-Bild - 111179884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65" name="Grafik 206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49453" r="15569" b="30001"/>
          <a:stretch/>
        </p:blipFill>
        <p:spPr>
          <a:xfrm rot="1719402">
            <a:off x="-730528" y="2723196"/>
            <a:ext cx="11412545" cy="16317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333640" y="871087"/>
            <a:ext cx="652743" cy="5909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</a:rPr>
              <a:t>Juni </a:t>
            </a:r>
          </a:p>
          <a:p>
            <a:pPr>
              <a:lnSpc>
                <a:spcPct val="90000"/>
              </a:lnSpc>
            </a:pP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</a:rPr>
              <a:t>2020</a:t>
            </a:r>
            <a:endParaRPr lang="de-DE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Berlin, 28.09.2020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00108" y="1200367"/>
            <a:ext cx="8648950" cy="47188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de-DE" sz="2000" dirty="0" smtClean="0"/>
              <a:t>Kooperation Deutsches Jugendinstitut (DJI) &amp; Robert Koch-Institut (RKI)</a:t>
            </a:r>
          </a:p>
          <a:p>
            <a:pPr>
              <a:spcBef>
                <a:spcPts val="300"/>
              </a:spcBef>
            </a:pPr>
            <a:r>
              <a:rPr lang="de-DE" sz="2000" dirty="0" smtClean="0"/>
              <a:t>Studiendesign </a:t>
            </a:r>
            <a:r>
              <a:rPr lang="de-DE" sz="2000" dirty="0"/>
              <a:t>mit 4 Modulen, </a:t>
            </a:r>
            <a:r>
              <a:rPr lang="de-DE" sz="2000" dirty="0" smtClean="0"/>
              <a:t>Juni 2020 - Dezember 2021</a:t>
            </a:r>
            <a:endParaRPr lang="de-DE" sz="2000" dirty="0"/>
          </a:p>
          <a:p>
            <a:pPr>
              <a:spcBef>
                <a:spcPts val="300"/>
              </a:spcBef>
            </a:pPr>
            <a:endParaRPr lang="de-DE" sz="2000" dirty="0"/>
          </a:p>
          <a:p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6" name="Picture 6" descr="http://www.puzzle-net.de/WebRoot/Store18/Shops/62014102/5522/4392/7206/26F4/76FC/C0A8/2BBA/9CA0/PNU-5180180-2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73742" y="2381480"/>
            <a:ext cx="2064823" cy="18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puzzle-net.de/WebRoot/Store18/Shops/62014102/5522/4392/7206/26F4/76FC/C0A8/2BBA/9CA0/PNU-5180180-2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86607" y="3774232"/>
            <a:ext cx="2064823" cy="18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chool2work » Kontak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4" b="20678"/>
          <a:stretch/>
        </p:blipFill>
        <p:spPr bwMode="auto">
          <a:xfrm>
            <a:off x="4214002" y="2963030"/>
            <a:ext cx="861827" cy="5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school2work » Kontak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4" b="20678"/>
          <a:stretch/>
        </p:blipFill>
        <p:spPr bwMode="auto">
          <a:xfrm>
            <a:off x="4206019" y="4307519"/>
            <a:ext cx="861827" cy="5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puzzle-net.de/WebRoot/Store18/Shops/62014102/5522/4392/7206/26F4/76FC/C0A8/2BBA/9CA0/PNU-5180180-2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EE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09052" y="2374266"/>
            <a:ext cx="2064823" cy="18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uzzle-net.de/WebRoot/Store18/Shops/62014102/5522/4392/7206/26F4/76FC/C0A8/2BBA/9CA0/PNU-5180180-2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EE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74683" y="3750482"/>
            <a:ext cx="2064821" cy="18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59016" y="2223342"/>
            <a:ext cx="248030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dirty="0" smtClean="0">
                <a:solidFill>
                  <a:srgbClr val="045AA6"/>
                </a:solidFill>
              </a:rPr>
              <a:t>1.</a:t>
            </a:r>
            <a:r>
              <a:rPr lang="de-DE" b="1" dirty="0" smtClean="0"/>
              <a:t> Wie gehen Kitas / Familien mit Betreuungsalltag um?</a:t>
            </a:r>
          </a:p>
          <a:p>
            <a:pPr marL="180975" indent="-1809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i="1" dirty="0" smtClean="0"/>
              <a:t>Online-Survey  mit Kitas (n=3000) und Eltern (n=600)</a:t>
            </a:r>
            <a:endParaRPr lang="de-DE" i="1" dirty="0"/>
          </a:p>
        </p:txBody>
      </p:sp>
      <p:sp>
        <p:nvSpPr>
          <p:cNvPr id="19" name="Ellipse 18"/>
          <p:cNvSpPr/>
          <p:nvPr/>
        </p:nvSpPr>
        <p:spPr>
          <a:xfrm>
            <a:off x="3819690" y="3444210"/>
            <a:ext cx="386329" cy="3484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8" name="Ellipse 27"/>
          <p:cNvSpPr/>
          <p:nvPr/>
        </p:nvSpPr>
        <p:spPr>
          <a:xfrm>
            <a:off x="3848905" y="4865659"/>
            <a:ext cx="386329" cy="3484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9" name="Ellipse 28"/>
          <p:cNvSpPr/>
          <p:nvPr/>
        </p:nvSpPr>
        <p:spPr>
          <a:xfrm>
            <a:off x="5992414" y="3425756"/>
            <a:ext cx="386329" cy="3484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0" name="Ellipse 29"/>
          <p:cNvSpPr/>
          <p:nvPr/>
        </p:nvSpPr>
        <p:spPr>
          <a:xfrm>
            <a:off x="5994219" y="4847611"/>
            <a:ext cx="386329" cy="3484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0" name="Bogen 19"/>
          <p:cNvSpPr/>
          <p:nvPr/>
        </p:nvSpPr>
        <p:spPr>
          <a:xfrm rot="20227352">
            <a:off x="2071398" y="2423995"/>
            <a:ext cx="2077154" cy="1078070"/>
          </a:xfrm>
          <a:prstGeom prst="arc">
            <a:avLst/>
          </a:prstGeom>
          <a:ln w="57150">
            <a:solidFill>
              <a:srgbClr val="FFFF0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Bogen 31"/>
          <p:cNvSpPr/>
          <p:nvPr/>
        </p:nvSpPr>
        <p:spPr>
          <a:xfrm rot="12726841" flipV="1">
            <a:off x="2235165" y="4420714"/>
            <a:ext cx="2077154" cy="1078070"/>
          </a:xfrm>
          <a:prstGeom prst="arc">
            <a:avLst>
              <a:gd name="adj1" fmla="val 16200000"/>
              <a:gd name="adj2" fmla="val 21360423"/>
            </a:avLst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646044" y="4387366"/>
            <a:ext cx="2480306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dirty="0" smtClean="0">
                <a:solidFill>
                  <a:srgbClr val="045AA6"/>
                </a:solidFill>
              </a:rPr>
              <a:t>2.</a:t>
            </a:r>
            <a:r>
              <a:rPr lang="de-DE" b="1" dirty="0" smtClean="0"/>
              <a:t> Wie ändern sich Betreuungszeiten/ -kapazitäten?</a:t>
            </a:r>
          </a:p>
          <a:p>
            <a:pPr marL="180975" indent="-18097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i="1" dirty="0" smtClean="0"/>
              <a:t>Aufbau Kita-Register</a:t>
            </a:r>
          </a:p>
          <a:p>
            <a:pPr marL="180975" indent="-18097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i="1" dirty="0" smtClean="0"/>
              <a:t>Angaben zu Schließungen, Gruppengrößen etc.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382215" y="4637270"/>
            <a:ext cx="680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Abt. 3</a:t>
            </a:r>
            <a:endParaRPr lang="de-DE" sz="1600" dirty="0"/>
          </a:p>
        </p:txBody>
      </p:sp>
      <p:sp>
        <p:nvSpPr>
          <p:cNvPr id="39" name="Textfeld 38"/>
          <p:cNvSpPr txBox="1"/>
          <p:nvPr/>
        </p:nvSpPr>
        <p:spPr>
          <a:xfrm>
            <a:off x="5390705" y="3246986"/>
            <a:ext cx="680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Abt. 2</a:t>
            </a:r>
            <a:endParaRPr lang="de-DE" sz="1600" dirty="0"/>
          </a:p>
        </p:txBody>
      </p:sp>
      <p:sp>
        <p:nvSpPr>
          <p:cNvPr id="41" name="Titel 4"/>
          <p:cNvSpPr txBox="1">
            <a:spLocks/>
          </p:cNvSpPr>
          <p:nvPr/>
        </p:nvSpPr>
        <p:spPr>
          <a:xfrm>
            <a:off x="495300" y="340577"/>
            <a:ext cx="6805365" cy="7192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de-DE" dirty="0" smtClean="0"/>
              <a:t>Corona-Kita-Studie </a:t>
            </a:r>
          </a:p>
        </p:txBody>
      </p:sp>
      <p:pic>
        <p:nvPicPr>
          <p:cNvPr id="31" name="Bild 14" descr="RKI-Logo_RGB_P300C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18" y="2922732"/>
            <a:ext cx="1369823" cy="366766"/>
          </a:xfrm>
          <a:prstGeom prst="rect">
            <a:avLst/>
          </a:prstGeom>
        </p:spPr>
      </p:pic>
      <p:pic>
        <p:nvPicPr>
          <p:cNvPr id="38" name="Bild 14" descr="RKI-Logo_RGB_P300C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05" y="4318870"/>
            <a:ext cx="1369823" cy="366766"/>
          </a:xfrm>
          <a:prstGeom prst="rect">
            <a:avLst/>
          </a:prstGeom>
        </p:spPr>
      </p:pic>
      <p:sp>
        <p:nvSpPr>
          <p:cNvPr id="5" name="AutoShape 2" descr="bmfsfj-Logo - Werkstatt Religionen und Weltanschauungen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12168" r="10455" b="15647"/>
          <a:stretch/>
        </p:blipFill>
        <p:spPr bwMode="auto">
          <a:xfrm>
            <a:off x="3521798" y="340577"/>
            <a:ext cx="1461071" cy="57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MG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t="17150" r="10821" b="13828"/>
          <a:stretch/>
        </p:blipFill>
        <p:spPr bwMode="auto">
          <a:xfrm>
            <a:off x="4963410" y="357980"/>
            <a:ext cx="1164719" cy="5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04767" y="6356351"/>
            <a:ext cx="538278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8"/>
          <a:srcRect l="-2248" t="21241" r="73481"/>
          <a:stretch/>
        </p:blipFill>
        <p:spPr>
          <a:xfrm>
            <a:off x="6285951" y="253837"/>
            <a:ext cx="653553" cy="8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erade Verbindung 90"/>
          <p:cNvCxnSpPr/>
          <p:nvPr/>
        </p:nvCxnSpPr>
        <p:spPr>
          <a:xfrm flipV="1">
            <a:off x="8694854" y="5138057"/>
            <a:ext cx="361740" cy="467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flipV="1">
            <a:off x="6458857" y="4961618"/>
            <a:ext cx="351100" cy="772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>
            <a:endCxn id="64" idx="2"/>
          </p:cNvCxnSpPr>
          <p:nvPr/>
        </p:nvCxnSpPr>
        <p:spPr>
          <a:xfrm flipH="1" flipV="1">
            <a:off x="8141262" y="4269523"/>
            <a:ext cx="44828" cy="374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Berlin, 28.09.2020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20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COALA – Stand und Ausblick</a:t>
            </a:r>
            <a:endParaRPr lang="de-DE" dirty="0"/>
          </a:p>
        </p:txBody>
      </p:sp>
      <p:sp>
        <p:nvSpPr>
          <p:cNvPr id="9" name="AutoShape 6" descr="https://previews.123rf.com/images/watcartoon/watcartoon2002/watcartoon200200036/141068882-childrens-wear-a-medical-face-mask-with-chalkboard-for-copy-space-teacher-boy-and-girl-wear-medical-.jpg"/>
          <p:cNvSpPr>
            <a:spLocks noChangeAspect="1" noChangeArrowheads="1"/>
          </p:cNvSpPr>
          <p:nvPr/>
        </p:nvSpPr>
        <p:spPr bwMode="auto">
          <a:xfrm>
            <a:off x="333640" y="-4183063"/>
            <a:ext cx="14941550" cy="90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12" descr="Blue  braided ribbon Standard-Bild - 111179884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17" name="Gerade Verbindung 16"/>
          <p:cNvCxnSpPr/>
          <p:nvPr/>
        </p:nvCxnSpPr>
        <p:spPr>
          <a:xfrm flipV="1">
            <a:off x="1579171" y="1192277"/>
            <a:ext cx="265340" cy="440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646329" y="871087"/>
            <a:ext cx="218918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smtClean="0"/>
              <a:t>Entwicklung des Studienprotokolls</a:t>
            </a:r>
            <a:endParaRPr lang="de-DE" dirty="0"/>
          </a:p>
        </p:txBody>
      </p:sp>
      <p:cxnSp>
        <p:nvCxnSpPr>
          <p:cNvPr id="24" name="Gerade Verbindung 23"/>
          <p:cNvCxnSpPr/>
          <p:nvPr/>
        </p:nvCxnSpPr>
        <p:spPr>
          <a:xfrm flipV="1">
            <a:off x="1190397" y="1998695"/>
            <a:ext cx="533583" cy="390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" y="2464516"/>
            <a:ext cx="229371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smtClean="0"/>
              <a:t>Fertigstellung von Info-Materialien, Aufklärungen, Fragebögen für alle Zielgruppen</a:t>
            </a:r>
            <a:endParaRPr lang="de-DE" dirty="0"/>
          </a:p>
        </p:txBody>
      </p:sp>
      <p:cxnSp>
        <p:nvCxnSpPr>
          <p:cNvPr id="26" name="Gerade Verbindung 25"/>
          <p:cNvCxnSpPr/>
          <p:nvPr/>
        </p:nvCxnSpPr>
        <p:spPr>
          <a:xfrm flipV="1">
            <a:off x="3579750" y="1735118"/>
            <a:ext cx="373419" cy="391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087347" y="2432969"/>
            <a:ext cx="200249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smtClean="0"/>
              <a:t>Arbeitsschutz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3924142" y="4632214"/>
            <a:ext cx="242932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smtClean="0"/>
              <a:t>Fertigstellung des Datenschutzkonzepts</a:t>
            </a:r>
            <a:endParaRPr lang="de-DE" dirty="0"/>
          </a:p>
        </p:txBody>
      </p:sp>
      <p:cxnSp>
        <p:nvCxnSpPr>
          <p:cNvPr id="29" name="Gerade Verbindung 28"/>
          <p:cNvCxnSpPr/>
          <p:nvPr/>
        </p:nvCxnSpPr>
        <p:spPr>
          <a:xfrm flipV="1">
            <a:off x="3864541" y="2391948"/>
            <a:ext cx="293197" cy="511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4668928" y="2823137"/>
            <a:ext cx="650207" cy="306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761080" y="1192277"/>
            <a:ext cx="242932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smtClean="0"/>
              <a:t>Prüfung kindgerechter Probe-Entnahmen</a:t>
            </a:r>
            <a:endParaRPr lang="de-DE" dirty="0"/>
          </a:p>
        </p:txBody>
      </p:sp>
      <p:cxnSp>
        <p:nvCxnSpPr>
          <p:cNvPr id="2059" name="Gerade Verbindung 2058"/>
          <p:cNvCxnSpPr/>
          <p:nvPr/>
        </p:nvCxnSpPr>
        <p:spPr>
          <a:xfrm flipH="1">
            <a:off x="5355243" y="4132615"/>
            <a:ext cx="382519" cy="499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259549" y="2990814"/>
            <a:ext cx="2372654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smtClean="0"/>
              <a:t>Vernetzung mit Kinderärzten, ÖGD, Elternvertretung </a:t>
            </a:r>
            <a:endParaRPr lang="de-DE" dirty="0"/>
          </a:p>
        </p:txBody>
      </p:sp>
      <p:pic>
        <p:nvPicPr>
          <p:cNvPr id="2065" name="Grafik 206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49453" r="15569" b="30001"/>
          <a:stretch/>
        </p:blipFill>
        <p:spPr>
          <a:xfrm rot="1719402">
            <a:off x="-730528" y="2723196"/>
            <a:ext cx="11412545" cy="16317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9" name="Textfeld 58"/>
          <p:cNvSpPr txBox="1"/>
          <p:nvPr/>
        </p:nvSpPr>
        <p:spPr>
          <a:xfrm>
            <a:off x="5306926" y="5734602"/>
            <a:ext cx="195686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smtClean="0"/>
              <a:t>Schulungen des Feldteams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7162828" y="3650893"/>
            <a:ext cx="195686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smtClean="0"/>
              <a:t>Testbesuche in Haushalten</a:t>
            </a:r>
            <a:endParaRPr lang="de-DE" dirty="0"/>
          </a:p>
        </p:txBody>
      </p:sp>
      <p:cxnSp>
        <p:nvCxnSpPr>
          <p:cNvPr id="72" name="Gerade Verbindung 71"/>
          <p:cNvCxnSpPr>
            <a:stCxn id="75" idx="1"/>
          </p:cNvCxnSpPr>
          <p:nvPr/>
        </p:nvCxnSpPr>
        <p:spPr>
          <a:xfrm flipH="1">
            <a:off x="5142521" y="3514337"/>
            <a:ext cx="367387" cy="273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5509909" y="3205022"/>
            <a:ext cx="155090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smtClean="0"/>
              <a:t>Ethikantrag genehmigt</a:t>
            </a:r>
            <a:endParaRPr lang="de-DE" dirty="0"/>
          </a:p>
        </p:txBody>
      </p:sp>
      <p:sp>
        <p:nvSpPr>
          <p:cNvPr id="93" name="Textfeld 92"/>
          <p:cNvSpPr txBox="1"/>
          <p:nvPr/>
        </p:nvSpPr>
        <p:spPr>
          <a:xfrm>
            <a:off x="7354681" y="5609480"/>
            <a:ext cx="195686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b="1" dirty="0" smtClean="0">
                <a:solidFill>
                  <a:srgbClr val="045AA6"/>
                </a:solidFill>
              </a:rPr>
              <a:t>Beginn Feldphase ab 12.10.</a:t>
            </a:r>
            <a:endParaRPr lang="de-DE" b="1" dirty="0">
              <a:solidFill>
                <a:srgbClr val="045AA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3640" y="871087"/>
            <a:ext cx="652743" cy="5909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</a:rPr>
              <a:t>Juni </a:t>
            </a:r>
          </a:p>
          <a:p>
            <a:pPr>
              <a:lnSpc>
                <a:spcPct val="90000"/>
              </a:lnSpc>
            </a:pP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</a:rPr>
              <a:t>2020</a:t>
            </a:r>
            <a:endParaRPr lang="de-DE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Berlin, 28.09.2020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00108" y="1200367"/>
            <a:ext cx="8648950" cy="47188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de-DE" sz="2000" dirty="0"/>
              <a:t>Kooperation Deutsches Jugendinstitut (DJI) &amp; Robert Koch-Institut (RKI)</a:t>
            </a:r>
          </a:p>
          <a:p>
            <a:pPr>
              <a:spcBef>
                <a:spcPts val="300"/>
              </a:spcBef>
            </a:pPr>
            <a:r>
              <a:rPr lang="de-DE" sz="2000" dirty="0" smtClean="0"/>
              <a:t>Studiendesign </a:t>
            </a:r>
            <a:r>
              <a:rPr lang="de-DE" sz="2000" dirty="0"/>
              <a:t>mit 4 Modulen, Juni </a:t>
            </a:r>
            <a:r>
              <a:rPr lang="de-DE" sz="2000" dirty="0" smtClean="0"/>
              <a:t>2020 - </a:t>
            </a:r>
            <a:r>
              <a:rPr lang="de-DE" sz="2000" dirty="0"/>
              <a:t>Dezember 2021</a:t>
            </a:r>
          </a:p>
          <a:p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6" name="Picture 6" descr="http://www.puzzle-net.de/WebRoot/Store18/Shops/62014102/5522/4392/7206/26F4/76FC/C0A8/2BBA/9CA0/PNU-5180180-2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73742" y="2381480"/>
            <a:ext cx="2064823" cy="18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puzzle-net.de/WebRoot/Store18/Shops/62014102/5522/4392/7206/26F4/76FC/C0A8/2BBA/9CA0/PNU-5180180-2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86607" y="3774232"/>
            <a:ext cx="2064823" cy="18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chool2work » Kontak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4" b="20678"/>
          <a:stretch/>
        </p:blipFill>
        <p:spPr bwMode="auto">
          <a:xfrm>
            <a:off x="4214002" y="2963030"/>
            <a:ext cx="861827" cy="5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school2work » Kontak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4" b="20678"/>
          <a:stretch/>
        </p:blipFill>
        <p:spPr bwMode="auto">
          <a:xfrm>
            <a:off x="4206019" y="4307519"/>
            <a:ext cx="861827" cy="5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puzzle-net.de/WebRoot/Store18/Shops/62014102/5522/4392/7206/26F4/76FC/C0A8/2BBA/9CA0/PNU-5180180-2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EE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09052" y="2374266"/>
            <a:ext cx="2064823" cy="18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uzzle-net.de/WebRoot/Store18/Shops/62014102/5522/4392/7206/26F4/76FC/C0A8/2BBA/9CA0/PNU-5180180-2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EE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74683" y="3750482"/>
            <a:ext cx="2064821" cy="18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59016" y="2223342"/>
            <a:ext cx="248030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dirty="0" smtClean="0">
                <a:solidFill>
                  <a:srgbClr val="045AA6"/>
                </a:solidFill>
              </a:rPr>
              <a:t>1.</a:t>
            </a:r>
            <a:r>
              <a:rPr lang="de-DE" b="1" dirty="0" smtClean="0"/>
              <a:t> Wie gehen Kitas / Familien mit Betreuungsalltag um?</a:t>
            </a:r>
          </a:p>
          <a:p>
            <a:pPr marL="180975" indent="-1809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i="1" dirty="0" smtClean="0"/>
              <a:t>Online-Survey  mit Kitas (n=3000) und Eltern (n=600)</a:t>
            </a:r>
            <a:endParaRPr lang="de-DE" i="1" dirty="0"/>
          </a:p>
        </p:txBody>
      </p:sp>
      <p:sp>
        <p:nvSpPr>
          <p:cNvPr id="19" name="Ellipse 18"/>
          <p:cNvSpPr/>
          <p:nvPr/>
        </p:nvSpPr>
        <p:spPr>
          <a:xfrm>
            <a:off x="3819690" y="3444210"/>
            <a:ext cx="386329" cy="3484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8" name="Ellipse 27"/>
          <p:cNvSpPr/>
          <p:nvPr/>
        </p:nvSpPr>
        <p:spPr>
          <a:xfrm>
            <a:off x="3848905" y="4865659"/>
            <a:ext cx="386329" cy="3484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9" name="Ellipse 28"/>
          <p:cNvSpPr/>
          <p:nvPr/>
        </p:nvSpPr>
        <p:spPr>
          <a:xfrm>
            <a:off x="5992414" y="3425756"/>
            <a:ext cx="386329" cy="3484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0" name="Ellipse 29"/>
          <p:cNvSpPr/>
          <p:nvPr/>
        </p:nvSpPr>
        <p:spPr>
          <a:xfrm>
            <a:off x="5994219" y="4847611"/>
            <a:ext cx="386329" cy="3484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0" name="Bogen 19"/>
          <p:cNvSpPr/>
          <p:nvPr/>
        </p:nvSpPr>
        <p:spPr>
          <a:xfrm rot="20227352">
            <a:off x="2071398" y="2423995"/>
            <a:ext cx="2077154" cy="1078070"/>
          </a:xfrm>
          <a:prstGeom prst="arc">
            <a:avLst/>
          </a:prstGeom>
          <a:ln w="57150">
            <a:solidFill>
              <a:srgbClr val="FFFF0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Bogen 31"/>
          <p:cNvSpPr/>
          <p:nvPr/>
        </p:nvSpPr>
        <p:spPr>
          <a:xfrm rot="12726841" flipV="1">
            <a:off x="2235165" y="4420714"/>
            <a:ext cx="2077154" cy="1078070"/>
          </a:xfrm>
          <a:prstGeom prst="arc">
            <a:avLst>
              <a:gd name="adj1" fmla="val 16200000"/>
              <a:gd name="adj2" fmla="val 21360423"/>
            </a:avLst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646044" y="4387366"/>
            <a:ext cx="2480306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dirty="0" smtClean="0">
                <a:solidFill>
                  <a:srgbClr val="045AA6"/>
                </a:solidFill>
              </a:rPr>
              <a:t>2.</a:t>
            </a:r>
            <a:r>
              <a:rPr lang="de-DE" b="1" dirty="0" smtClean="0"/>
              <a:t> Wie ändern sich Betreuungszeiten/ -kapazitäten?</a:t>
            </a:r>
          </a:p>
          <a:p>
            <a:pPr marL="180975" indent="-18097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i="1" dirty="0" smtClean="0"/>
              <a:t>Aufbau Kita-Register</a:t>
            </a:r>
          </a:p>
          <a:p>
            <a:pPr marL="180975" indent="-18097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i="1" dirty="0" smtClean="0"/>
              <a:t>Angaben zu Schließungen, Gruppengrößen etc.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031191" y="4284650"/>
            <a:ext cx="2480306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dirty="0" smtClean="0">
                <a:solidFill>
                  <a:srgbClr val="045AA6"/>
                </a:solidFill>
              </a:rPr>
              <a:t>3.</a:t>
            </a:r>
            <a:r>
              <a:rPr lang="de-DE" b="1" dirty="0" smtClean="0"/>
              <a:t> Wie häufig sind SARS-CoV-2-Meldung bei Kindern?</a:t>
            </a:r>
          </a:p>
          <a:p>
            <a:pPr marL="180975" indent="-18097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i="1" dirty="0" err="1" smtClean="0"/>
              <a:t>Syndromische</a:t>
            </a:r>
            <a:r>
              <a:rPr lang="de-DE" i="1" dirty="0" smtClean="0"/>
              <a:t> </a:t>
            </a:r>
            <a:r>
              <a:rPr lang="de-DE" i="1" dirty="0" err="1" smtClean="0"/>
              <a:t>Surveillance</a:t>
            </a:r>
            <a:r>
              <a:rPr lang="de-DE" i="1" dirty="0" smtClean="0"/>
              <a:t> (</a:t>
            </a:r>
            <a:r>
              <a:rPr lang="de-DE" i="1" dirty="0" err="1" smtClean="0"/>
              <a:t>GrippeWeb</a:t>
            </a:r>
            <a:r>
              <a:rPr lang="de-DE" i="1" dirty="0" smtClean="0"/>
              <a:t>)</a:t>
            </a:r>
          </a:p>
          <a:p>
            <a:pPr marL="180975" indent="-18097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i="1" dirty="0" smtClean="0"/>
              <a:t>Meldedaten</a:t>
            </a:r>
          </a:p>
        </p:txBody>
      </p:sp>
      <p:sp>
        <p:nvSpPr>
          <p:cNvPr id="35" name="Bogen 34"/>
          <p:cNvSpPr/>
          <p:nvPr/>
        </p:nvSpPr>
        <p:spPr>
          <a:xfrm rot="9764751">
            <a:off x="5900927" y="4805451"/>
            <a:ext cx="2077154" cy="1078070"/>
          </a:xfrm>
          <a:prstGeom prst="arc">
            <a:avLst/>
          </a:prstGeom>
          <a:ln w="57150">
            <a:solidFill>
              <a:srgbClr val="0070C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Bogen 35"/>
          <p:cNvSpPr/>
          <p:nvPr/>
        </p:nvSpPr>
        <p:spPr>
          <a:xfrm rot="1043229" flipH="1">
            <a:off x="6312624" y="2260072"/>
            <a:ext cx="2077154" cy="1078070"/>
          </a:xfrm>
          <a:prstGeom prst="arc">
            <a:avLst/>
          </a:prstGeom>
          <a:ln w="57150">
            <a:solidFill>
              <a:srgbClr val="0070C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7196290" y="2339300"/>
            <a:ext cx="2480306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dirty="0" smtClean="0">
                <a:solidFill>
                  <a:srgbClr val="045AA6"/>
                </a:solidFill>
              </a:rPr>
              <a:t>4.</a:t>
            </a:r>
            <a:r>
              <a:rPr lang="de-DE" b="1" dirty="0" smtClean="0"/>
              <a:t> Welche Rolle spielen Kinder als Überträger? </a:t>
            </a:r>
          </a:p>
          <a:p>
            <a:pPr marL="180975" indent="-18097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i="1" dirty="0" smtClean="0"/>
              <a:t>Anlassbezogene Untersuchungen in Kitas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382215" y="4637270"/>
            <a:ext cx="680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Abt. 3</a:t>
            </a:r>
            <a:endParaRPr lang="de-DE" sz="1600" dirty="0"/>
          </a:p>
        </p:txBody>
      </p:sp>
      <p:sp>
        <p:nvSpPr>
          <p:cNvPr id="39" name="Textfeld 38"/>
          <p:cNvSpPr txBox="1"/>
          <p:nvPr/>
        </p:nvSpPr>
        <p:spPr>
          <a:xfrm>
            <a:off x="5390705" y="3246986"/>
            <a:ext cx="680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Abt. 2</a:t>
            </a:r>
            <a:endParaRPr lang="de-DE" sz="1600" dirty="0"/>
          </a:p>
        </p:txBody>
      </p:sp>
      <p:sp>
        <p:nvSpPr>
          <p:cNvPr id="41" name="Titel 4"/>
          <p:cNvSpPr txBox="1">
            <a:spLocks/>
          </p:cNvSpPr>
          <p:nvPr/>
        </p:nvSpPr>
        <p:spPr>
          <a:xfrm>
            <a:off x="495300" y="340577"/>
            <a:ext cx="6805365" cy="7192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de-DE" dirty="0" smtClean="0"/>
              <a:t>Corona-Kita-Studie </a:t>
            </a:r>
          </a:p>
        </p:txBody>
      </p:sp>
      <p:pic>
        <p:nvPicPr>
          <p:cNvPr id="31" name="Bild 14" descr="RKI-Logo_RGB_P300C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18" y="2922732"/>
            <a:ext cx="1369823" cy="366766"/>
          </a:xfrm>
          <a:prstGeom prst="rect">
            <a:avLst/>
          </a:prstGeom>
        </p:spPr>
      </p:pic>
      <p:pic>
        <p:nvPicPr>
          <p:cNvPr id="38" name="Bild 14" descr="RKI-Logo_RGB_P300C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05" y="4318870"/>
            <a:ext cx="1369823" cy="366766"/>
          </a:xfrm>
          <a:prstGeom prst="rect">
            <a:avLst/>
          </a:prstGeom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12168" r="10455" b="15647"/>
          <a:stretch/>
        </p:blipFill>
        <p:spPr bwMode="auto">
          <a:xfrm>
            <a:off x="3521798" y="340577"/>
            <a:ext cx="1461071" cy="57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 descr="BMG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t="17150" r="10821" b="13828"/>
          <a:stretch/>
        </p:blipFill>
        <p:spPr bwMode="auto">
          <a:xfrm>
            <a:off x="4963410" y="357980"/>
            <a:ext cx="1164719" cy="5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04767" y="6356351"/>
            <a:ext cx="538278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8"/>
          <a:srcRect l="-2248" t="21241" r="73481"/>
          <a:stretch/>
        </p:blipFill>
        <p:spPr>
          <a:xfrm>
            <a:off x="6285951" y="253837"/>
            <a:ext cx="653553" cy="8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Berlin, 28.09.2020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984281" y="6237598"/>
            <a:ext cx="538278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500108" y="1200367"/>
            <a:ext cx="8648950" cy="47188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de-DE" sz="2000" dirty="0"/>
              <a:t>Kooperation Deutsches Jugendinstitut (DJI) &amp; Robert Koch-Institut (RKI)</a:t>
            </a:r>
          </a:p>
          <a:p>
            <a:pPr>
              <a:spcBef>
                <a:spcPts val="300"/>
              </a:spcBef>
            </a:pPr>
            <a:r>
              <a:rPr lang="de-DE" sz="2000" dirty="0" smtClean="0"/>
              <a:t>Studiendesign </a:t>
            </a:r>
            <a:r>
              <a:rPr lang="de-DE" sz="2000" dirty="0"/>
              <a:t>mit 4 Modulen, Juni </a:t>
            </a:r>
            <a:r>
              <a:rPr lang="de-DE" sz="2000" dirty="0" smtClean="0"/>
              <a:t>2020 - </a:t>
            </a:r>
            <a:r>
              <a:rPr lang="de-DE" sz="2000" dirty="0"/>
              <a:t>Dezember 2021</a:t>
            </a:r>
          </a:p>
          <a:p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6" name="Picture 6" descr="http://www.puzzle-net.de/WebRoot/Store18/Shops/62014102/5522/4392/7206/26F4/76FC/C0A8/2BBA/9CA0/PNU-5180180-2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73742" y="2381480"/>
            <a:ext cx="2064823" cy="18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puzzle-net.de/WebRoot/Store18/Shops/62014102/5522/4392/7206/26F4/76FC/C0A8/2BBA/9CA0/PNU-5180180-2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86607" y="3774232"/>
            <a:ext cx="2064823" cy="18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chool2work » Kontak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4" b="20678"/>
          <a:stretch/>
        </p:blipFill>
        <p:spPr bwMode="auto">
          <a:xfrm>
            <a:off x="4214002" y="2963030"/>
            <a:ext cx="861827" cy="5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school2work » Kontak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4" b="20678"/>
          <a:stretch/>
        </p:blipFill>
        <p:spPr bwMode="auto">
          <a:xfrm>
            <a:off x="4206019" y="4307519"/>
            <a:ext cx="861827" cy="5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puzzle-net.de/WebRoot/Store18/Shops/62014102/5522/4392/7206/26F4/76FC/C0A8/2BBA/9CA0/PNU-5180180-2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EE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09052" y="2374266"/>
            <a:ext cx="2064823" cy="18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uzzle-net.de/WebRoot/Store18/Shops/62014102/5522/4392/7206/26F4/76FC/C0A8/2BBA/9CA0/PNU-5180180-2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874683" y="3750482"/>
            <a:ext cx="2064821" cy="18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59016" y="2223342"/>
            <a:ext cx="248030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1. Wie gehen Kitas / Familien mit Betreuungsalltag um?</a:t>
            </a:r>
          </a:p>
          <a:p>
            <a:pPr marL="180975" indent="-1809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Online-Survey  mit Kitas (n=3000) und Eltern (n=600)</a:t>
            </a:r>
            <a:endParaRPr lang="de-DE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819690" y="3444210"/>
            <a:ext cx="386329" cy="34847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8" name="Ellipse 27"/>
          <p:cNvSpPr/>
          <p:nvPr/>
        </p:nvSpPr>
        <p:spPr>
          <a:xfrm>
            <a:off x="3848905" y="4865659"/>
            <a:ext cx="386329" cy="34847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9" name="Ellipse 28"/>
          <p:cNvSpPr/>
          <p:nvPr/>
        </p:nvSpPr>
        <p:spPr>
          <a:xfrm>
            <a:off x="5992414" y="3425756"/>
            <a:ext cx="386329" cy="3484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0" name="Ellipse 29"/>
          <p:cNvSpPr/>
          <p:nvPr/>
        </p:nvSpPr>
        <p:spPr>
          <a:xfrm>
            <a:off x="5994219" y="4847611"/>
            <a:ext cx="386329" cy="34847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0" name="Bogen 19"/>
          <p:cNvSpPr/>
          <p:nvPr/>
        </p:nvSpPr>
        <p:spPr>
          <a:xfrm rot="20227352">
            <a:off x="2071398" y="2423995"/>
            <a:ext cx="2077154" cy="1078070"/>
          </a:xfrm>
          <a:prstGeom prst="arc">
            <a:avLst/>
          </a:prstGeom>
          <a:ln w="57150">
            <a:solidFill>
              <a:schemeClr val="bg1">
                <a:lumMod val="85000"/>
              </a:schemeClr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Bogen 31"/>
          <p:cNvSpPr/>
          <p:nvPr/>
        </p:nvSpPr>
        <p:spPr>
          <a:xfrm rot="12726841" flipV="1">
            <a:off x="2235165" y="4420714"/>
            <a:ext cx="2077154" cy="1078070"/>
          </a:xfrm>
          <a:prstGeom prst="arc">
            <a:avLst>
              <a:gd name="adj1" fmla="val 16200000"/>
              <a:gd name="adj2" fmla="val 21360423"/>
            </a:avLst>
          </a:prstGeom>
          <a:ln w="5715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646044" y="4387366"/>
            <a:ext cx="2480306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2. Wie ändern sich Betreuungszeiten/ -kapazitäten?</a:t>
            </a:r>
          </a:p>
          <a:p>
            <a:pPr marL="180975" indent="-18097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Aufbau Kita-Register</a:t>
            </a:r>
          </a:p>
          <a:p>
            <a:pPr marL="180975" indent="-18097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Angaben zu Schließungen, Gruppengrößen etc.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031191" y="4284650"/>
            <a:ext cx="2480306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dirty="0" smtClean="0">
                <a:solidFill>
                  <a:schemeClr val="bg1">
                    <a:lumMod val="75000"/>
                  </a:schemeClr>
                </a:solidFill>
              </a:rPr>
              <a:t>3. Wie häufig sind SARS-CoV-2-Meldung bei Kindern?</a:t>
            </a:r>
          </a:p>
          <a:p>
            <a:pPr marL="180975" indent="-18097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i="1" dirty="0" err="1" smtClean="0">
                <a:solidFill>
                  <a:schemeClr val="bg1">
                    <a:lumMod val="75000"/>
                  </a:schemeClr>
                </a:solidFill>
              </a:rPr>
              <a:t>Syndromische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bg1">
                    <a:lumMod val="75000"/>
                  </a:schemeClr>
                </a:solidFill>
              </a:rPr>
              <a:t>Surveillance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de-DE" i="1" dirty="0" err="1" smtClean="0">
                <a:solidFill>
                  <a:schemeClr val="bg1">
                    <a:lumMod val="75000"/>
                  </a:schemeClr>
                </a:solidFill>
              </a:rPr>
              <a:t>GrippeWeb</a:t>
            </a: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180975" indent="-18097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i="1" dirty="0" smtClean="0">
                <a:solidFill>
                  <a:schemeClr val="bg1">
                    <a:lumMod val="75000"/>
                  </a:schemeClr>
                </a:solidFill>
              </a:rPr>
              <a:t>Meldedaten</a:t>
            </a:r>
          </a:p>
        </p:txBody>
      </p:sp>
      <p:sp>
        <p:nvSpPr>
          <p:cNvPr id="35" name="Bogen 34"/>
          <p:cNvSpPr/>
          <p:nvPr/>
        </p:nvSpPr>
        <p:spPr>
          <a:xfrm rot="9764751">
            <a:off x="5900927" y="4805451"/>
            <a:ext cx="2077154" cy="1078070"/>
          </a:xfrm>
          <a:prstGeom prst="arc">
            <a:avLst/>
          </a:prstGeom>
          <a:ln w="57150">
            <a:solidFill>
              <a:schemeClr val="bg1">
                <a:lumMod val="85000"/>
              </a:schemeClr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Bogen 35"/>
          <p:cNvSpPr/>
          <p:nvPr/>
        </p:nvSpPr>
        <p:spPr>
          <a:xfrm rot="1043229" flipH="1">
            <a:off x="6312624" y="2260072"/>
            <a:ext cx="2077154" cy="1078070"/>
          </a:xfrm>
          <a:prstGeom prst="arc">
            <a:avLst/>
          </a:prstGeom>
          <a:ln w="57150">
            <a:solidFill>
              <a:srgbClr val="0070C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7196290" y="2339300"/>
            <a:ext cx="2480306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b="1" dirty="0" smtClean="0">
                <a:solidFill>
                  <a:srgbClr val="045AA6"/>
                </a:solidFill>
              </a:rPr>
              <a:t>4.</a:t>
            </a:r>
            <a:r>
              <a:rPr lang="de-DE" b="1" dirty="0" smtClean="0"/>
              <a:t> Welche Rolle spielen Kinder als Überträger? </a:t>
            </a:r>
          </a:p>
          <a:p>
            <a:pPr marL="180975" indent="-180975">
              <a:lnSpc>
                <a:spcPct val="8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i="1" dirty="0" smtClean="0"/>
              <a:t>Anlassbezogene Untersuchungen in Kitas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382215" y="4637270"/>
            <a:ext cx="680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Abt. 3</a:t>
            </a:r>
            <a:endParaRPr lang="de-DE" sz="1600" dirty="0"/>
          </a:p>
        </p:txBody>
      </p:sp>
      <p:sp>
        <p:nvSpPr>
          <p:cNvPr id="39" name="Textfeld 38"/>
          <p:cNvSpPr txBox="1"/>
          <p:nvPr/>
        </p:nvSpPr>
        <p:spPr>
          <a:xfrm>
            <a:off x="5390705" y="3246986"/>
            <a:ext cx="680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Abt. 2</a:t>
            </a:r>
            <a:endParaRPr lang="de-DE" sz="1600" dirty="0"/>
          </a:p>
        </p:txBody>
      </p:sp>
      <p:sp>
        <p:nvSpPr>
          <p:cNvPr id="41" name="Titel 4"/>
          <p:cNvSpPr txBox="1">
            <a:spLocks/>
          </p:cNvSpPr>
          <p:nvPr/>
        </p:nvSpPr>
        <p:spPr>
          <a:xfrm>
            <a:off x="495300" y="340577"/>
            <a:ext cx="6805365" cy="7192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de-DE" dirty="0" smtClean="0"/>
              <a:t>Corona-Kita-Studie </a:t>
            </a:r>
          </a:p>
        </p:txBody>
      </p:sp>
      <p:pic>
        <p:nvPicPr>
          <p:cNvPr id="31" name="Bild 14" descr="RKI-Logo_RGB_P300C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18" y="2922732"/>
            <a:ext cx="1369823" cy="366766"/>
          </a:xfrm>
          <a:prstGeom prst="rect">
            <a:avLst/>
          </a:prstGeom>
        </p:spPr>
      </p:pic>
      <p:pic>
        <p:nvPicPr>
          <p:cNvPr id="38" name="Bild 14" descr="RKI-Logo_RGB_P300C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05" y="4318870"/>
            <a:ext cx="1369823" cy="366766"/>
          </a:xfrm>
          <a:prstGeom prst="rect">
            <a:avLst/>
          </a:prstGeom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12168" r="10455" b="15647"/>
          <a:stretch/>
        </p:blipFill>
        <p:spPr bwMode="auto">
          <a:xfrm>
            <a:off x="3521798" y="340577"/>
            <a:ext cx="1461071" cy="57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BMG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t="17150" r="10821" b="13828"/>
          <a:stretch/>
        </p:blipFill>
        <p:spPr bwMode="auto">
          <a:xfrm>
            <a:off x="4963410" y="357980"/>
            <a:ext cx="1164719" cy="5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oliennummernplatzhalter 3"/>
          <p:cNvSpPr txBox="1">
            <a:spLocks/>
          </p:cNvSpPr>
          <p:nvPr/>
        </p:nvSpPr>
        <p:spPr>
          <a:xfrm>
            <a:off x="8604767" y="6356351"/>
            <a:ext cx="53827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 rotWithShape="1">
          <a:blip r:embed="rId8"/>
          <a:srcRect l="-2248" t="21241" r="73481"/>
          <a:stretch/>
        </p:blipFill>
        <p:spPr>
          <a:xfrm>
            <a:off x="6285951" y="253837"/>
            <a:ext cx="653553" cy="8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Corona-Kita-Studie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3533">
            <a:off x="646371" y="315807"/>
            <a:ext cx="9778114" cy="70195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hteck 1"/>
          <p:cNvSpPr/>
          <p:nvPr/>
        </p:nvSpPr>
        <p:spPr>
          <a:xfrm>
            <a:off x="2714500" y="2691515"/>
            <a:ext cx="4901541" cy="1308092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accent1"/>
                </a:solidFill>
              </a:rPr>
              <a:t>Co</a:t>
            </a:r>
            <a:r>
              <a:rPr lang="de-DE" sz="2400" b="1" dirty="0" smtClean="0">
                <a:solidFill>
                  <a:schemeClr val="tx1"/>
                </a:solidFill>
              </a:rPr>
              <a:t>rona: </a:t>
            </a:r>
            <a:r>
              <a:rPr lang="de-DE" sz="2400" b="1" dirty="0" smtClean="0">
                <a:solidFill>
                  <a:schemeClr val="accent1"/>
                </a:solidFill>
              </a:rPr>
              <a:t>A</a:t>
            </a:r>
            <a:r>
              <a:rPr lang="de-DE" sz="2400" b="1" dirty="0" smtClean="0">
                <a:solidFill>
                  <a:schemeClr val="tx1"/>
                </a:solidFill>
              </a:rPr>
              <a:t>n</a:t>
            </a:r>
            <a:r>
              <a:rPr lang="de-DE" sz="2400" b="1" dirty="0" smtClean="0">
                <a:solidFill>
                  <a:schemeClr val="accent1"/>
                </a:solidFill>
              </a:rPr>
              <a:t>l</a:t>
            </a:r>
            <a:r>
              <a:rPr lang="de-DE" sz="2400" b="1" dirty="0" smtClean="0">
                <a:solidFill>
                  <a:schemeClr val="tx1"/>
                </a:solidFill>
              </a:rPr>
              <a:t>assbezogene Untersuchungen in Kit</a:t>
            </a:r>
            <a:r>
              <a:rPr lang="de-DE" sz="2400" b="1" dirty="0" smtClean="0">
                <a:solidFill>
                  <a:schemeClr val="accent1"/>
                </a:solidFill>
              </a:rPr>
              <a:t>a</a:t>
            </a:r>
            <a:r>
              <a:rPr lang="de-DE" sz="2400" b="1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de-DE" sz="2400" b="1" dirty="0" smtClean="0">
                <a:solidFill>
                  <a:schemeClr val="accent1"/>
                </a:solidFill>
              </a:rPr>
              <a:t>(COALA)</a:t>
            </a:r>
            <a:endParaRPr lang="de-DE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95300" y="340577"/>
            <a:ext cx="6805365" cy="719234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e-DE" dirty="0" smtClean="0"/>
              <a:t>COALA-Studiendesign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3" y="1375795"/>
            <a:ext cx="4873321" cy="4498450"/>
          </a:xfrm>
          <a:prstGeom prst="rect">
            <a:avLst/>
          </a:prstGeom>
        </p:spPr>
      </p:pic>
      <p:grpSp>
        <p:nvGrpSpPr>
          <p:cNvPr id="20" name="Gruppieren 19"/>
          <p:cNvGrpSpPr/>
          <p:nvPr/>
        </p:nvGrpSpPr>
        <p:grpSpPr>
          <a:xfrm>
            <a:off x="2291200" y="2342640"/>
            <a:ext cx="1210406" cy="546064"/>
            <a:chOff x="1344142" y="3228664"/>
            <a:chExt cx="1374549" cy="829816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" t="5342" r="48347" b="67799"/>
            <a:stretch/>
          </p:blipFill>
          <p:spPr>
            <a:xfrm>
              <a:off x="1344142" y="3228664"/>
              <a:ext cx="1081104" cy="588424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" t="33463" r="50563" b="38418"/>
            <a:stretch/>
          </p:blipFill>
          <p:spPr>
            <a:xfrm>
              <a:off x="1921688" y="3490977"/>
              <a:ext cx="797003" cy="567503"/>
            </a:xfrm>
            <a:prstGeom prst="rect">
              <a:avLst/>
            </a:prstGeom>
          </p:spPr>
        </p:pic>
      </p:grpSp>
      <p:grpSp>
        <p:nvGrpSpPr>
          <p:cNvPr id="27" name="Gruppieren 26"/>
          <p:cNvGrpSpPr/>
          <p:nvPr/>
        </p:nvGrpSpPr>
        <p:grpSpPr>
          <a:xfrm>
            <a:off x="1486064" y="3792012"/>
            <a:ext cx="1210406" cy="546064"/>
            <a:chOff x="1344142" y="3228664"/>
            <a:chExt cx="1374549" cy="829816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" t="5342" r="48347" b="67799"/>
            <a:stretch/>
          </p:blipFill>
          <p:spPr>
            <a:xfrm>
              <a:off x="1344142" y="3228664"/>
              <a:ext cx="1081104" cy="588424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" t="33463" r="50563" b="38418"/>
            <a:stretch/>
          </p:blipFill>
          <p:spPr>
            <a:xfrm>
              <a:off x="1921688" y="3490977"/>
              <a:ext cx="797003" cy="567503"/>
            </a:xfrm>
            <a:prstGeom prst="rect">
              <a:avLst/>
            </a:prstGeom>
          </p:spPr>
        </p:pic>
      </p:grpSp>
      <p:grpSp>
        <p:nvGrpSpPr>
          <p:cNvPr id="33" name="Gruppieren 32"/>
          <p:cNvGrpSpPr/>
          <p:nvPr/>
        </p:nvGrpSpPr>
        <p:grpSpPr>
          <a:xfrm>
            <a:off x="2880423" y="4559602"/>
            <a:ext cx="1210406" cy="546064"/>
            <a:chOff x="1344142" y="3228664"/>
            <a:chExt cx="1374549" cy="829816"/>
          </a:xfrm>
        </p:grpSpPr>
        <p:pic>
          <p:nvPicPr>
            <p:cNvPr id="34" name="Grafik 3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" t="5342" r="48347" b="67799"/>
            <a:stretch/>
          </p:blipFill>
          <p:spPr>
            <a:xfrm>
              <a:off x="1344142" y="3228664"/>
              <a:ext cx="1081104" cy="588424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" t="33463" r="50563" b="38418"/>
            <a:stretch/>
          </p:blipFill>
          <p:spPr>
            <a:xfrm>
              <a:off x="1921688" y="3490977"/>
              <a:ext cx="797003" cy="567503"/>
            </a:xfrm>
            <a:prstGeom prst="rect">
              <a:avLst/>
            </a:prstGeom>
          </p:spPr>
        </p:pic>
      </p:grp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5209" r="37458" b="35588"/>
          <a:stretch/>
        </p:blipFill>
        <p:spPr>
          <a:xfrm>
            <a:off x="330355" y="1570321"/>
            <a:ext cx="938623" cy="838045"/>
          </a:xfrm>
          <a:prstGeom prst="rect">
            <a:avLst/>
          </a:prstGeom>
        </p:spPr>
      </p:pic>
      <p:sp>
        <p:nvSpPr>
          <p:cNvPr id="36" name="Bogen 35"/>
          <p:cNvSpPr/>
          <p:nvPr/>
        </p:nvSpPr>
        <p:spPr>
          <a:xfrm rot="2522797" flipH="1">
            <a:off x="1042283" y="2129939"/>
            <a:ext cx="2077154" cy="1078070"/>
          </a:xfrm>
          <a:prstGeom prst="arc">
            <a:avLst/>
          </a:prstGeom>
          <a:ln w="57150">
            <a:solidFill>
              <a:srgbClr val="FF6569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2686" r="46552" b="67185"/>
          <a:stretch/>
        </p:blipFill>
        <p:spPr>
          <a:xfrm>
            <a:off x="2523168" y="1776505"/>
            <a:ext cx="623419" cy="570809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2686" r="46552" b="67185"/>
          <a:stretch/>
        </p:blipFill>
        <p:spPr>
          <a:xfrm>
            <a:off x="3116496" y="4020209"/>
            <a:ext cx="623419" cy="570809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2686" r="46552" b="67185"/>
          <a:stretch/>
        </p:blipFill>
        <p:spPr>
          <a:xfrm>
            <a:off x="1756706" y="3248916"/>
            <a:ext cx="623419" cy="570809"/>
          </a:xfrm>
          <a:prstGeom prst="rect">
            <a:avLst/>
          </a:prstGeom>
        </p:spPr>
      </p:pic>
      <p:sp>
        <p:nvSpPr>
          <p:cNvPr id="48" name="Bogen 47"/>
          <p:cNvSpPr/>
          <p:nvPr/>
        </p:nvSpPr>
        <p:spPr>
          <a:xfrm rot="14326547" flipH="1">
            <a:off x="3137235" y="4344787"/>
            <a:ext cx="1531935" cy="1044628"/>
          </a:xfrm>
          <a:prstGeom prst="arc">
            <a:avLst/>
          </a:prstGeom>
          <a:ln w="57150">
            <a:solidFill>
              <a:srgbClr val="FF6569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Bogen 48"/>
          <p:cNvSpPr/>
          <p:nvPr/>
        </p:nvSpPr>
        <p:spPr>
          <a:xfrm rot="8238767">
            <a:off x="465755" y="3409367"/>
            <a:ext cx="2077154" cy="1078070"/>
          </a:xfrm>
          <a:prstGeom prst="arc">
            <a:avLst/>
          </a:prstGeom>
          <a:ln w="57150">
            <a:solidFill>
              <a:srgbClr val="FF6569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b="10315"/>
          <a:stretch/>
        </p:blipFill>
        <p:spPr>
          <a:xfrm>
            <a:off x="895008" y="1043294"/>
            <a:ext cx="875565" cy="82966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5209" r="37458" b="35588"/>
          <a:stretch/>
        </p:blipFill>
        <p:spPr>
          <a:xfrm>
            <a:off x="-66027" y="4130687"/>
            <a:ext cx="938623" cy="83804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b="10315"/>
          <a:stretch/>
        </p:blipFill>
        <p:spPr>
          <a:xfrm>
            <a:off x="472995" y="3523114"/>
            <a:ext cx="875565" cy="82966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5209" r="37458" b="35588"/>
          <a:stretch/>
        </p:blipFill>
        <p:spPr>
          <a:xfrm>
            <a:off x="3770337" y="5676078"/>
            <a:ext cx="938623" cy="838045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b="10315"/>
          <a:stretch/>
        </p:blipFill>
        <p:spPr>
          <a:xfrm>
            <a:off x="4302271" y="5208037"/>
            <a:ext cx="875565" cy="829660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5118714" y="1249172"/>
            <a:ext cx="4684486" cy="48141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95000"/>
              </a:lnSpc>
              <a:spcAft>
                <a:spcPts val="7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Bundesweit werden Untersuchungen in Kitas durchgeführt</a:t>
            </a:r>
          </a:p>
          <a:p>
            <a:pPr marL="265113" indent="-265113">
              <a:lnSpc>
                <a:spcPct val="95000"/>
              </a:lnSpc>
              <a:spcAft>
                <a:spcPts val="7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Eingeschlossen werden nur Kitas mit einem </a:t>
            </a:r>
            <a:r>
              <a:rPr lang="de-DE" sz="2000" b="1" dirty="0" smtClean="0">
                <a:solidFill>
                  <a:schemeClr val="tx2"/>
                </a:solidFill>
              </a:rPr>
              <a:t>akuten Ausbruchsgeschehen</a:t>
            </a:r>
          </a:p>
          <a:p>
            <a:pPr marL="534988" lvl="1" indent="-261938">
              <a:lnSpc>
                <a:spcPct val="95000"/>
              </a:lnSpc>
              <a:spcAft>
                <a:spcPts val="7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de-DE" sz="2000" i="1" dirty="0" smtClean="0"/>
              <a:t>mind. 1 Kind SARS-CoV2-positiv oder</a:t>
            </a:r>
          </a:p>
          <a:p>
            <a:pPr marL="534988" lvl="1" indent="-261938">
              <a:lnSpc>
                <a:spcPct val="95000"/>
              </a:lnSpc>
              <a:spcAft>
                <a:spcPts val="7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de-DE" sz="2000" i="1" dirty="0" smtClean="0"/>
              <a:t>mind. 1 Mitarbeitende/r </a:t>
            </a:r>
            <a:r>
              <a:rPr lang="de-DE" sz="2000" i="1" dirty="0"/>
              <a:t>SARS-CoV2-positiv</a:t>
            </a:r>
          </a:p>
          <a:p>
            <a:pPr marL="265113" indent="-265113">
              <a:lnSpc>
                <a:spcPct val="95000"/>
              </a:lnSpc>
              <a:spcAft>
                <a:spcPts val="7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Geplant: 20-30 Kitas in 6-8 Monaten</a:t>
            </a:r>
          </a:p>
          <a:p>
            <a:pPr marL="265113" indent="-265113">
              <a:lnSpc>
                <a:spcPct val="95000"/>
              </a:lnSpc>
              <a:spcAft>
                <a:spcPts val="7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Infizierte und Exponierte aus der Kita bzw. den Familien werden zuhause besucht, untersucht &amp; befragt </a:t>
            </a:r>
          </a:p>
          <a:p>
            <a:pPr marL="534988" lvl="1" indent="-261938">
              <a:lnSpc>
                <a:spcPct val="95000"/>
              </a:lnSpc>
              <a:spcAft>
                <a:spcPts val="7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de-DE" sz="2000" i="1" dirty="0" smtClean="0"/>
              <a:t>danach: Selbstabstriche über </a:t>
            </a:r>
            <a:br>
              <a:rPr lang="de-DE" sz="2000" i="1" dirty="0" smtClean="0"/>
            </a:br>
            <a:r>
              <a:rPr lang="de-DE" sz="2000" i="1" dirty="0" smtClean="0"/>
              <a:t>12 Tage</a:t>
            </a:r>
          </a:p>
          <a:p>
            <a:pPr marL="273050" indent="-273050">
              <a:lnSpc>
                <a:spcPct val="95000"/>
              </a:lnSpc>
              <a:spcAft>
                <a:spcPts val="7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Befragung der Kita-Leitungen</a:t>
            </a:r>
          </a:p>
        </p:txBody>
      </p:sp>
      <p:sp>
        <p:nvSpPr>
          <p:cNvPr id="39" name="Datumsplatzhalter 1"/>
          <p:cNvSpPr>
            <a:spLocks noGrp="1"/>
          </p:cNvSpPr>
          <p:nvPr>
            <p:ph type="dt" sz="half" idx="10"/>
          </p:nvPr>
        </p:nvSpPr>
        <p:spPr>
          <a:xfrm>
            <a:off x="611894" y="6356351"/>
            <a:ext cx="2015456" cy="365125"/>
          </a:xfrm>
        </p:spPr>
        <p:txBody>
          <a:bodyPr/>
          <a:lstStyle/>
          <a:p>
            <a:r>
              <a:rPr lang="de-DE" dirty="0" smtClean="0"/>
              <a:t>Berlin, 28.09.2020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760846" y="106680"/>
            <a:ext cx="4087370" cy="1019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057" y="619942"/>
            <a:ext cx="1300561" cy="1116817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118590" y="585216"/>
            <a:ext cx="8598690" cy="1591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" y="1123497"/>
            <a:ext cx="1152398" cy="893064"/>
          </a:xfrm>
          <a:prstGeom prst="rect">
            <a:avLst/>
          </a:prstGeom>
        </p:spPr>
      </p:pic>
      <p:grpSp>
        <p:nvGrpSpPr>
          <p:cNvPr id="42" name="Gruppieren 41"/>
          <p:cNvGrpSpPr/>
          <p:nvPr/>
        </p:nvGrpSpPr>
        <p:grpSpPr>
          <a:xfrm>
            <a:off x="4014334" y="963727"/>
            <a:ext cx="399986" cy="377830"/>
            <a:chOff x="2221795" y="2056112"/>
            <a:chExt cx="369218" cy="377830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797542" y="973775"/>
            <a:ext cx="399986" cy="377830"/>
            <a:chOff x="2221795" y="2056112"/>
            <a:chExt cx="369218" cy="377830"/>
          </a:xfrm>
        </p:grpSpPr>
        <p:pic>
          <p:nvPicPr>
            <p:cNvPr id="46" name="Grafik 4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8146999" y="754165"/>
            <a:ext cx="399986" cy="377830"/>
            <a:chOff x="2221795" y="2056112"/>
            <a:chExt cx="369218" cy="377830"/>
          </a:xfrm>
        </p:grpSpPr>
        <p:pic>
          <p:nvPicPr>
            <p:cNvPr id="49" name="Grafik 4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50" name="Textfeld 49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Gleichschenkliges Dreieck 68"/>
          <p:cNvSpPr/>
          <p:nvPr/>
        </p:nvSpPr>
        <p:spPr>
          <a:xfrm>
            <a:off x="326899" y="46539"/>
            <a:ext cx="8390382" cy="509740"/>
          </a:xfrm>
          <a:prstGeom prst="triangle">
            <a:avLst/>
          </a:prstGeom>
          <a:solidFill>
            <a:srgbClr val="C345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mtClean="0"/>
              <a:t>Kita</a:t>
            </a:r>
            <a:endParaRPr lang="de-DE" sz="2000" b="1"/>
          </a:p>
        </p:txBody>
      </p:sp>
      <p:grpSp>
        <p:nvGrpSpPr>
          <p:cNvPr id="41" name="Gruppieren 40"/>
          <p:cNvGrpSpPr/>
          <p:nvPr/>
        </p:nvGrpSpPr>
        <p:grpSpPr>
          <a:xfrm>
            <a:off x="1663995" y="967976"/>
            <a:ext cx="399986" cy="377830"/>
            <a:chOff x="2221795" y="2056112"/>
            <a:chExt cx="369218" cy="377830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300397" y="13351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844195" y="13452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117629" y="1075872"/>
            <a:ext cx="1469502" cy="978408"/>
            <a:chOff x="2005673" y="2327069"/>
            <a:chExt cx="1356463" cy="97840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33"/>
            <a:stretch/>
          </p:blipFill>
          <p:spPr>
            <a:xfrm>
              <a:off x="2005673" y="2327069"/>
              <a:ext cx="1356463" cy="978408"/>
            </a:xfrm>
            <a:prstGeom prst="rect">
              <a:avLst/>
            </a:prstGeom>
          </p:spPr>
        </p:pic>
        <p:sp>
          <p:nvSpPr>
            <p:cNvPr id="79" name="Textfeld 78"/>
            <p:cNvSpPr txBox="1"/>
            <p:nvPr/>
          </p:nvSpPr>
          <p:spPr>
            <a:xfrm>
              <a:off x="2078539" y="2561209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533088" y="2560119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2890935" y="2555671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52" y="1093438"/>
            <a:ext cx="1033210" cy="954024"/>
          </a:xfrm>
          <a:prstGeom prst="rect">
            <a:avLst/>
          </a:prstGeom>
        </p:spPr>
      </p:pic>
      <p:sp>
        <p:nvSpPr>
          <p:cNvPr id="83" name="Textfeld 82"/>
          <p:cNvSpPr txBox="1"/>
          <p:nvPr/>
        </p:nvSpPr>
        <p:spPr>
          <a:xfrm>
            <a:off x="4437610" y="13895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940700" y="13840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25" y="785928"/>
            <a:ext cx="1131051" cy="1306452"/>
          </a:xfrm>
          <a:prstGeom prst="rect">
            <a:avLst/>
          </a:prstGeom>
        </p:spPr>
      </p:pic>
      <p:sp>
        <p:nvSpPr>
          <p:cNvPr id="85" name="Textfeld 84"/>
          <p:cNvSpPr txBox="1"/>
          <p:nvPr/>
        </p:nvSpPr>
        <p:spPr>
          <a:xfrm>
            <a:off x="6420813" y="1126322"/>
            <a:ext cx="3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988911" y="1125869"/>
            <a:ext cx="3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04" y="859728"/>
            <a:ext cx="584454" cy="1258824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5" y="1103651"/>
            <a:ext cx="544350" cy="92285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42" y="1103652"/>
            <a:ext cx="668558" cy="960385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71" y="1162690"/>
            <a:ext cx="509950" cy="899243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6" t="17092"/>
          <a:stretch/>
        </p:blipFill>
        <p:spPr>
          <a:xfrm>
            <a:off x="7944290" y="1836849"/>
            <a:ext cx="1432858" cy="55918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" y="1710721"/>
            <a:ext cx="1877434" cy="733199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71"/>
          <a:stretch/>
        </p:blipFill>
        <p:spPr>
          <a:xfrm>
            <a:off x="92928" y="2109454"/>
            <a:ext cx="921467" cy="74542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0" y="6377050"/>
            <a:ext cx="9906000" cy="48095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9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/>
        </p:nvSpPr>
        <p:spPr>
          <a:xfrm>
            <a:off x="5760846" y="106680"/>
            <a:ext cx="4087370" cy="1019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Geschweifte Klammer rechts 34"/>
          <p:cNvSpPr/>
          <p:nvPr/>
        </p:nvSpPr>
        <p:spPr>
          <a:xfrm rot="5400000">
            <a:off x="4222055" y="-1268335"/>
            <a:ext cx="522607" cy="8088934"/>
          </a:xfrm>
          <a:prstGeom prst="rightBrace">
            <a:avLst>
              <a:gd name="adj1" fmla="val 125305"/>
              <a:gd name="adj2" fmla="val 82317"/>
            </a:avLst>
          </a:prstGeom>
          <a:ln w="38100">
            <a:solidFill>
              <a:srgbClr val="C34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057" y="619942"/>
            <a:ext cx="1300561" cy="1116817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118590" y="585216"/>
            <a:ext cx="8598690" cy="1591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" y="1123497"/>
            <a:ext cx="1152398" cy="893064"/>
          </a:xfrm>
          <a:prstGeom prst="rect">
            <a:avLst/>
          </a:prstGeom>
        </p:spPr>
      </p:pic>
      <p:grpSp>
        <p:nvGrpSpPr>
          <p:cNvPr id="42" name="Gruppieren 41"/>
          <p:cNvGrpSpPr/>
          <p:nvPr/>
        </p:nvGrpSpPr>
        <p:grpSpPr>
          <a:xfrm>
            <a:off x="4014334" y="963727"/>
            <a:ext cx="399986" cy="377830"/>
            <a:chOff x="2221795" y="2056112"/>
            <a:chExt cx="369218" cy="377830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797542" y="973775"/>
            <a:ext cx="399986" cy="377830"/>
            <a:chOff x="2221795" y="2056112"/>
            <a:chExt cx="369218" cy="377830"/>
          </a:xfrm>
        </p:grpSpPr>
        <p:pic>
          <p:nvPicPr>
            <p:cNvPr id="46" name="Grafik 4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8146999" y="754165"/>
            <a:ext cx="399986" cy="377830"/>
            <a:chOff x="2221795" y="2056112"/>
            <a:chExt cx="369218" cy="377830"/>
          </a:xfrm>
        </p:grpSpPr>
        <p:pic>
          <p:nvPicPr>
            <p:cNvPr id="49" name="Grafik 4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50" name="Textfeld 49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Gleichschenkliges Dreieck 68"/>
          <p:cNvSpPr/>
          <p:nvPr/>
        </p:nvSpPr>
        <p:spPr>
          <a:xfrm>
            <a:off x="326899" y="46539"/>
            <a:ext cx="8390382" cy="509740"/>
          </a:xfrm>
          <a:prstGeom prst="triangle">
            <a:avLst/>
          </a:prstGeom>
          <a:solidFill>
            <a:srgbClr val="C345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mtClean="0"/>
              <a:t>Kita</a:t>
            </a:r>
            <a:endParaRPr lang="de-DE" sz="2000" b="1"/>
          </a:p>
        </p:txBody>
      </p:sp>
      <p:grpSp>
        <p:nvGrpSpPr>
          <p:cNvPr id="41" name="Gruppieren 40"/>
          <p:cNvGrpSpPr/>
          <p:nvPr/>
        </p:nvGrpSpPr>
        <p:grpSpPr>
          <a:xfrm>
            <a:off x="1663995" y="967976"/>
            <a:ext cx="399986" cy="377830"/>
            <a:chOff x="2221795" y="2056112"/>
            <a:chExt cx="369218" cy="377830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300397" y="13351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844195" y="13452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117629" y="1075872"/>
            <a:ext cx="1469502" cy="978408"/>
            <a:chOff x="2005673" y="2327069"/>
            <a:chExt cx="1356463" cy="97840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33"/>
            <a:stretch/>
          </p:blipFill>
          <p:spPr>
            <a:xfrm>
              <a:off x="2005673" y="2327069"/>
              <a:ext cx="1356463" cy="978408"/>
            </a:xfrm>
            <a:prstGeom prst="rect">
              <a:avLst/>
            </a:prstGeom>
          </p:spPr>
        </p:pic>
        <p:sp>
          <p:nvSpPr>
            <p:cNvPr id="79" name="Textfeld 78"/>
            <p:cNvSpPr txBox="1"/>
            <p:nvPr/>
          </p:nvSpPr>
          <p:spPr>
            <a:xfrm>
              <a:off x="2078539" y="2561209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533088" y="2560119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2890935" y="2555671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52" y="1093438"/>
            <a:ext cx="1033210" cy="954024"/>
          </a:xfrm>
          <a:prstGeom prst="rect">
            <a:avLst/>
          </a:prstGeom>
        </p:spPr>
      </p:pic>
      <p:sp>
        <p:nvSpPr>
          <p:cNvPr id="83" name="Textfeld 82"/>
          <p:cNvSpPr txBox="1"/>
          <p:nvPr/>
        </p:nvSpPr>
        <p:spPr>
          <a:xfrm>
            <a:off x="4437610" y="13895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940700" y="13840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25" y="785928"/>
            <a:ext cx="1131051" cy="1306452"/>
          </a:xfrm>
          <a:prstGeom prst="rect">
            <a:avLst/>
          </a:prstGeom>
        </p:spPr>
      </p:pic>
      <p:sp>
        <p:nvSpPr>
          <p:cNvPr id="85" name="Textfeld 84"/>
          <p:cNvSpPr txBox="1"/>
          <p:nvPr/>
        </p:nvSpPr>
        <p:spPr>
          <a:xfrm>
            <a:off x="6420813" y="1126322"/>
            <a:ext cx="3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988911" y="1125869"/>
            <a:ext cx="3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04" y="859728"/>
            <a:ext cx="584454" cy="1258824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5" y="1103651"/>
            <a:ext cx="544350" cy="92285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42" y="1103652"/>
            <a:ext cx="668558" cy="960385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71" y="1162690"/>
            <a:ext cx="509950" cy="899243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6" t="17092"/>
          <a:stretch/>
        </p:blipFill>
        <p:spPr>
          <a:xfrm>
            <a:off x="7944290" y="1836849"/>
            <a:ext cx="1432858" cy="55918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" y="1710721"/>
            <a:ext cx="1877434" cy="733199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71"/>
          <a:stretch/>
        </p:blipFill>
        <p:spPr>
          <a:xfrm>
            <a:off x="92928" y="2109454"/>
            <a:ext cx="921467" cy="74542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047643" y="2405968"/>
            <a:ext cx="356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+ Familien der Sars-CoV-2-Positiven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0" y="6377050"/>
            <a:ext cx="9906000" cy="48095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2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54"/>
          <p:cNvSpPr/>
          <p:nvPr/>
        </p:nvSpPr>
        <p:spPr>
          <a:xfrm>
            <a:off x="0" y="6377050"/>
            <a:ext cx="9906000" cy="48095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5760846" y="106680"/>
            <a:ext cx="4087370" cy="1019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Geschweifte Klammer rechts 34"/>
          <p:cNvSpPr/>
          <p:nvPr/>
        </p:nvSpPr>
        <p:spPr>
          <a:xfrm rot="5400000">
            <a:off x="4222055" y="-1268335"/>
            <a:ext cx="522607" cy="8088934"/>
          </a:xfrm>
          <a:prstGeom prst="rightBrace">
            <a:avLst>
              <a:gd name="adj1" fmla="val 125305"/>
              <a:gd name="adj2" fmla="val 82317"/>
            </a:avLst>
          </a:prstGeom>
          <a:ln w="38100">
            <a:solidFill>
              <a:srgbClr val="C34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057" y="619942"/>
            <a:ext cx="1300561" cy="1116817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118590" y="585216"/>
            <a:ext cx="8598690" cy="1591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" y="1123497"/>
            <a:ext cx="1152398" cy="893064"/>
          </a:xfrm>
          <a:prstGeom prst="rect">
            <a:avLst/>
          </a:prstGeom>
        </p:spPr>
      </p:pic>
      <p:grpSp>
        <p:nvGrpSpPr>
          <p:cNvPr id="42" name="Gruppieren 41"/>
          <p:cNvGrpSpPr/>
          <p:nvPr/>
        </p:nvGrpSpPr>
        <p:grpSpPr>
          <a:xfrm>
            <a:off x="4014334" y="963727"/>
            <a:ext cx="399986" cy="377830"/>
            <a:chOff x="2221795" y="2056112"/>
            <a:chExt cx="369218" cy="377830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797542" y="973775"/>
            <a:ext cx="399986" cy="377830"/>
            <a:chOff x="2221795" y="2056112"/>
            <a:chExt cx="369218" cy="377830"/>
          </a:xfrm>
        </p:grpSpPr>
        <p:pic>
          <p:nvPicPr>
            <p:cNvPr id="46" name="Grafik 4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8146999" y="754165"/>
            <a:ext cx="399986" cy="377830"/>
            <a:chOff x="2221795" y="2056112"/>
            <a:chExt cx="369218" cy="377830"/>
          </a:xfrm>
        </p:grpSpPr>
        <p:pic>
          <p:nvPicPr>
            <p:cNvPr id="49" name="Grafik 4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50" name="Textfeld 49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Gleichschenkliges Dreieck 68"/>
          <p:cNvSpPr/>
          <p:nvPr/>
        </p:nvSpPr>
        <p:spPr>
          <a:xfrm>
            <a:off x="326899" y="46539"/>
            <a:ext cx="8390382" cy="509740"/>
          </a:xfrm>
          <a:prstGeom prst="triangle">
            <a:avLst/>
          </a:prstGeom>
          <a:solidFill>
            <a:srgbClr val="C345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smtClean="0"/>
              <a:t>Kita</a:t>
            </a:r>
            <a:endParaRPr lang="de-DE" sz="2000" b="1"/>
          </a:p>
        </p:txBody>
      </p:sp>
      <p:grpSp>
        <p:nvGrpSpPr>
          <p:cNvPr id="41" name="Gruppieren 40"/>
          <p:cNvGrpSpPr/>
          <p:nvPr/>
        </p:nvGrpSpPr>
        <p:grpSpPr>
          <a:xfrm>
            <a:off x="1663995" y="967976"/>
            <a:ext cx="399986" cy="377830"/>
            <a:chOff x="2221795" y="2056112"/>
            <a:chExt cx="369218" cy="377830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2" t="2686" r="46552" b="67185"/>
            <a:stretch/>
          </p:blipFill>
          <p:spPr>
            <a:xfrm>
              <a:off x="2221795" y="2067711"/>
              <a:ext cx="369218" cy="366231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2273243" y="2056112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+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300397" y="13351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844195" y="13452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117629" y="1075872"/>
            <a:ext cx="1469502" cy="978408"/>
            <a:chOff x="2005673" y="2327069"/>
            <a:chExt cx="1356463" cy="97840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33"/>
            <a:stretch/>
          </p:blipFill>
          <p:spPr>
            <a:xfrm>
              <a:off x="2005673" y="2327069"/>
              <a:ext cx="1356463" cy="978408"/>
            </a:xfrm>
            <a:prstGeom prst="rect">
              <a:avLst/>
            </a:prstGeom>
          </p:spPr>
        </p:pic>
        <p:sp>
          <p:nvSpPr>
            <p:cNvPr id="79" name="Textfeld 78"/>
            <p:cNvSpPr txBox="1"/>
            <p:nvPr/>
          </p:nvSpPr>
          <p:spPr>
            <a:xfrm>
              <a:off x="2078539" y="2561209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2533088" y="2560119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2890935" y="2555671"/>
              <a:ext cx="27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e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52" y="1093438"/>
            <a:ext cx="1033210" cy="954024"/>
          </a:xfrm>
          <a:prstGeom prst="rect">
            <a:avLst/>
          </a:prstGeom>
        </p:spPr>
      </p:pic>
      <p:sp>
        <p:nvSpPr>
          <p:cNvPr id="83" name="Textfeld 82"/>
          <p:cNvSpPr txBox="1"/>
          <p:nvPr/>
        </p:nvSpPr>
        <p:spPr>
          <a:xfrm>
            <a:off x="4437610" y="13895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4940700" y="13840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25" y="785928"/>
            <a:ext cx="1131051" cy="1306452"/>
          </a:xfrm>
          <a:prstGeom prst="rect">
            <a:avLst/>
          </a:prstGeom>
        </p:spPr>
      </p:pic>
      <p:sp>
        <p:nvSpPr>
          <p:cNvPr id="85" name="Textfeld 84"/>
          <p:cNvSpPr txBox="1"/>
          <p:nvPr/>
        </p:nvSpPr>
        <p:spPr>
          <a:xfrm>
            <a:off x="6420813" y="1126322"/>
            <a:ext cx="3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988911" y="1125869"/>
            <a:ext cx="35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04" y="859728"/>
            <a:ext cx="584454" cy="1258824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45" y="1103651"/>
            <a:ext cx="544350" cy="92285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42" y="1103652"/>
            <a:ext cx="668558" cy="960385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71" y="1162690"/>
            <a:ext cx="509950" cy="899243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6" t="17092"/>
          <a:stretch/>
        </p:blipFill>
        <p:spPr>
          <a:xfrm>
            <a:off x="7944290" y="1836849"/>
            <a:ext cx="1432858" cy="55918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6" y="1710721"/>
            <a:ext cx="1877434" cy="733199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71"/>
          <a:stretch/>
        </p:blipFill>
        <p:spPr>
          <a:xfrm>
            <a:off x="92928" y="2109454"/>
            <a:ext cx="921467" cy="745429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780243" y="3262612"/>
            <a:ext cx="1732756" cy="1563389"/>
            <a:chOff x="351924" y="3529311"/>
            <a:chExt cx="1599467" cy="1563389"/>
          </a:xfrm>
        </p:grpSpPr>
        <p:sp>
          <p:nvSpPr>
            <p:cNvPr id="13" name="Ellipse 12"/>
            <p:cNvSpPr/>
            <p:nvPr/>
          </p:nvSpPr>
          <p:spPr>
            <a:xfrm>
              <a:off x="351924" y="3529311"/>
              <a:ext cx="1599467" cy="1563389"/>
            </a:xfrm>
            <a:prstGeom prst="ellipse">
              <a:avLst/>
            </a:prstGeom>
            <a:solidFill>
              <a:srgbClr val="C34563"/>
            </a:solidFill>
            <a:ln>
              <a:solidFill>
                <a:srgbClr val="C34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62C5E4"/>
                </a:clrFrom>
                <a:clrTo>
                  <a:srgbClr val="62C5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8" t="1" r="5978" b="45667"/>
            <a:stretch/>
          </p:blipFill>
          <p:spPr>
            <a:xfrm>
              <a:off x="383499" y="3529311"/>
              <a:ext cx="1544780" cy="1471256"/>
            </a:xfrm>
            <a:prstGeom prst="ellipse">
              <a:avLst/>
            </a:prstGeom>
          </p:spPr>
        </p:pic>
      </p:grpSp>
      <p:sp>
        <p:nvSpPr>
          <p:cNvPr id="15" name="Textfeld 14"/>
          <p:cNvSpPr txBox="1"/>
          <p:nvPr/>
        </p:nvSpPr>
        <p:spPr>
          <a:xfrm>
            <a:off x="861420" y="4809955"/>
            <a:ext cx="168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C34563"/>
                </a:solidFill>
              </a:rPr>
              <a:t>Hausbesuch</a:t>
            </a:r>
          </a:p>
          <a:p>
            <a:pPr algn="ctr"/>
            <a:r>
              <a:rPr lang="de-DE" b="1" dirty="0">
                <a:solidFill>
                  <a:srgbClr val="C34563"/>
                </a:solidFill>
              </a:rPr>
              <a:t>d</a:t>
            </a:r>
            <a:r>
              <a:rPr lang="de-DE" b="1" dirty="0" smtClean="0">
                <a:solidFill>
                  <a:srgbClr val="C34563"/>
                </a:solidFill>
              </a:rPr>
              <a:t>urch RKI-Team</a:t>
            </a:r>
            <a:endParaRPr lang="de-DE" b="1" dirty="0">
              <a:solidFill>
                <a:srgbClr val="C34563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7016" y="5364340"/>
            <a:ext cx="3063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Abstrich Mund-Nase (PCR)</a:t>
            </a:r>
          </a:p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Speichelprobe (PCR)</a:t>
            </a:r>
          </a:p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Blutentnahme (Fingerkuppe)</a:t>
            </a:r>
          </a:p>
          <a:p>
            <a:pPr marL="177800" indent="-177800">
              <a:buClr>
                <a:srgbClr val="C34563"/>
              </a:buClr>
              <a:buSzPct val="121000"/>
              <a:buFont typeface="Arial" panose="020B0604020202020204" pitchFamily="34" charset="0"/>
              <a:buChar char="•"/>
            </a:pPr>
            <a:r>
              <a:rPr lang="de-DE" dirty="0" smtClean="0"/>
              <a:t>Befragung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>
            <a:off x="3047643" y="2405968"/>
            <a:ext cx="356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+ Familien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der Sars-CoV-2-Positiven</a:t>
            </a:r>
          </a:p>
        </p:txBody>
      </p:sp>
    </p:spTree>
    <p:extLst>
      <p:ext uri="{BB962C8B-B14F-4D97-AF65-F5344CB8AC3E}">
        <p14:creationId xmlns:p14="http://schemas.microsoft.com/office/powerpoint/2010/main" val="41094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A4-Papier (210x297 mm)</PresentationFormat>
  <Paragraphs>324</Paragraphs>
  <Slides>20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Office-Design</vt:lpstr>
      <vt:lpstr>COALA Modul 4 der Corona-Kita-Studie   </vt:lpstr>
      <vt:lpstr>PowerPoint-Präsentation</vt:lpstr>
      <vt:lpstr>PowerPoint-Präsentation</vt:lpstr>
      <vt:lpstr>PowerPoint-Präsentation</vt:lpstr>
      <vt:lpstr>PowerPoint-Präsentation</vt:lpstr>
      <vt:lpstr>COALA-Studiendesign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infektiös / ansteckend sind Kinder?</vt:lpstr>
      <vt:lpstr>PowerPoint-Präsentation</vt:lpstr>
      <vt:lpstr>Wie verlaufen COVID-19-Infektionen bei Kindern?</vt:lpstr>
      <vt:lpstr>PowerPoint-Präsentation</vt:lpstr>
      <vt:lpstr>Welche Rolle spielt das Kita-Umfeld?</vt:lpstr>
      <vt:lpstr>COALA – Stand und Ausblick</vt:lpstr>
      <vt:lpstr>COALA – Stand und Ausblick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Loss, Julika</cp:lastModifiedBy>
  <cp:revision>449</cp:revision>
  <cp:lastPrinted>2020-09-28T08:48:35Z</cp:lastPrinted>
  <dcterms:created xsi:type="dcterms:W3CDTF">2015-11-02T12:29:13Z</dcterms:created>
  <dcterms:modified xsi:type="dcterms:W3CDTF">2020-09-28T08:54:24Z</dcterms:modified>
</cp:coreProperties>
</file>