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08" r:id="rId2"/>
    <p:sldId id="301" r:id="rId3"/>
    <p:sldId id="305" r:id="rId4"/>
    <p:sldId id="306" r:id="rId5"/>
    <p:sldId id="307" r:id="rId6"/>
    <p:sldId id="292" r:id="rId7"/>
    <p:sldId id="293" r:id="rId8"/>
    <p:sldId id="299" r:id="rId9"/>
    <p:sldId id="300" r:id="rId10"/>
    <p:sldId id="297" r:id="rId11"/>
    <p:sldId id="298" r:id="rId12"/>
    <p:sldId id="295" r:id="rId13"/>
    <p:sldId id="294" r:id="rId14"/>
    <p:sldId id="29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1" autoAdjust="0"/>
    <p:restoredTop sz="88689" autoAdjust="0"/>
  </p:normalViewPr>
  <p:slideViewPr>
    <p:cSldViewPr>
      <p:cViewPr>
        <p:scale>
          <a:sx n="120" d="100"/>
          <a:sy n="12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Tabelle1!$B$6</c:f>
              <c:strCache>
                <c:ptCount val="1"/>
                <c:pt idx="0">
                  <c:v>0-4</c:v>
                </c:pt>
              </c:strCache>
            </c:strRef>
          </c:tx>
          <c:marker>
            <c:symbol val="none"/>
          </c:marker>
          <c:cat>
            <c:numRef>
              <c:f>Tabelle1!$C$5:$G$5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</c:numCache>
            </c:numRef>
          </c:cat>
          <c:val>
            <c:numRef>
              <c:f>Tabelle1!$C$6:$G$6</c:f>
              <c:numCache>
                <c:formatCode>General</c:formatCode>
                <c:ptCount val="5"/>
                <c:pt idx="0">
                  <c:v>0.9</c:v>
                </c:pt>
                <c:pt idx="3">
                  <c:v>0.3</c:v>
                </c:pt>
                <c:pt idx="4">
                  <c:v>0.4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Tabelle1!$B$7</c:f>
              <c:strCache>
                <c:ptCount val="1"/>
                <c:pt idx="0">
                  <c:v>5-14</c:v>
                </c:pt>
              </c:strCache>
            </c:strRef>
          </c:tx>
          <c:marker>
            <c:symbol val="none"/>
          </c:marker>
          <c:cat>
            <c:numRef>
              <c:f>Tabelle1!$C$5:$G$5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</c:numCache>
            </c:numRef>
          </c:cat>
          <c:val>
            <c:numRef>
              <c:f>Tabelle1!$C$7:$G$7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3" formatCode="0">
                  <c:v>1</c:v>
                </c:pt>
                <c:pt idx="4">
                  <c:v>0.7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Tabelle1!$B$8</c:f>
              <c:strCache>
                <c:ptCount val="1"/>
                <c:pt idx="0">
                  <c:v>15-34</c:v>
                </c:pt>
              </c:strCache>
            </c:strRef>
          </c:tx>
          <c:marker>
            <c:symbol val="none"/>
          </c:marker>
          <c:cat>
            <c:numRef>
              <c:f>Tabelle1!$C$5:$G$5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</c:numCache>
            </c:numRef>
          </c:cat>
          <c:val>
            <c:numRef>
              <c:f>Tabelle1!$C$8:$G$8</c:f>
              <c:numCache>
                <c:formatCode>General</c:formatCode>
                <c:ptCount val="5"/>
                <c:pt idx="0">
                  <c:v>0.7</c:v>
                </c:pt>
                <c:pt idx="1">
                  <c:v>0.8</c:v>
                </c:pt>
                <c:pt idx="2">
                  <c:v>1.1000000000000001</c:v>
                </c:pt>
                <c:pt idx="3">
                  <c:v>1.9</c:v>
                </c:pt>
                <c:pt idx="4">
                  <c:v>1.4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Tabelle1!$B$9</c:f>
              <c:strCache>
                <c:ptCount val="1"/>
                <c:pt idx="0">
                  <c:v>35-59</c:v>
                </c:pt>
              </c:strCache>
            </c:strRef>
          </c:tx>
          <c:marker>
            <c:symbol val="none"/>
          </c:marker>
          <c:cat>
            <c:numRef>
              <c:f>Tabelle1!$C$5:$G$5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</c:numCache>
            </c:numRef>
          </c:cat>
          <c:val>
            <c:numRef>
              <c:f>Tabelle1!$C$9:$G$9</c:f>
              <c:numCache>
                <c:formatCode>General</c:formatCode>
                <c:ptCount val="5"/>
                <c:pt idx="0">
                  <c:v>0.4</c:v>
                </c:pt>
                <c:pt idx="1">
                  <c:v>0.6</c:v>
                </c:pt>
                <c:pt idx="2">
                  <c:v>0.8</c:v>
                </c:pt>
                <c:pt idx="3">
                  <c:v>1.2</c:v>
                </c:pt>
                <c:pt idx="4">
                  <c:v>1.6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Tabelle1!$B$10</c:f>
              <c:strCache>
                <c:ptCount val="1"/>
                <c:pt idx="0">
                  <c:v>60-79</c:v>
                </c:pt>
              </c:strCache>
            </c:strRef>
          </c:tx>
          <c:marker>
            <c:symbol val="none"/>
          </c:marker>
          <c:cat>
            <c:numRef>
              <c:f>Tabelle1!$C$5:$G$5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</c:numCache>
            </c:numRef>
          </c:cat>
          <c:val>
            <c:numRef>
              <c:f>Tabelle1!$C$10:$G$10</c:f>
              <c:numCache>
                <c:formatCode>General</c:formatCode>
                <c:ptCount val="5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  <c:pt idx="3">
                  <c:v>0.6</c:v>
                </c:pt>
                <c:pt idx="4" formatCode="0">
                  <c:v>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Tabelle1!$B$11</c:f>
              <c:strCache>
                <c:ptCount val="1"/>
                <c:pt idx="0">
                  <c:v>&gt;=80</c:v>
                </c:pt>
              </c:strCache>
            </c:strRef>
          </c:tx>
          <c:marker>
            <c:symbol val="none"/>
          </c:marker>
          <c:cat>
            <c:numRef>
              <c:f>Tabelle1!$C$5:$G$5</c:f>
              <c:numCache>
                <c:formatCode>General</c:formatCode>
                <c:ptCount val="5"/>
                <c:pt idx="0">
                  <c:v>35</c:v>
                </c:pt>
                <c:pt idx="1">
                  <c:v>36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</c:numCache>
            </c:numRef>
          </c:cat>
          <c:val>
            <c:numRef>
              <c:f>Tabelle1!$C$11:$G$11</c:f>
              <c:numCache>
                <c:formatCode>General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0.3</c:v>
                </c:pt>
                <c:pt idx="3">
                  <c:v>0.5</c:v>
                </c:pt>
                <c:pt idx="4">
                  <c:v>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562496"/>
        <c:axId val="83565184"/>
      </c:lineChart>
      <c:catAx>
        <c:axId val="83562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3565184"/>
        <c:crosses val="autoZero"/>
        <c:auto val="1"/>
        <c:lblAlgn val="ctr"/>
        <c:lblOffset val="100"/>
        <c:noMultiLvlLbl val="0"/>
      </c:catAx>
      <c:valAx>
        <c:axId val="83565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5624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E3ABF-76B4-404A-87F4-A6B5F678EC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04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02.11.15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Lorem ipsum dolor sit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 smtClean="0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Laborbasierte Surveillance</a:t>
            </a:r>
            <a:br>
              <a:rPr lang="de-DE" dirty="0" smtClean="0"/>
            </a:br>
            <a:r>
              <a:rPr lang="de-DE" dirty="0" smtClean="0"/>
              <a:t>SARS-CoV-2 in </a:t>
            </a:r>
            <a:r>
              <a:rPr lang="de-DE" dirty="0" smtClean="0"/>
              <a:t>ARS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30.09</a:t>
            </a:r>
            <a:r>
              <a:rPr lang="de-DE" dirty="0" smtClean="0"/>
              <a:t>.2020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61510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84784"/>
            <a:ext cx="4611990" cy="36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3"/>
            <a:ext cx="4606078" cy="360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83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4486484" cy="34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84" y="1484783"/>
            <a:ext cx="4543985" cy="35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74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43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816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0633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4" y="980728"/>
            <a:ext cx="851899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761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Anzahl Testungen pro 100.00 Einwohner nach Altersgruppe und </a:t>
            </a:r>
            <a:r>
              <a:rPr lang="de-DE" dirty="0" smtClean="0"/>
              <a:t>Kalenderwoche – </a:t>
            </a:r>
            <a:r>
              <a:rPr lang="de-DE" sz="2000" dirty="0" smtClean="0"/>
              <a:t>Datenstand </a:t>
            </a:r>
            <a:r>
              <a:rPr lang="de-DE" sz="2000" dirty="0" smtClean="0"/>
              <a:t>30</a:t>
            </a:r>
            <a:r>
              <a:rPr lang="de-DE" sz="2000" dirty="0" smtClean="0"/>
              <a:t>.09.2020</a:t>
            </a:r>
            <a:endParaRPr lang="de-DE" sz="2000" dirty="0"/>
          </a:p>
        </p:txBody>
      </p:sp>
      <p:sp>
        <p:nvSpPr>
          <p:cNvPr id="2" name="Inhaltsplatzhalt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272808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5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Positivenanteile</a:t>
            </a:r>
            <a:r>
              <a:rPr lang="de-DE" dirty="0" smtClean="0"/>
              <a:t> </a:t>
            </a:r>
            <a:r>
              <a:rPr lang="de-DE" dirty="0"/>
              <a:t>nach Altersgruppe und Kalenderwoche – </a:t>
            </a:r>
            <a:r>
              <a:rPr lang="de-DE" sz="2000" dirty="0"/>
              <a:t>Datenstand </a:t>
            </a:r>
            <a:r>
              <a:rPr lang="de-DE" sz="2000" dirty="0" smtClean="0"/>
              <a:t>30</a:t>
            </a:r>
            <a:r>
              <a:rPr lang="de-DE" sz="2000" dirty="0" smtClean="0"/>
              <a:t>.09.2020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69818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820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Testverzug – </a:t>
            </a:r>
            <a:r>
              <a:rPr lang="de-DE" sz="2000" dirty="0" smtClean="0"/>
              <a:t>Datenstand 22.09.2020</a:t>
            </a:r>
            <a:endParaRPr lang="de-DE" sz="2000" dirty="0"/>
          </a:p>
        </p:txBody>
      </p:sp>
      <p:pic>
        <p:nvPicPr>
          <p:cNvPr id="6" name="Picture"/>
          <p:cNvPicPr>
            <a:picLocks noGrp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 bwMode="auto">
          <a:xfrm>
            <a:off x="457200" y="1968897"/>
            <a:ext cx="7983538" cy="399176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41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31" y="-27384"/>
            <a:ext cx="8246173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0384" y="116632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Berlin</a:t>
            </a:r>
            <a:endParaRPr lang="de-DE" sz="3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0" y="4509120"/>
            <a:ext cx="3424997" cy="230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47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46"/>
            <a:ext cx="7401297" cy="504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Inhaltsplatzhalt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13114705"/>
              </p:ext>
            </p:extLst>
          </p:nvPr>
        </p:nvGraphicFramePr>
        <p:xfrm>
          <a:off x="4427984" y="4797152"/>
          <a:ext cx="4239122" cy="1842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110384" y="116632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Berlin</a:t>
            </a:r>
            <a:endParaRPr lang="de-DE" sz="36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74988"/>
            <a:ext cx="3490913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415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09663"/>
            <a:ext cx="67056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10384" y="116632"/>
            <a:ext cx="151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Bayern</a:t>
            </a:r>
            <a:endParaRPr lang="de-DE" sz="3600" b="1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10" y="4509120"/>
            <a:ext cx="3424997" cy="2300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855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3" name="Textfeld 2"/>
          <p:cNvSpPr txBox="1"/>
          <p:nvPr/>
        </p:nvSpPr>
        <p:spPr>
          <a:xfrm>
            <a:off x="110384" y="116632"/>
            <a:ext cx="1519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Bayern</a:t>
            </a:r>
            <a:endParaRPr lang="de-DE" sz="3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01" y="836712"/>
            <a:ext cx="7595815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8426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Bildschirmpräsentation (4:3)</PresentationFormat>
  <Paragraphs>23</Paragraphs>
  <Slides>14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Office-Design</vt:lpstr>
      <vt:lpstr>Laborbasierte Surveillance SARS-CoV-2 in ARS  </vt:lpstr>
      <vt:lpstr>PowerPoint-Präsentation</vt:lpstr>
      <vt:lpstr>Anzahl Testungen pro 100.00 Einwohner nach Altersgruppe und Kalenderwoche – Datenstand 30.09.2020</vt:lpstr>
      <vt:lpstr>Positivenanteile nach Altersgruppe und Kalenderwoche – Datenstand 30.09.2020</vt:lpstr>
      <vt:lpstr>Testverzug – Datenstand 22.09.2020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185</cp:revision>
  <dcterms:created xsi:type="dcterms:W3CDTF">2020-01-21T10:42:53Z</dcterms:created>
  <dcterms:modified xsi:type="dcterms:W3CDTF">2020-09-30T08:34:57Z</dcterms:modified>
</cp:coreProperties>
</file>