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365" r:id="rId3"/>
    <p:sldId id="383" r:id="rId4"/>
    <p:sldId id="399" r:id="rId5"/>
    <p:sldId id="400" r:id="rId6"/>
    <p:sldId id="384" r:id="rId7"/>
    <p:sldId id="385" r:id="rId8"/>
    <p:sldId id="401" r:id="rId9"/>
    <p:sldId id="402" r:id="rId10"/>
    <p:sldId id="386" r:id="rId11"/>
    <p:sldId id="387" r:id="rId12"/>
    <p:sldId id="388" r:id="rId13"/>
    <p:sldId id="389" r:id="rId14"/>
    <p:sldId id="390" r:id="rId15"/>
    <p:sldId id="391" r:id="rId16"/>
    <p:sldId id="394" r:id="rId17"/>
    <p:sldId id="395" r:id="rId18"/>
    <p:sldId id="396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5137" autoAdjust="0"/>
  </p:normalViewPr>
  <p:slideViewPr>
    <p:cSldViewPr>
      <p:cViewPr varScale="1">
        <p:scale>
          <a:sx n="64" d="100"/>
          <a:sy n="64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nl/topics/coronavirus-covid-19/news/2020/09/18/new-regional-measures-to-control-the-spread-of-coronaviru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nl/topics/coronavirus-covid-19/news/2020/09/18/new-regional-measures-to-control-the-spread-of-coronaviru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nl/topics/coronavirus-covid-19/news/2020/09/18/new-regional-measures-to-control-the-spread-of-coronaviru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nl/topics/coronavirus-covid-19/news/2020/09/18/new-regional-measures-to-control-the-spread-of-coronaviru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nl/topics/coronavirus-covid-19/news/2020/09/18/new-regional-measures-to-control-the-spread-of-coronaviru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nl/topics/coronavirus-covid-19/news/2020/09/18/new-regional-measures-to-control-the-spread-of-coronaviru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https://www.government.nl/topics/coronavirus-covid-19/news/2020/09/18/new-regional-measures-to-control-the-spread-of-coronavirus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 WHO-Euro 27.09.2020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https://www.government.nl/topics/coronavirus-covid-19/news/2020/09/18/new-regional-measures-to-control-the-spread-of-coronavirus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 err="1" smtClean="0"/>
              <a:t>Lockdown</a:t>
            </a:r>
            <a:r>
              <a:rPr lang="de-DE" baseline="0" dirty="0" smtClean="0"/>
              <a:t> Information: https://www.bbc.com/news/uk-england-52934822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Quellen:</a:t>
            </a:r>
          </a:p>
          <a:p>
            <a:r>
              <a:rPr lang="de-DE" dirty="0" smtClean="0"/>
              <a:t>https://www.ecdc.europa.eu/en/cases-2019-ncov-eueea</a:t>
            </a:r>
          </a:p>
          <a:p>
            <a:r>
              <a:rPr lang="de-DE" dirty="0" smtClean="0"/>
              <a:t>https://www.ecdc.europa.eu/en/publications-data/covid-19-testing</a:t>
            </a:r>
          </a:p>
          <a:p>
            <a:r>
              <a:rPr lang="de-DE" dirty="0" smtClean="0"/>
              <a:t>https://experience.arcgis.com/experience/3a056fc8839d47969ef59949e9984a71</a:t>
            </a:r>
          </a:p>
          <a:p>
            <a:r>
              <a:rPr lang="de-DE" dirty="0" smtClean="0"/>
              <a:t>https://coronavirus.data.gov.uk/</a:t>
            </a:r>
          </a:p>
          <a:p>
            <a:r>
              <a:rPr lang="de-DE" dirty="0" smtClean="0"/>
              <a:t>https://gov.wales/coronavirus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Seit</a:t>
            </a:r>
            <a:r>
              <a:rPr lang="de-DE" baseline="0" dirty="0" smtClean="0"/>
              <a:t> KW 37, 5 mehr Regionen haben Schwellenwert überschritten: </a:t>
            </a:r>
            <a:r>
              <a:rPr lang="de-DE" sz="1200" b="0" i="0" u="none" strike="noStrike" dirty="0" err="1" smtClean="0">
                <a:solidFill>
                  <a:schemeClr val="bg1"/>
                </a:solidFill>
                <a:effectLst/>
                <a:latin typeface="+mn-lt"/>
              </a:rPr>
              <a:t>Greater</a:t>
            </a:r>
            <a:r>
              <a:rPr lang="de-DE" sz="1200" b="0" i="0" u="none" strike="noStrike" dirty="0" smtClean="0">
                <a:solidFill>
                  <a:schemeClr val="bg1"/>
                </a:solidFill>
                <a:effectLst/>
                <a:latin typeface="+mn-lt"/>
              </a:rPr>
              <a:t> Glasgow </a:t>
            </a:r>
            <a:r>
              <a:rPr lang="de-DE" sz="1200" b="0" i="0" u="none" strike="noStrike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de-DE" sz="1200" b="0" i="0" u="none" strike="noStrike" dirty="0" smtClean="0">
                <a:solidFill>
                  <a:schemeClr val="bg1"/>
                </a:solidFill>
                <a:effectLst/>
                <a:latin typeface="+mn-lt"/>
              </a:rPr>
              <a:t> Clyde,</a:t>
            </a:r>
            <a:r>
              <a:rPr lang="de-DE" sz="1200" b="0" i="0" u="none" strike="noStrike" baseline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de-DE" sz="1200" b="0" i="0" u="none" strike="noStrike" dirty="0" err="1" smtClean="0">
                <a:solidFill>
                  <a:schemeClr val="bg1"/>
                </a:solidFill>
                <a:effectLst/>
                <a:latin typeface="+mn-lt"/>
              </a:rPr>
              <a:t>Lanarkshire</a:t>
            </a:r>
            <a:r>
              <a:rPr lang="de-DE" sz="1200" b="0" i="0" u="none" strike="noStrike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Wales und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Lothian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dirty="0" smtClean="0">
                <a:solidFill>
                  <a:schemeClr val="bg1"/>
                </a:solidFill>
                <a:effectLst/>
                <a:latin typeface="+mn-lt"/>
              </a:rPr>
              <a:t>Yorkshire </a:t>
            </a:r>
            <a:r>
              <a:rPr lang="de-DE" sz="1200" b="0" i="0" u="none" strike="noStrike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de-DE" sz="1200" b="0" i="0" u="none" strike="noStrike" dirty="0" smtClean="0">
                <a:solidFill>
                  <a:schemeClr val="bg1"/>
                </a:solidFill>
                <a:effectLst/>
                <a:latin typeface="+mn-lt"/>
              </a:rPr>
              <a:t> The </a:t>
            </a:r>
            <a:r>
              <a:rPr lang="de-DE" sz="1200" b="0" i="0" u="none" strike="noStrike" dirty="0" err="1" smtClean="0">
                <a:solidFill>
                  <a:schemeClr val="bg1"/>
                </a:solidFill>
                <a:effectLst/>
                <a:latin typeface="+mn-lt"/>
              </a:rPr>
              <a:t>Humber</a:t>
            </a:r>
            <a:endParaRPr lang="de-DE" sz="1200" b="0" i="0" u="none" strike="noStrike" dirty="0" smtClean="0"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 eaLnBrk="1" fontAlgn="b" latinLnBrk="0" hangingPunct="1"/>
            <a:r>
              <a:rPr lang="de-DE" dirty="0" smtClean="0"/>
              <a:t>In KW 37</a:t>
            </a:r>
            <a:r>
              <a:rPr lang="de-DE" baseline="0" dirty="0" smtClean="0"/>
              <a:t> waren: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West, Northern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Ireland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North East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Rot = Schwellenwert überschritten</a:t>
            </a:r>
            <a:r>
              <a:rPr lang="de-DE" baseline="0" dirty="0" smtClean="0"/>
              <a:t> und KEIN Risikogebiet laut RKI (Stand: 16.09.2020, 19 Uhr)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Orange = Schwellenwert überschritten</a:t>
            </a:r>
            <a:r>
              <a:rPr lang="de-DE" baseline="0" dirty="0" smtClean="0"/>
              <a:t> und Risikogebiet laut RKI (Stand: 16.09.2020, 19 Uhr)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Gelb = Risikogebiet laut RKI (Stand: 16.09.2020, 19 Uhr), aber aktuell unter Schwellenwert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r>
              <a:rPr lang="de-DE" dirty="0" smtClean="0"/>
              <a:t>Quellen:</a:t>
            </a:r>
          </a:p>
          <a:p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https://qap.ecdc.europa.eu/public/extensions/COVID-19/COVID-19.html#subnational-transmission-tab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https://www.rivm.nl/en/news/number-of-newly-reported-infections-rises-by-more-than-60-accompanied-by-increase-in-hospitalisations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https://www.government.nl/topics/coronavirus-covid-19/news/2020/09/18/new-regional-measures-to-control-the-spread-of-coronavirus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https://www.government.nl/topics/coronavirus-covid-19/news/2020/09/18/new-regional-measures-to-control-the-spread-of-coronavirus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https://www.government.nl/topics/coronavirus-covid-19/news/2020/09/18/new-regional-measures-to-control-the-spread-of-coronavirus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r>
              <a:rPr lang="de-DE" dirty="0" smtClean="0"/>
              <a:t>https://coronavirus.brussels/</a:t>
            </a:r>
          </a:p>
          <a:p>
            <a:r>
              <a:rPr lang="de-DE" dirty="0" smtClean="0"/>
              <a:t>Daily </a:t>
            </a:r>
            <a:r>
              <a:rPr lang="de-DE" dirty="0" err="1" smtClean="0"/>
              <a:t>report</a:t>
            </a:r>
            <a:r>
              <a:rPr lang="de-DE" dirty="0" smtClean="0"/>
              <a:t>: https://covid-19.sciensano.be/sites/default/files/Covid19/COVID-19_Daily%20report_20200921%20-%20FR.pdf</a:t>
            </a:r>
          </a:p>
          <a:p>
            <a:r>
              <a:rPr lang="de-DE" dirty="0" smtClean="0"/>
              <a:t>Dashboard: https://datastudio.google.com/embed/reporting/c14a5cfc-cab7-4812-848c-0369173148ab/page/8OEYB</a:t>
            </a:r>
          </a:p>
          <a:p>
            <a:endParaRPr lang="de-DE" dirty="0" smtClean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>
                <a:solidFill>
                  <a:srgbClr val="FF0000"/>
                </a:solidFill>
              </a:rPr>
              <a:t>Rot</a:t>
            </a:r>
            <a:r>
              <a:rPr lang="de-DE" sz="1200" dirty="0" smtClean="0"/>
              <a:t> = Schwellenwert überschritten und KEIN Risikogebiet laut RKI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>
                <a:solidFill>
                  <a:srgbClr val="FFC000"/>
                </a:solidFill>
              </a:rPr>
              <a:t>Orange</a:t>
            </a:r>
            <a:r>
              <a:rPr lang="de-DE" sz="1200" dirty="0" smtClean="0"/>
              <a:t> = Schwellenwert überschritten und Risikogebiet laut RKI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b="1" dirty="0" smtClean="0">
                <a:solidFill>
                  <a:srgbClr val="FFFF00"/>
                </a:solidFill>
              </a:rPr>
              <a:t>Gelb</a:t>
            </a:r>
            <a:r>
              <a:rPr lang="de-DE" sz="1200" dirty="0" smtClean="0"/>
              <a:t> = Risikogebiet laut RKI, aber aktuell unter Schwellenwert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r>
              <a:rPr lang="de-DE" dirty="0" smtClean="0"/>
              <a:t>https://coronavirus.brussels/</a:t>
            </a:r>
          </a:p>
          <a:p>
            <a:r>
              <a:rPr lang="de-DE" dirty="0" smtClean="0"/>
              <a:t>Daily </a:t>
            </a:r>
            <a:r>
              <a:rPr lang="de-DE" dirty="0" err="1" smtClean="0"/>
              <a:t>report</a:t>
            </a:r>
            <a:r>
              <a:rPr lang="de-DE" dirty="0" smtClean="0"/>
              <a:t>: https://covid-19.sciensano.be/sites/default/files/Covid19/COVID-19_Daily%20report_20200921%20-%20FR.pdf</a:t>
            </a:r>
          </a:p>
          <a:p>
            <a:r>
              <a:rPr lang="de-DE" dirty="0" smtClean="0"/>
              <a:t>Dashboard: https://datastudio.google.com/embed/reporting/c14a5cfc-cab7-4812-848c-0369173148ab/page/8OEYB</a:t>
            </a:r>
          </a:p>
          <a:p>
            <a:endParaRPr lang="de-DE" dirty="0" smtClean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>
                <a:solidFill>
                  <a:srgbClr val="FF0000"/>
                </a:solidFill>
              </a:rPr>
              <a:t>Rot</a:t>
            </a:r>
            <a:r>
              <a:rPr lang="de-DE" sz="1200" dirty="0" smtClean="0"/>
              <a:t> = Schwellenwert überschritten und KEIN Risikogebiet laut RKI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>
                <a:solidFill>
                  <a:srgbClr val="FFC000"/>
                </a:solidFill>
              </a:rPr>
              <a:t>Orange</a:t>
            </a:r>
            <a:r>
              <a:rPr lang="de-DE" sz="1200" dirty="0" smtClean="0"/>
              <a:t> = Schwellenwert überschritten und Risikogebiet laut RKI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b="1" dirty="0" smtClean="0">
                <a:solidFill>
                  <a:srgbClr val="FFFF00"/>
                </a:solidFill>
              </a:rPr>
              <a:t>Gelb</a:t>
            </a:r>
            <a:r>
              <a:rPr lang="de-DE" sz="1200" dirty="0" smtClean="0"/>
              <a:t> = Risikogebiet laut RKI, aber aktuell unter Schwellenwert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https://www.who.int/docs/default-source/coronaviruse/situation-reports/20200928-weekly-epi-update.pdf?sfvrsn=9e354665_2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https://corona-ampel.gv.at/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https://info.gesundheitsministerium.at/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https://www.sozialministerium.at/Informationen-zum-Coronavirus/Coronavirus---Aktuelle-Ma%C3%9Fnahmen.html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https://qap.ecdc.europa.eu/public/extensions/COVID-19/COVID-19.html#subnational-transmission-tab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https://www.rivm.nl/en/news/number-of-newly-reported-infections-rises-by-more-than-60-accompanied-by-increase-in-hospitalisations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https://experience.arcgis.com/experience/d225672c788d4847b231f1283d63aead/page/page_3/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https://who.maps.arcgis.com/apps/opsdashboard/index.html#/ead3c6475654481ca51c248d52ab9c61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https://www.government.nl/topics/coronavirus-covid-19/news/2020/09/18/new-regional-measures-to-control-the-spread-of-coronavirus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94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33.423.469 </a:t>
            </a:r>
            <a:r>
              <a:rPr lang="en-US" sz="2400" b="1" dirty="0" err="1" smtClean="0">
                <a:solidFill>
                  <a:srgbClr val="366092"/>
                </a:solidFill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endParaRPr lang="en-US" sz="2400" b="1" dirty="0">
              <a:solidFill>
                <a:srgbClr val="366092"/>
              </a:solidFill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1.002.687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(3,0%)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29.09.2020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09733"/>
              </p:ext>
            </p:extLst>
          </p:nvPr>
        </p:nvGraphicFramePr>
        <p:xfrm>
          <a:off x="311491" y="1744702"/>
          <a:ext cx="8649834" cy="4769205"/>
        </p:xfrm>
        <a:graphic>
          <a:graphicData uri="http://schemas.openxmlformats.org/drawingml/2006/table">
            <a:tbl>
              <a:tblPr firstRow="1" firstCol="1" bandRow="1"/>
              <a:tblGrid>
                <a:gridCol w="1123998"/>
                <a:gridCol w="1123998"/>
                <a:gridCol w="1354447"/>
                <a:gridCol w="1018106"/>
                <a:gridCol w="1956467"/>
                <a:gridCol w="666003"/>
                <a:gridCol w="666003"/>
                <a:gridCol w="740812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6.145.291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582.628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42,64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7.148.044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290.077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4,3%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88,15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4.745.464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187.396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11,8%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88,79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3,0%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542.639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84.578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19,5%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723.119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82.985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185,31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2,2%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748.266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76.798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163,62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4,2%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1.159.573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49.978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21,1%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34,26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1,8%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818.203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47.768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94,89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233.265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40.686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26,3%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477,57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0,7%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</a:t>
                      </a:r>
                      <a:r>
                        <a:rPr lang="de-DE" sz="16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 Königreich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439.013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40.388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46,9%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92592" cy="369332"/>
          </a:xfrm>
        </p:spPr>
        <p:txBody>
          <a:bodyPr>
            <a:noAutofit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COVID-19/Niederlande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39552" y="620688"/>
            <a:ext cx="424847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111.510 Fälle </a:t>
            </a:r>
            <a:r>
              <a:rPr lang="de-DE" sz="1400" dirty="0" smtClean="0">
                <a:solidFill>
                  <a:prstClr val="black"/>
                </a:solidFill>
                <a:latin typeface="+mj-lt"/>
              </a:rPr>
              <a:t>(ECDC, 28.09.2020)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6.365 </a:t>
            </a:r>
            <a:r>
              <a:rPr lang="de-DE" sz="1400" b="1" dirty="0">
                <a:solidFill>
                  <a:prstClr val="black"/>
                </a:solidFill>
              </a:rPr>
              <a:t>Todesfälle 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Fallsterblichkeit: 5,7%)</a:t>
            </a:r>
            <a:endParaRPr lang="de-DE" sz="1400" dirty="0" smtClean="0">
              <a:solidFill>
                <a:prstClr val="black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latin typeface="+mj-lt"/>
              </a:rPr>
              <a:t>7T-Inzidenz /100.000 </a:t>
            </a:r>
            <a:r>
              <a:rPr lang="de-DE" sz="1400" b="1" dirty="0" err="1">
                <a:latin typeface="+mj-lt"/>
              </a:rPr>
              <a:t>Ew</a:t>
            </a:r>
            <a:r>
              <a:rPr lang="de-DE" sz="1400" b="1" dirty="0" smtClean="0">
                <a:latin typeface="+mj-lt"/>
              </a:rPr>
              <a:t>.:  103,2</a:t>
            </a:r>
            <a:endParaRPr lang="de-DE" sz="1400" b="1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Fälle 7T: </a:t>
            </a: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17.826</a:t>
            </a:r>
            <a:endParaRPr lang="de-DE" sz="1400" b="1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R </a:t>
            </a:r>
            <a:r>
              <a:rPr lang="de-DE" sz="1400" b="1" dirty="0" err="1">
                <a:solidFill>
                  <a:prstClr val="black"/>
                </a:solidFill>
                <a:latin typeface="+mj-lt"/>
              </a:rPr>
              <a:t>eff</a:t>
            </a:r>
            <a:r>
              <a:rPr lang="de-DE" sz="1400" b="1" dirty="0">
                <a:solidFill>
                  <a:prstClr val="black"/>
                </a:solidFill>
                <a:latin typeface="+mj-lt"/>
              </a:rPr>
              <a:t> 7T: </a:t>
            </a: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1,3</a:t>
            </a:r>
            <a:r>
              <a:rPr lang="de-DE" sz="1400" b="1" dirty="0">
                <a:latin typeface="+mj-lt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err="1" smtClean="0">
                <a:solidFill>
                  <a:prstClr val="black"/>
                </a:solidFill>
              </a:rPr>
              <a:t>Testrate</a:t>
            </a:r>
            <a:r>
              <a:rPr lang="de-DE" sz="1400" b="1" dirty="0" smtClean="0">
                <a:solidFill>
                  <a:prstClr val="black"/>
                </a:solidFill>
              </a:rPr>
              <a:t>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.: 1.080 </a:t>
            </a:r>
            <a:r>
              <a:rPr lang="de-DE" sz="1400" dirty="0" smtClean="0">
                <a:solidFill>
                  <a:prstClr val="black"/>
                </a:solidFill>
              </a:rPr>
              <a:t>(KW 38)</a:t>
            </a:r>
            <a:endParaRPr lang="de-DE" sz="1400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Positivanteil bei PCR-Tests: 5,8%</a:t>
            </a:r>
            <a:r>
              <a:rPr lang="de-DE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(KW </a:t>
            </a:r>
            <a:r>
              <a:rPr lang="de-DE" sz="1400" dirty="0" smtClean="0">
                <a:solidFill>
                  <a:prstClr val="black"/>
                </a:solidFill>
              </a:rPr>
              <a:t>38)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24704" y="2573350"/>
            <a:ext cx="4263320" cy="386741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r>
              <a:rPr lang="de-DE" sz="1400" dirty="0" err="1" smtClean="0"/>
              <a:t>Testrate</a:t>
            </a:r>
            <a:r>
              <a:rPr lang="de-DE" sz="1400" dirty="0" smtClean="0"/>
              <a:t> in letzten </a:t>
            </a:r>
            <a:r>
              <a:rPr lang="de-DE" sz="1400" dirty="0"/>
              <a:t>4</a:t>
            </a:r>
            <a:r>
              <a:rPr lang="de-DE" sz="1400" dirty="0" smtClean="0"/>
              <a:t> KW stabil um 1.000/100.000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</a:t>
            </a:r>
          </a:p>
          <a:p>
            <a:r>
              <a:rPr lang="de-DE" sz="1400" dirty="0" smtClean="0"/>
              <a:t>Positivanteil im Vergleich zu Vorwochen deutlich gestiegen KW 36: 2,4%, KW 37: 3,7%, KW 38: 5,8%</a:t>
            </a:r>
          </a:p>
          <a:p>
            <a:r>
              <a:rPr lang="de-DE" sz="1400" dirty="0"/>
              <a:t>Nach ECDC </a:t>
            </a:r>
            <a:r>
              <a:rPr lang="de-DE" sz="1400" dirty="0" smtClean="0"/>
              <a:t>haben alle subnationalen </a:t>
            </a:r>
            <a:r>
              <a:rPr lang="de-DE" sz="1400" dirty="0"/>
              <a:t>Regionen </a:t>
            </a:r>
            <a:r>
              <a:rPr lang="de-DE" sz="1400" dirty="0" smtClean="0"/>
              <a:t>„</a:t>
            </a:r>
            <a:r>
              <a:rPr lang="de-DE" sz="1400" dirty="0" err="1"/>
              <a:t>community</a:t>
            </a:r>
            <a:r>
              <a:rPr lang="de-DE" sz="1400" dirty="0"/>
              <a:t> </a:t>
            </a:r>
            <a:r>
              <a:rPr lang="de-DE" sz="1400" dirty="0" err="1"/>
              <a:t>transmission</a:t>
            </a:r>
            <a:r>
              <a:rPr lang="de-DE" sz="1400" dirty="0" smtClean="0"/>
              <a:t>“</a:t>
            </a:r>
          </a:p>
          <a:p>
            <a:r>
              <a:rPr lang="de-DE" sz="1400" dirty="0" smtClean="0"/>
              <a:t>Deutliche </a:t>
            </a:r>
            <a:r>
              <a:rPr lang="de-DE" sz="1400" dirty="0"/>
              <a:t>Zunahme der Neuinfektionen (+60</a:t>
            </a:r>
            <a:r>
              <a:rPr lang="de-DE" sz="1400" dirty="0" smtClean="0"/>
              <a:t>%), sowie der </a:t>
            </a:r>
            <a:r>
              <a:rPr lang="de-DE" sz="1400" dirty="0"/>
              <a:t>gemeldeten </a:t>
            </a:r>
            <a:r>
              <a:rPr lang="de-DE" sz="1400" dirty="0" smtClean="0"/>
              <a:t>Krankenhausaufnahmen, Intensivstationsaufnahmen </a:t>
            </a:r>
            <a:r>
              <a:rPr lang="de-DE" sz="1400" dirty="0"/>
              <a:t>und Todesfälle</a:t>
            </a:r>
          </a:p>
          <a:p>
            <a:r>
              <a:rPr lang="de-DE" sz="1400" dirty="0" smtClean="0"/>
              <a:t>Großteil der neuen Fälle unter 20-29 Jährigen</a:t>
            </a:r>
          </a:p>
          <a:p>
            <a:r>
              <a:rPr lang="de-DE" sz="1400" dirty="0" smtClean="0"/>
              <a:t>Lokale strengere Maßnahmen in inzwischen 14 Regionen:  Schließzeiten für Bars (bis 1 Uhr), Gruppen in Innen- und Außenräumen auf 50 Personen beschränkt</a:t>
            </a:r>
            <a:endParaRPr lang="de-DE" sz="1400" dirty="0"/>
          </a:p>
          <a:p>
            <a:pPr lvl="2"/>
            <a:endParaRPr lang="de-DE" sz="12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6084168" y="3442211"/>
            <a:ext cx="2543431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WHO, EURO Dashboard , 21.09.2020</a:t>
            </a:r>
            <a:endParaRPr lang="de-DE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 t="19556" r="22250" b="20222"/>
          <a:stretch/>
        </p:blipFill>
        <p:spPr bwMode="auto">
          <a:xfrm>
            <a:off x="5392462" y="2422171"/>
            <a:ext cx="3687667" cy="37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092231" y="6179155"/>
            <a:ext cx="2040193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WHO EURO, 28.09.2020</a:t>
            </a:r>
            <a:endParaRPr lang="de-DE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95" y="680462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588224" y="2069039"/>
            <a:ext cx="1893766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ECDC, 28.09.2020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0849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25125"/>
              </p:ext>
            </p:extLst>
          </p:nvPr>
        </p:nvGraphicFramePr>
        <p:xfrm>
          <a:off x="323528" y="1052736"/>
          <a:ext cx="8820472" cy="33145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39752"/>
                <a:gridCol w="1584176"/>
                <a:gridCol w="792088"/>
                <a:gridCol w="1080120"/>
                <a:gridCol w="1080120"/>
                <a:gridCol w="1152128"/>
                <a:gridCol w="792088"/>
              </a:tblGrid>
              <a:tr h="101590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Region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7T-Inzidenz / 100.000 </a:t>
                      </a:r>
                      <a:r>
                        <a:rPr lang="de-DE" sz="1400" u="none" strike="noStrike" dirty="0" err="1" smtClean="0">
                          <a:effectLst/>
                        </a:rPr>
                        <a:t>Ew</a:t>
                      </a:r>
                      <a:r>
                        <a:rPr lang="de-DE" sz="1400" u="none" strike="noStrike" dirty="0" smtClean="0">
                          <a:effectLst/>
                        </a:rPr>
                        <a:t>.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Fallza</a:t>
                      </a:r>
                      <a:r>
                        <a:rPr lang="de-DE" sz="1400" i="0" u="none" strike="noStrike" dirty="0" smtClean="0">
                          <a:effectLst/>
                        </a:rPr>
                        <a:t>h</a:t>
                      </a:r>
                      <a:r>
                        <a:rPr lang="de-DE" sz="1400" u="none" strike="noStrike" dirty="0" smtClean="0">
                          <a:effectLst/>
                        </a:rPr>
                        <a:t>l 7T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Trend (Vorwoche)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&gt;Schwellenwert </a:t>
                      </a:r>
                      <a:r>
                        <a:rPr lang="de-DE" sz="1400" u="none" strike="noStrike" dirty="0">
                          <a:effectLst/>
                        </a:rPr>
                        <a:t>seit*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&gt; Schwellenwert (x / 10T)</a:t>
                      </a:r>
                    </a:p>
                    <a:p>
                      <a:pPr algn="l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Bewertung</a:t>
                      </a:r>
                    </a:p>
                    <a:p>
                      <a:pPr algn="l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Holland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chemeClr val="accent6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Holland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chemeClr val="accent6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Utrecht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chemeClr val="accent6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Brabant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Groningen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82,32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dirty="0">
                        <a:solidFill>
                          <a:srgbClr val="11111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Gelderland</a:t>
                      </a:r>
                      <a:endParaRPr lang="de-D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Flevoland</a:t>
                      </a:r>
                      <a:endParaRPr lang="de-D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r>
                        <a:rPr lang="de-DE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19.09.2020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Drenthe</a:t>
                      </a:r>
                      <a:endParaRPr lang="de-D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Overijssel</a:t>
                      </a:r>
                      <a:endParaRPr lang="de-D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53,01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613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27.09.2020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960665" y="4503603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Quelle: WHO EURO, 27.09.2020 (Zeitraum: 21.09.-27.09.2020) </a:t>
            </a:r>
            <a:endParaRPr lang="de-DE" sz="1200" dirty="0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116632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latin typeface="Scala Sans OT" panose="020B0504030101020104" pitchFamily="34" charset="0"/>
              </a:rPr>
              <a:t>COVID-19/Niederlande</a:t>
            </a:r>
            <a:endParaRPr lang="en-GB" sz="2800" dirty="0">
              <a:latin typeface="Scala Sans OT" panose="020B0504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92592" cy="369332"/>
          </a:xfrm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COVID-19/Niederlande</a:t>
            </a:r>
            <a:endParaRPr lang="en-GB" sz="24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7544" y="6424453"/>
            <a:ext cx="27818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WHO </a:t>
            </a:r>
            <a:r>
              <a:rPr lang="de-DE" sz="1100" dirty="0"/>
              <a:t>EURO, </a:t>
            </a:r>
            <a:r>
              <a:rPr lang="de-DE" sz="1100" dirty="0" smtClean="0"/>
              <a:t>27.09.2020</a:t>
            </a:r>
            <a:endParaRPr lang="de-DE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271"/>
            <a:ext cx="8102517" cy="57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7" y="2712223"/>
            <a:ext cx="8568953" cy="395713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>
                <a:solidFill>
                  <a:srgbClr val="0070C0"/>
                </a:solidFill>
              </a:rPr>
              <a:t>Aktuelle Lagebeschreibung:</a:t>
            </a:r>
          </a:p>
          <a:p>
            <a:r>
              <a:rPr lang="de-DE" sz="1400" dirty="0" smtClean="0"/>
              <a:t>Anstieg der </a:t>
            </a:r>
            <a:r>
              <a:rPr lang="de-DE" sz="1400" dirty="0" err="1" smtClean="0"/>
              <a:t>Testrate</a:t>
            </a:r>
            <a:r>
              <a:rPr lang="de-DE" sz="1400" dirty="0" smtClean="0"/>
              <a:t>/100.000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 von 1.560 (KW31) auf </a:t>
            </a:r>
            <a:r>
              <a:rPr lang="de-DE" sz="1400" dirty="0" smtClean="0">
                <a:solidFill>
                  <a:prstClr val="black"/>
                </a:solidFill>
              </a:rPr>
              <a:t>2.715</a:t>
            </a:r>
            <a:r>
              <a:rPr lang="de-DE" sz="1400" b="1" dirty="0" smtClean="0">
                <a:solidFill>
                  <a:prstClr val="black"/>
                </a:solidFill>
              </a:rPr>
              <a:t> </a:t>
            </a:r>
            <a:r>
              <a:rPr lang="de-DE" sz="1400" dirty="0" smtClean="0"/>
              <a:t>(KW38). Positivanteil in den letzten zwei Wochen  wurde stabilisiert (KW31-35 &lt;1,0%; KW37,38&gt;1,0%)</a:t>
            </a:r>
          </a:p>
          <a:p>
            <a:r>
              <a:rPr lang="de-DE" sz="1400" dirty="0" smtClean="0"/>
              <a:t>Anstieg der hospitalisierten Fälle (auch mit Beatmung)</a:t>
            </a:r>
          </a:p>
          <a:p>
            <a:r>
              <a:rPr lang="de-DE" sz="1400" dirty="0"/>
              <a:t>Weitere Gebiete </a:t>
            </a:r>
            <a:r>
              <a:rPr lang="de-DE" sz="1400" dirty="0" smtClean="0"/>
              <a:t>haben </a:t>
            </a:r>
            <a:r>
              <a:rPr lang="de-DE" sz="1400" dirty="0"/>
              <a:t>lokalisierte Beschränkungen angekündigt</a:t>
            </a:r>
            <a:r>
              <a:rPr lang="de-DE" sz="1400" dirty="0" smtClean="0"/>
              <a:t>. In </a:t>
            </a:r>
            <a:r>
              <a:rPr lang="de-DE" sz="1400" dirty="0"/>
              <a:t>Teilen des Nordostens Englands werden die Sperrregeln ab dem 30. September weiter verschärft.</a:t>
            </a:r>
            <a:endParaRPr lang="de-DE" sz="1400" dirty="0" smtClean="0"/>
          </a:p>
          <a:p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 </a:t>
            </a:r>
            <a:r>
              <a:rPr lang="de-DE" sz="2800" b="1" dirty="0" smtClean="0">
                <a:solidFill>
                  <a:schemeClr val="tx2"/>
                </a:solidFill>
                <a:latin typeface="Scala Sans OT" panose="020B0504030101020104" pitchFamily="34" charset="0"/>
              </a:rPr>
              <a:t>Großbritannien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34914"/>
            <a:ext cx="4464496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434.969 Fälle </a:t>
            </a:r>
            <a:r>
              <a:rPr lang="de-DE" sz="1400" dirty="0">
                <a:latin typeface="Scala Sans OT" panose="020B0504030101020104" pitchFamily="34" charset="0"/>
              </a:rPr>
              <a:t>(ECDC, </a:t>
            </a:r>
            <a:r>
              <a:rPr lang="de-DE" sz="1400" dirty="0" smtClean="0">
                <a:latin typeface="Scala Sans OT" panose="020B0504030101020104" pitchFamily="34" charset="0"/>
              </a:rPr>
              <a:t>27.09.2020</a:t>
            </a:r>
            <a:r>
              <a:rPr lang="de-DE" sz="1400" dirty="0">
                <a:latin typeface="Scala Sans OT" panose="020B05040301010201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41.988 Todesfälle </a:t>
            </a:r>
            <a:r>
              <a:rPr lang="de-DE" sz="1400" b="1" dirty="0">
                <a:solidFill>
                  <a:prstClr val="black"/>
                </a:solidFill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Fallsterblichkeit: </a:t>
            </a:r>
            <a:r>
              <a:rPr lang="de-DE" sz="1400" b="1" dirty="0">
                <a:solidFill>
                  <a:prstClr val="black"/>
                </a:solidFill>
              </a:rPr>
              <a:t>9</a:t>
            </a:r>
            <a:r>
              <a:rPr lang="de-DE" sz="1400" b="1" dirty="0" smtClean="0">
                <a:solidFill>
                  <a:prstClr val="black"/>
                </a:solidFill>
              </a:rPr>
              <a:t>,6%)</a:t>
            </a:r>
            <a:endParaRPr lang="de-DE" sz="14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.: 61,09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Fälle 7T</a:t>
            </a:r>
            <a:r>
              <a:rPr lang="de-DE" sz="1400" b="1" dirty="0">
                <a:solidFill>
                  <a:prstClr val="black"/>
                </a:solidFill>
              </a:rPr>
              <a:t>: </a:t>
            </a:r>
            <a:r>
              <a:rPr lang="de-DE" sz="1400" b="1" dirty="0" smtClean="0">
                <a:solidFill>
                  <a:prstClr val="black"/>
                </a:solidFill>
              </a:rPr>
              <a:t>40.712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</a:t>
            </a:r>
            <a:r>
              <a:rPr lang="de-DE" sz="1400" b="1" dirty="0" smtClean="0">
                <a:solidFill>
                  <a:prstClr val="black"/>
                </a:solidFill>
              </a:rPr>
              <a:t>1,32</a:t>
            </a:r>
            <a:endParaRPr lang="de-DE" sz="14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Tests/100.000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>
                <a:solidFill>
                  <a:prstClr val="black"/>
                </a:solidFill>
              </a:rPr>
              <a:t>: </a:t>
            </a:r>
            <a:r>
              <a:rPr lang="de-DE" sz="1400" b="1" dirty="0" smtClean="0">
                <a:solidFill>
                  <a:prstClr val="black"/>
                </a:solidFill>
              </a:rPr>
              <a:t>2.715 </a:t>
            </a:r>
            <a:r>
              <a:rPr lang="de-DE" sz="1400" dirty="0" smtClean="0">
                <a:solidFill>
                  <a:prstClr val="black"/>
                </a:solidFill>
              </a:rPr>
              <a:t>(KW38)</a:t>
            </a:r>
            <a:endParaRPr lang="de-DE" sz="140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Positivanteil bei PCR-Tests: </a:t>
            </a:r>
            <a:r>
              <a:rPr lang="de-DE" sz="1400" b="1" dirty="0" smtClean="0">
                <a:solidFill>
                  <a:prstClr val="black"/>
                </a:solidFill>
              </a:rPr>
              <a:t>1,4%</a:t>
            </a:r>
            <a:endParaRPr lang="de-DE" sz="1400" b="1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57" y="5540077"/>
            <a:ext cx="1162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799906" y="6522586"/>
            <a:ext cx="3380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WHO EURO </a:t>
            </a:r>
            <a:r>
              <a:rPr lang="de-DE" sz="1200" dirty="0"/>
              <a:t>Dashboard, Datenstand </a:t>
            </a:r>
            <a:r>
              <a:rPr lang="de-DE" sz="1200" dirty="0" smtClean="0"/>
              <a:t>27.09.2020 </a:t>
            </a:r>
            <a:endParaRPr lang="de-DE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 bwMode="auto">
          <a:xfrm>
            <a:off x="5309755" y="1029600"/>
            <a:ext cx="225107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68565" y="6381328"/>
            <a:ext cx="656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Public Heath England, 27.09.2020 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0" y="4392202"/>
            <a:ext cx="4032498" cy="18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76" y="4347928"/>
            <a:ext cx="1719358" cy="216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 </a:t>
            </a:r>
            <a:r>
              <a:rPr lang="de-DE" sz="2800" b="1" dirty="0" smtClean="0">
                <a:solidFill>
                  <a:schemeClr val="tx2"/>
                </a:solidFill>
                <a:latin typeface="Scala Sans OT" panose="020B0504030101020104" pitchFamily="34" charset="0"/>
              </a:rPr>
              <a:t>Großbritannien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74673"/>
              </p:ext>
            </p:extLst>
          </p:nvPr>
        </p:nvGraphicFramePr>
        <p:xfrm>
          <a:off x="251520" y="1340768"/>
          <a:ext cx="8712968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8636"/>
                <a:gridCol w="1095722"/>
                <a:gridCol w="1095722"/>
                <a:gridCol w="1095722"/>
                <a:gridCol w="1095722"/>
                <a:gridCol w="1095722"/>
                <a:gridCol w="1095722"/>
              </a:tblGrid>
              <a:tr h="568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7T-Inzidenz / 100.000 </a:t>
                      </a:r>
                      <a:r>
                        <a:rPr lang="de-DE" sz="1400" dirty="0" err="1">
                          <a:effectLst/>
                        </a:rPr>
                        <a:t>Ew</a:t>
                      </a:r>
                      <a:r>
                        <a:rPr lang="de-DE" sz="1400" dirty="0">
                          <a:effectLst/>
                        </a:rPr>
                        <a:t>. </a:t>
                      </a:r>
                      <a:endParaRPr lang="de-DE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Fallzahl 7T</a:t>
                      </a:r>
                      <a:endParaRPr lang="de-DE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Trend(Vor-woche)</a:t>
                      </a: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endParaRPr lang="de-DE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</a:rPr>
                        <a:t>&gt; / &lt; Schwellenwert</a:t>
                      </a:r>
                      <a:r>
                        <a:rPr lang="de-DE" sz="14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</a:rPr>
                        <a:t>seit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</a:rPr>
                        <a:t>Überschreitung Schwellenwer</a:t>
                      </a:r>
                      <a:r>
                        <a:rPr lang="de-DE" sz="1400" baseline="0" dirty="0" smtClean="0">
                          <a:effectLst/>
                          <a:latin typeface="+mn-lt"/>
                          <a:ea typeface="Calibri"/>
                        </a:rPr>
                        <a:t>t (x / 10T)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+mn-ea"/>
                        </a:rPr>
                        <a:t>Bewertung</a:t>
                      </a:r>
                      <a:endParaRPr lang="de-DE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Greater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Glasgow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Clyde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20837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North West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North East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Lanarkshire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Northern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Ireland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Wales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Lothian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1976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Yorkshire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The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Humber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25.09.2020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788024" y="4077072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Quelle: WHO EURO, 27.09.2020 (Zeitraum: 21.09.-27.09.2020)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826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 </a:t>
            </a:r>
            <a:r>
              <a:rPr lang="de-DE" sz="2800" b="1" dirty="0" smtClean="0">
                <a:solidFill>
                  <a:schemeClr val="tx2"/>
                </a:solidFill>
                <a:latin typeface="Scala Sans OT" panose="020B0504030101020104" pitchFamily="34" charset="0"/>
              </a:rPr>
              <a:t>Großbritannien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4549" y="6525344"/>
            <a:ext cx="656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Quelle: WHO EURO, 27.09.2020 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0358"/>
            <a:ext cx="78232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92592" cy="369332"/>
          </a:xfrm>
        </p:spPr>
        <p:txBody>
          <a:bodyPr>
            <a:noAutofit/>
          </a:bodyPr>
          <a:lstStyle/>
          <a:p>
            <a:pPr algn="l"/>
            <a:r>
              <a:rPr lang="de-DE" sz="2800" b="1" dirty="0">
                <a:solidFill>
                  <a:srgbClr val="002060"/>
                </a:solidFill>
                <a:latin typeface="Scala Sans OT" panose="020B0504030101020104" pitchFamily="34" charset="0"/>
              </a:rPr>
              <a:t>COVID-19/Niederlande</a:t>
            </a:r>
            <a:endParaRPr lang="en-GB" sz="2800" b="1" dirty="0">
              <a:solidFill>
                <a:srgbClr val="002060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39552" y="620688"/>
            <a:ext cx="424847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111.510 Fälle </a:t>
            </a:r>
            <a:r>
              <a:rPr lang="de-DE" sz="1400" dirty="0" smtClean="0">
                <a:solidFill>
                  <a:prstClr val="black"/>
                </a:solidFill>
                <a:latin typeface="+mj-lt"/>
              </a:rPr>
              <a:t>(ECDC, 28.09.2020)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6.365 </a:t>
            </a:r>
            <a:r>
              <a:rPr lang="de-DE" sz="1400" b="1" dirty="0">
                <a:solidFill>
                  <a:prstClr val="black"/>
                </a:solidFill>
              </a:rPr>
              <a:t>Todesfälle 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Fallsterblichkeit: 5,7%)</a:t>
            </a:r>
            <a:endParaRPr lang="de-DE" sz="1400" dirty="0" smtClean="0">
              <a:solidFill>
                <a:prstClr val="black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latin typeface="+mj-lt"/>
              </a:rPr>
              <a:t>7T-Inzidenz /100.000 </a:t>
            </a:r>
            <a:r>
              <a:rPr lang="de-DE" sz="1400" b="1" dirty="0" err="1">
                <a:latin typeface="+mj-lt"/>
              </a:rPr>
              <a:t>Ew</a:t>
            </a:r>
            <a:r>
              <a:rPr lang="de-DE" sz="1400" b="1" dirty="0" smtClean="0">
                <a:latin typeface="+mj-lt"/>
              </a:rPr>
              <a:t>.:  103,2</a:t>
            </a:r>
            <a:endParaRPr lang="de-DE" sz="1400" b="1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Fälle 7T: </a:t>
            </a: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17.826</a:t>
            </a:r>
            <a:endParaRPr lang="de-DE" sz="1400" b="1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R </a:t>
            </a:r>
            <a:r>
              <a:rPr lang="de-DE" sz="1400" b="1" dirty="0" err="1">
                <a:solidFill>
                  <a:prstClr val="black"/>
                </a:solidFill>
                <a:latin typeface="+mj-lt"/>
              </a:rPr>
              <a:t>eff</a:t>
            </a:r>
            <a:r>
              <a:rPr lang="de-DE" sz="1400" b="1" dirty="0">
                <a:solidFill>
                  <a:prstClr val="black"/>
                </a:solidFill>
                <a:latin typeface="+mj-lt"/>
              </a:rPr>
              <a:t> 7T: </a:t>
            </a: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1,3</a:t>
            </a:r>
            <a:r>
              <a:rPr lang="de-DE" sz="1400" b="1" dirty="0">
                <a:latin typeface="+mj-lt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err="1" smtClean="0">
                <a:solidFill>
                  <a:prstClr val="black"/>
                </a:solidFill>
              </a:rPr>
              <a:t>Testrate</a:t>
            </a:r>
            <a:r>
              <a:rPr lang="de-DE" sz="1400" b="1" dirty="0" smtClean="0">
                <a:solidFill>
                  <a:prstClr val="black"/>
                </a:solidFill>
              </a:rPr>
              <a:t>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.: 1.080 </a:t>
            </a:r>
            <a:r>
              <a:rPr lang="de-DE" sz="1400" dirty="0" smtClean="0">
                <a:solidFill>
                  <a:prstClr val="black"/>
                </a:solidFill>
              </a:rPr>
              <a:t>(KW 38)</a:t>
            </a:r>
            <a:endParaRPr lang="de-DE" sz="1400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Positivanteil bei PCR-Tests: 5,8%</a:t>
            </a:r>
            <a:r>
              <a:rPr lang="de-DE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(KW </a:t>
            </a:r>
            <a:r>
              <a:rPr lang="de-DE" sz="1400" dirty="0" smtClean="0">
                <a:solidFill>
                  <a:prstClr val="black"/>
                </a:solidFill>
              </a:rPr>
              <a:t>38)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24704" y="2573350"/>
            <a:ext cx="4263320" cy="386741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r>
              <a:rPr lang="de-DE" sz="1400" dirty="0" err="1" smtClean="0"/>
              <a:t>Testrate</a:t>
            </a:r>
            <a:r>
              <a:rPr lang="de-DE" sz="1400" dirty="0" smtClean="0"/>
              <a:t> in letzten </a:t>
            </a:r>
            <a:r>
              <a:rPr lang="de-DE" sz="1400" dirty="0"/>
              <a:t>4</a:t>
            </a:r>
            <a:r>
              <a:rPr lang="de-DE" sz="1400" dirty="0" smtClean="0"/>
              <a:t> KW stabil um 1.000/100.000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</a:t>
            </a:r>
          </a:p>
          <a:p>
            <a:r>
              <a:rPr lang="de-DE" sz="1400" dirty="0" smtClean="0"/>
              <a:t>Positivanteil im Vergleich zu Vorwochen deutlich gestiegen KW 36: 2,4%, KW 37: 3,7%, KW 38: 5,8%</a:t>
            </a:r>
          </a:p>
          <a:p>
            <a:r>
              <a:rPr lang="de-DE" sz="1400" dirty="0"/>
              <a:t>Nach ECDC </a:t>
            </a:r>
            <a:r>
              <a:rPr lang="de-DE" sz="1400" dirty="0" smtClean="0"/>
              <a:t>haben alle subnationalen </a:t>
            </a:r>
            <a:r>
              <a:rPr lang="de-DE" sz="1400" dirty="0"/>
              <a:t>Regionen </a:t>
            </a:r>
            <a:r>
              <a:rPr lang="de-DE" sz="1400" dirty="0" smtClean="0"/>
              <a:t>„</a:t>
            </a:r>
            <a:r>
              <a:rPr lang="de-DE" sz="1400" dirty="0" err="1"/>
              <a:t>community</a:t>
            </a:r>
            <a:r>
              <a:rPr lang="de-DE" sz="1400" dirty="0"/>
              <a:t> </a:t>
            </a:r>
            <a:r>
              <a:rPr lang="de-DE" sz="1400" dirty="0" err="1"/>
              <a:t>transmission</a:t>
            </a:r>
            <a:r>
              <a:rPr lang="de-DE" sz="1400" dirty="0" smtClean="0"/>
              <a:t>“</a:t>
            </a:r>
          </a:p>
          <a:p>
            <a:r>
              <a:rPr lang="de-DE" sz="1400" dirty="0" smtClean="0"/>
              <a:t>Deutliche </a:t>
            </a:r>
            <a:r>
              <a:rPr lang="de-DE" sz="1400" dirty="0"/>
              <a:t>Zunahme der Neuinfektionen (+60</a:t>
            </a:r>
            <a:r>
              <a:rPr lang="de-DE" sz="1400" dirty="0" smtClean="0"/>
              <a:t>%), sowie der </a:t>
            </a:r>
            <a:r>
              <a:rPr lang="de-DE" sz="1400" dirty="0"/>
              <a:t>gemeldeten Krankenhauseinweisungen, Intensiveinweisungen und Todesfälle</a:t>
            </a:r>
          </a:p>
          <a:p>
            <a:r>
              <a:rPr lang="de-DE" sz="1400" dirty="0" smtClean="0"/>
              <a:t>Großteil der neuen Fälle unter 20-29 Jährigen</a:t>
            </a:r>
          </a:p>
          <a:p>
            <a:r>
              <a:rPr lang="de-DE" sz="1400" dirty="0" smtClean="0"/>
              <a:t>Lokale strengere Maßnahmen in inzwischen 14 Regionen:  Schließzeiten für Bars (bis 1 Uhr), Gruppen in Innen- und Außenräumen auf 50 Personen beschränkt</a:t>
            </a:r>
            <a:endParaRPr lang="de-DE" sz="1400" dirty="0"/>
          </a:p>
          <a:p>
            <a:pPr lvl="2"/>
            <a:endParaRPr lang="de-DE" sz="12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6084168" y="3442211"/>
            <a:ext cx="2543431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WHO, EURO Dashboard , 21.09.2020</a:t>
            </a:r>
            <a:endParaRPr lang="de-DE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 t="19556" r="22250" b="20222"/>
          <a:stretch/>
        </p:blipFill>
        <p:spPr bwMode="auto">
          <a:xfrm>
            <a:off x="5392462" y="2422171"/>
            <a:ext cx="3687667" cy="37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092231" y="6179155"/>
            <a:ext cx="2040193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WHO EURO, 28.09.2020</a:t>
            </a:r>
            <a:endParaRPr lang="de-DE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95" y="680462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588224" y="2069039"/>
            <a:ext cx="1893766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ECDC, 28.09.2020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195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32205"/>
              </p:ext>
            </p:extLst>
          </p:nvPr>
        </p:nvGraphicFramePr>
        <p:xfrm>
          <a:off x="323528" y="1052736"/>
          <a:ext cx="8820472" cy="33145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39752"/>
                <a:gridCol w="1584176"/>
                <a:gridCol w="792088"/>
                <a:gridCol w="1080120"/>
                <a:gridCol w="1080120"/>
                <a:gridCol w="1152128"/>
                <a:gridCol w="792088"/>
              </a:tblGrid>
              <a:tr h="101590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Region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7T-Inzidenz / 100.000 </a:t>
                      </a:r>
                      <a:r>
                        <a:rPr lang="de-DE" sz="1400" u="none" strike="noStrike" dirty="0" err="1" smtClean="0">
                          <a:effectLst/>
                        </a:rPr>
                        <a:t>Ew</a:t>
                      </a:r>
                      <a:r>
                        <a:rPr lang="de-DE" sz="1400" u="none" strike="noStrike" dirty="0" smtClean="0">
                          <a:effectLst/>
                        </a:rPr>
                        <a:t>.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Fallza</a:t>
                      </a:r>
                      <a:r>
                        <a:rPr lang="de-DE" sz="1400" i="0" u="none" strike="noStrike" dirty="0" smtClean="0">
                          <a:effectLst/>
                        </a:rPr>
                        <a:t>h</a:t>
                      </a:r>
                      <a:r>
                        <a:rPr lang="de-DE" sz="1400" u="none" strike="noStrike" dirty="0" smtClean="0">
                          <a:effectLst/>
                        </a:rPr>
                        <a:t>l 7T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Trend (Vorwoche)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&gt;Schwellenwert </a:t>
                      </a:r>
                      <a:r>
                        <a:rPr lang="de-DE" sz="1400" u="none" strike="noStrike" dirty="0">
                          <a:effectLst/>
                        </a:rPr>
                        <a:t>seit*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&gt; Schwellenwert (x / 10T)</a:t>
                      </a:r>
                    </a:p>
                    <a:p>
                      <a:pPr algn="l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Bewertung</a:t>
                      </a:r>
                    </a:p>
                    <a:p>
                      <a:pPr algn="l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Holland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chemeClr val="accent6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Holland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chemeClr val="accent6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Utrecht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chemeClr val="accent6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Brabant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Groningen</a:t>
                      </a:r>
                      <a:endParaRPr lang="de-D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82,32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dirty="0">
                        <a:solidFill>
                          <a:srgbClr val="11111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Gelderland</a:t>
                      </a:r>
                      <a:endParaRPr lang="de-D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Flevoland</a:t>
                      </a:r>
                      <a:endParaRPr lang="de-D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r>
                        <a:rPr lang="de-DE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19.09.2020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Drenthe</a:t>
                      </a:r>
                      <a:endParaRPr lang="de-D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26.09.2020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25188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Overijssel</a:t>
                      </a:r>
                      <a:endParaRPr lang="de-D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53,01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613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27.09.2020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960665" y="4503603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Quelle: WHO EURO, 27.09.2020 (Zeitraum: 21.09.-27.09.2020) </a:t>
            </a:r>
            <a:endParaRPr lang="de-DE" sz="1200" dirty="0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116632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latin typeface="Scala Sans OT" panose="020B0504030101020104" pitchFamily="34" charset="0"/>
              </a:rPr>
              <a:t>COVID-19/Niederlande</a:t>
            </a:r>
            <a:endParaRPr lang="en-GB" sz="2800" dirty="0">
              <a:latin typeface="Scala Sans OT" panose="020B0504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92592" cy="369332"/>
          </a:xfrm>
        </p:spPr>
        <p:txBody>
          <a:bodyPr>
            <a:noAutofit/>
          </a:bodyPr>
          <a:lstStyle/>
          <a:p>
            <a:r>
              <a:rPr lang="de-DE" sz="2500" dirty="0">
                <a:latin typeface="Scala Sans OT" panose="020B0504030101020104" pitchFamily="34" charset="0"/>
              </a:rPr>
              <a:t>COVID-19/Niederlande</a:t>
            </a:r>
            <a:endParaRPr lang="en-GB" sz="25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7544" y="6424453"/>
            <a:ext cx="27818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WHO </a:t>
            </a:r>
            <a:r>
              <a:rPr lang="de-DE" sz="1100" dirty="0"/>
              <a:t>EURO, </a:t>
            </a:r>
            <a:r>
              <a:rPr lang="de-DE" sz="1100" dirty="0" smtClean="0"/>
              <a:t>28.09.2020</a:t>
            </a:r>
            <a:endParaRPr lang="de-DE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271"/>
            <a:ext cx="8102517" cy="57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" y="113987"/>
            <a:ext cx="8557098" cy="3809769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8962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29.09.2020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66668" y="3888510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(nicht EU/EWR/UK/CH)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31412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101,83</a:t>
                      </a:r>
                    </a:p>
                  </a:txBody>
                  <a:tcPr marL="6350" marR="6350" marT="635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65,17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41074"/>
              </p:ext>
            </p:extLst>
          </p:nvPr>
        </p:nvGraphicFramePr>
        <p:xfrm>
          <a:off x="1698398" y="4335290"/>
          <a:ext cx="1662100" cy="243979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268,08</a:t>
                      </a:r>
                    </a:p>
                  </a:txBody>
                  <a:tcPr marL="6350" marR="6350" marT="6350" marB="0" anchor="b"/>
                </a:tc>
              </a:tr>
              <a:tr h="3235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Bonaire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Saint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Eustatius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192,43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185,31</a:t>
                      </a:r>
                    </a:p>
                  </a:txBody>
                  <a:tcPr marL="6350" marR="6350" marT="6350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168,61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160,71</a:t>
                      </a:r>
                    </a:p>
                  </a:txBody>
                  <a:tcPr marL="6350" marR="6350" marT="6350" marB="0" anchor="b"/>
                </a:tc>
              </a:tr>
              <a:tr h="3621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Sint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Maarten (NL)</a:t>
                      </a:r>
                    </a:p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127,39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110,17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107,83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105,19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19985"/>
              </p:ext>
            </p:extLst>
          </p:nvPr>
        </p:nvGraphicFramePr>
        <p:xfrm>
          <a:off x="3563888" y="4335290"/>
          <a:ext cx="1524000" cy="1487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94,89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Brasilien</a:t>
                      </a:r>
                    </a:p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50,18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44918"/>
              </p:ext>
            </p:extLst>
          </p:nvPr>
        </p:nvGraphicFramePr>
        <p:xfrm>
          <a:off x="5496272" y="4335290"/>
          <a:ext cx="1524000" cy="20876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477,57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293,02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106,26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73,03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72,89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60,27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62206"/>
              </p:ext>
            </p:extLst>
          </p:nvPr>
        </p:nvGraphicFramePr>
        <p:xfrm>
          <a:off x="7347957" y="4335290"/>
          <a:ext cx="1524000" cy="18522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374,13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108,77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94,94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51,38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98214"/>
              </p:ext>
            </p:extLst>
          </p:nvPr>
        </p:nvGraphicFramePr>
        <p:xfrm>
          <a:off x="46726" y="5733256"/>
          <a:ext cx="1428930" cy="6997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145,25</a:t>
                      </a:r>
                    </a:p>
                  </a:txBody>
                  <a:tcPr marL="6350" marR="6350" marT="635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119,59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331640" y="3789040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50 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/>
          <a:stretch/>
        </p:blipFill>
        <p:spPr>
          <a:xfrm>
            <a:off x="2483768" y="1075155"/>
            <a:ext cx="6624736" cy="5538284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29.09.2020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964933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(EU/EWR/UK/CH)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80990"/>
              </p:ext>
            </p:extLst>
          </p:nvPr>
        </p:nvGraphicFramePr>
        <p:xfrm>
          <a:off x="323528" y="1472764"/>
          <a:ext cx="2448272" cy="28594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27589"/>
                <a:gridCol w="1220683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Land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Inzidenz 7T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141,97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107,16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80,11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74,93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53,34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COVID-19/Belgien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674773" y="3447088"/>
            <a:ext cx="33592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Entwicklung der Zahl der bestätigten Fälle nach Region und Datum der </a:t>
            </a:r>
            <a:r>
              <a:rPr lang="de-DE" sz="1200" dirty="0" smtClean="0"/>
              <a:t>Diagnose (26.09.2020)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39552" y="1034914"/>
            <a:ext cx="4464496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114.085 Fälle </a:t>
            </a:r>
            <a:r>
              <a:rPr lang="de-DE" sz="1400" dirty="0">
                <a:latin typeface="Scala Sans OT" panose="020B0504030101020104" pitchFamily="34" charset="0"/>
              </a:rPr>
              <a:t>(ECDC, </a:t>
            </a:r>
            <a:r>
              <a:rPr lang="de-DE" sz="1400" dirty="0" smtClean="0">
                <a:latin typeface="Scala Sans OT" panose="020B0504030101020104" pitchFamily="34" charset="0"/>
              </a:rPr>
              <a:t>28.09.2020</a:t>
            </a:r>
            <a:r>
              <a:rPr lang="de-DE" sz="1400" dirty="0">
                <a:latin typeface="Scala Sans OT" panose="020B05040301010201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9.980 Todesfälle </a:t>
            </a:r>
            <a:r>
              <a:rPr lang="de-DE" sz="1400" b="1" dirty="0">
                <a:solidFill>
                  <a:prstClr val="black"/>
                </a:solidFill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Fallsterblichkeit: 8,7%)</a:t>
            </a:r>
            <a:endParaRPr lang="de-DE" sz="14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latin typeface="Scala Sans OT" panose="020B0504030101020104" pitchFamily="34" charset="0"/>
              </a:rPr>
              <a:t>7T-Inzidenz </a:t>
            </a:r>
            <a:r>
              <a:rPr lang="de-DE" sz="1400" b="1" dirty="0">
                <a:latin typeface="Scala Sans OT" panose="020B0504030101020104" pitchFamily="34" charset="0"/>
              </a:rPr>
              <a:t>/100.000 </a:t>
            </a:r>
            <a:r>
              <a:rPr lang="de-DE" sz="1400" b="1" dirty="0" err="1">
                <a:latin typeface="Scala Sans OT" panose="020B0504030101020104" pitchFamily="34" charset="0"/>
              </a:rPr>
              <a:t>Ew</a:t>
            </a:r>
            <a:r>
              <a:rPr lang="de-DE" sz="1400" b="1" dirty="0">
                <a:latin typeface="Scala Sans OT" panose="020B0504030101020104" pitchFamily="34" charset="0"/>
              </a:rPr>
              <a:t>. : 76,33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Fälle </a:t>
            </a: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7T: 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8.744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R </a:t>
            </a:r>
            <a:r>
              <a:rPr lang="de-DE" sz="1400" b="1" dirty="0" err="1">
                <a:solidFill>
                  <a:prstClr val="black"/>
                </a:solidFill>
                <a:latin typeface="Scala Sans OT" panose="020B0504030101020104" pitchFamily="34" charset="0"/>
              </a:rPr>
              <a:t>eff</a:t>
            </a: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 7T: 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0.85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Tests/100.000 </a:t>
            </a:r>
            <a:r>
              <a:rPr lang="de-DE" sz="1400" b="1" dirty="0" err="1">
                <a:solidFill>
                  <a:prstClr val="black"/>
                </a:solidFill>
                <a:latin typeface="Scala Sans OT" panose="020B0504030101020104" pitchFamily="34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: 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2.181 </a:t>
            </a:r>
            <a:r>
              <a:rPr lang="de-DE" sz="1400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(KW38)</a:t>
            </a:r>
            <a:endParaRPr lang="de-DE" sz="1400" dirty="0">
              <a:solidFill>
                <a:prstClr val="black"/>
              </a:solidFill>
              <a:latin typeface="Scala Sans OT" panose="020B05040301010201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Positivanteil bei PCR-Tests: 3,8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% </a:t>
            </a:r>
            <a:r>
              <a:rPr lang="de-DE" sz="1400" dirty="0">
                <a:solidFill>
                  <a:prstClr val="black"/>
                </a:solidFill>
                <a:latin typeface="Scala Sans OT" panose="020B0504030101020104" pitchFamily="34" charset="0"/>
              </a:rPr>
              <a:t>(KW38</a:t>
            </a:r>
            <a:r>
              <a:rPr lang="de-DE" sz="1400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)</a:t>
            </a:r>
            <a:endParaRPr lang="de-DE" sz="1400" dirty="0">
              <a:solidFill>
                <a:prstClr val="black"/>
              </a:solidFill>
              <a:latin typeface="Scala Sans OT" panose="020B0504030101020104" pitchFamily="34" charset="0"/>
            </a:endParaRPr>
          </a:p>
        </p:txBody>
      </p:sp>
      <p:sp>
        <p:nvSpPr>
          <p:cNvPr id="20" name="Inhaltsplatzhalter 1"/>
          <p:cNvSpPr>
            <a:spLocks noGrp="1"/>
          </p:cNvSpPr>
          <p:nvPr>
            <p:ph sz="quarter" idx="4294967295"/>
          </p:nvPr>
        </p:nvSpPr>
        <p:spPr>
          <a:xfrm>
            <a:off x="180905" y="3010510"/>
            <a:ext cx="5181789" cy="226284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Aktuelle Lage (KW38):</a:t>
            </a:r>
          </a:p>
          <a:p>
            <a:r>
              <a:rPr lang="de-DE" sz="1400" dirty="0" smtClean="0"/>
              <a:t>Zunahme </a:t>
            </a:r>
            <a:r>
              <a:rPr lang="de-DE" sz="1400" dirty="0"/>
              <a:t>der neuen </a:t>
            </a:r>
            <a:r>
              <a:rPr lang="de-DE" sz="1400" dirty="0" smtClean="0"/>
              <a:t>Krankenhausaufnahmen  </a:t>
            </a:r>
            <a:r>
              <a:rPr lang="de-DE" sz="1400" dirty="0"/>
              <a:t>(+</a:t>
            </a:r>
            <a:r>
              <a:rPr lang="de-DE" sz="1400" dirty="0" smtClean="0"/>
              <a:t>49% </a:t>
            </a:r>
            <a:r>
              <a:rPr lang="de-DE" sz="1400" dirty="0"/>
              <a:t>im Vergleich zur Vorwoche) sowie Intensivpflegeeinweisungen </a:t>
            </a:r>
            <a:r>
              <a:rPr lang="de-DE" sz="1400" dirty="0" smtClean="0"/>
              <a:t>(+54%)</a:t>
            </a:r>
          </a:p>
          <a:p>
            <a:r>
              <a:rPr lang="de-DE" sz="1400" dirty="0" smtClean="0"/>
              <a:t>Abnahme der Fallsterblichkeit</a:t>
            </a:r>
            <a:r>
              <a:rPr lang="de-DE" sz="1400" dirty="0"/>
              <a:t>: 9,7</a:t>
            </a:r>
            <a:r>
              <a:rPr lang="de-DE" sz="1400" dirty="0" smtClean="0"/>
              <a:t>% in KW 37</a:t>
            </a:r>
            <a:endParaRPr lang="de-DE" sz="1400" dirty="0"/>
          </a:p>
          <a:p>
            <a:r>
              <a:rPr lang="de-DE" sz="1400" dirty="0" smtClean="0"/>
              <a:t>Am meisten betroffen sind Personen zwischen 10-29 Jahren</a:t>
            </a:r>
          </a:p>
          <a:p>
            <a:r>
              <a:rPr lang="de-DE" sz="1400" dirty="0" smtClean="0"/>
              <a:t>Der Positivanteil der PCR-Tests ist in Brüssel am höchsten: 9,7%, niedriger in Flandern (2,4 – 2,7%), 6% in </a:t>
            </a:r>
            <a:r>
              <a:rPr lang="de-DE" sz="1400" dirty="0" err="1" smtClean="0"/>
              <a:t>Wallonia</a:t>
            </a:r>
            <a:endParaRPr lang="de-DE" sz="1400" dirty="0" smtClean="0"/>
          </a:p>
          <a:p>
            <a:r>
              <a:rPr lang="de-DE" sz="1400" dirty="0" smtClean="0"/>
              <a:t>Zunahme </a:t>
            </a:r>
            <a:r>
              <a:rPr lang="de-DE" sz="1400" dirty="0"/>
              <a:t>der </a:t>
            </a:r>
            <a:r>
              <a:rPr lang="de-DE" sz="1400" dirty="0" err="1" smtClean="0"/>
              <a:t>Testrate</a:t>
            </a:r>
            <a:r>
              <a:rPr lang="de-DE" sz="1400" dirty="0"/>
              <a:t>: </a:t>
            </a:r>
            <a:r>
              <a:rPr lang="de-DE" sz="1400" dirty="0" smtClean="0"/>
              <a:t>1.802 </a:t>
            </a:r>
            <a:r>
              <a:rPr lang="de-DE" sz="1400" dirty="0">
                <a:latin typeface="Scala Sans OT" panose="020B0504030101020104" pitchFamily="34" charset="0"/>
              </a:rPr>
              <a:t>Tests/100.000 </a:t>
            </a:r>
            <a:r>
              <a:rPr lang="de-DE" sz="1400" dirty="0" err="1" smtClean="0">
                <a:latin typeface="Scala Sans OT" panose="020B0504030101020104" pitchFamily="34" charset="0"/>
              </a:rPr>
              <a:t>Ew</a:t>
            </a:r>
            <a:r>
              <a:rPr lang="de-DE" sz="1400" dirty="0" smtClean="0">
                <a:latin typeface="Scala Sans OT" panose="020B0504030101020104" pitchFamily="34" charset="0"/>
              </a:rPr>
              <a:t> in KW 37</a:t>
            </a:r>
            <a:endParaRPr lang="de-DE" sz="1400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16" y="1065692"/>
            <a:ext cx="8456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375970" y="3010882"/>
            <a:ext cx="2588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WHO EURO </a:t>
            </a:r>
            <a:r>
              <a:rPr lang="de-DE" sz="1200" dirty="0"/>
              <a:t>Dashboard, </a:t>
            </a:r>
            <a:r>
              <a:rPr lang="de-DE" sz="1200" dirty="0" smtClean="0"/>
              <a:t>28.09.2020 </a:t>
            </a:r>
            <a:endParaRPr lang="de-D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32235"/>
            <a:ext cx="2241828" cy="19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1" y="3915971"/>
            <a:ext cx="3552453" cy="173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21050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COVID-19/Belgien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16668"/>
              </p:ext>
            </p:extLst>
          </p:nvPr>
        </p:nvGraphicFramePr>
        <p:xfrm>
          <a:off x="323237" y="1076324"/>
          <a:ext cx="8137195" cy="148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292"/>
                <a:gridCol w="1036454"/>
                <a:gridCol w="889164"/>
                <a:gridCol w="978081"/>
                <a:gridCol w="1511579"/>
                <a:gridCol w="1133488"/>
                <a:gridCol w="1224137"/>
              </a:tblGrid>
              <a:tr h="58548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de-DE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de-DE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7T-Inzidenz / 100.000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Ew</a:t>
                      </a:r>
                      <a:r>
                        <a:rPr lang="de-DE" sz="1200" u="none" strike="noStrike" dirty="0" smtClean="0">
                          <a:effectLst/>
                        </a:rPr>
                        <a:t>.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Fallzahl 7T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Trend (Vorwoche)</a:t>
                      </a:r>
                      <a:endParaRPr lang="de-DE" sz="12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&gt; </a:t>
                      </a:r>
                      <a:r>
                        <a:rPr lang="de-DE" sz="1200" u="none" strike="noStrike" dirty="0" smtClean="0">
                          <a:effectLst/>
                        </a:rPr>
                        <a:t>Schwellenwert </a:t>
                      </a:r>
                      <a:r>
                        <a:rPr lang="de-DE" sz="1200" u="none" strike="noStrike" dirty="0">
                          <a:effectLst/>
                        </a:rPr>
                        <a:t>seit*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&gt; Schwellenwert (x / 10T)</a:t>
                      </a: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Bewertung</a:t>
                      </a:r>
                    </a:p>
                  </a:txBody>
                  <a:tcPr marL="9295" marR="9295" marT="9295" marB="0" anchor="ctr"/>
                </a:tc>
              </a:tr>
              <a:tr h="30103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Brussels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11.08.2020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30103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Wallonia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17.09.2020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0103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Flanders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17.09.2020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4283968" y="2564904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Quelle: WHO EURO, 27.09.2020 (Zeitraum: 21.09.-27.09.2020) </a:t>
            </a:r>
            <a:endParaRPr lang="de-DE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10" y="2783717"/>
            <a:ext cx="5760640" cy="40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0" y="332656"/>
            <a:ext cx="8045450" cy="45339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Mehr als 1.000.000 COVID-19-Todesfälle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Neue Fälle im vergangenen 7-Tages-Zeitraum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schemeClr val="tx2"/>
                </a:solidFill>
              </a:rPr>
              <a:t>2,5% in Afrika | 40% in Amerika | 40% in Asien | 20% in Europa | 0,02% in Ozeanien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Aktives Infektionsgeschehen in vielen Ländern Europas (Spanien, Frankreich, Großbritannien, Tschechien, Niederlande) -- &gt; Risikogebiete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b="1" dirty="0" smtClean="0">
              <a:solidFill>
                <a:schemeClr val="tx2"/>
              </a:solidFill>
            </a:endParaRPr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70638" y="21371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39070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836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42" y="900808"/>
            <a:ext cx="3921158" cy="19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COVID-19/Österreich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9552" y="900808"/>
            <a:ext cx="424847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43.466 Fälle </a:t>
            </a:r>
            <a:r>
              <a:rPr lang="de-DE" sz="1400" dirty="0" smtClean="0">
                <a:solidFill>
                  <a:prstClr val="black"/>
                </a:solidFill>
                <a:latin typeface="+mj-lt"/>
              </a:rPr>
              <a:t>(ECDC, 28.09.2020)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787 </a:t>
            </a:r>
            <a:r>
              <a:rPr lang="de-DE" sz="1400" b="1" dirty="0">
                <a:solidFill>
                  <a:prstClr val="black"/>
                </a:solidFill>
              </a:rPr>
              <a:t>Todesfälle (Fallsterblichkeit : </a:t>
            </a:r>
            <a:r>
              <a:rPr lang="de-DE" sz="1400" b="1" dirty="0" smtClean="0">
                <a:solidFill>
                  <a:prstClr val="black"/>
                </a:solidFill>
              </a:rPr>
              <a:t>1,8%)</a:t>
            </a:r>
            <a:endParaRPr lang="de-DE" sz="1400" dirty="0" smtClean="0">
              <a:solidFill>
                <a:prstClr val="black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latin typeface="+mj-lt"/>
              </a:rPr>
              <a:t>7T-Inzidenz /</a:t>
            </a:r>
            <a:r>
              <a:rPr lang="de-DE" sz="1400" b="1" dirty="0" smtClean="0">
                <a:latin typeface="+mj-lt"/>
              </a:rPr>
              <a:t>100.000 </a:t>
            </a:r>
            <a:r>
              <a:rPr lang="de-DE" sz="1400" b="1" dirty="0" err="1" smtClean="0">
                <a:latin typeface="+mj-lt"/>
              </a:rPr>
              <a:t>Ew</a:t>
            </a:r>
            <a:r>
              <a:rPr lang="de-DE" sz="1400" b="1" dirty="0" smtClean="0">
                <a:latin typeface="+mj-lt"/>
              </a:rPr>
              <a:t>.: 55,4</a:t>
            </a:r>
            <a:endParaRPr lang="de-DE" sz="1400" b="1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Fälle 7T</a:t>
            </a: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: 4.909</a:t>
            </a:r>
            <a:endParaRPr lang="de-DE" sz="1400" b="1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R </a:t>
            </a:r>
            <a:r>
              <a:rPr lang="de-DE" sz="1400" b="1" dirty="0" err="1">
                <a:solidFill>
                  <a:prstClr val="black"/>
                </a:solidFill>
                <a:latin typeface="+mj-lt"/>
              </a:rPr>
              <a:t>eff</a:t>
            </a:r>
            <a:r>
              <a:rPr lang="de-DE" sz="1400" b="1" dirty="0">
                <a:solidFill>
                  <a:prstClr val="black"/>
                </a:solidFill>
                <a:latin typeface="+mj-lt"/>
              </a:rPr>
              <a:t> 7T: </a:t>
            </a:r>
            <a:r>
              <a:rPr lang="de-DE" sz="1400" b="1" dirty="0" smtClean="0">
                <a:latin typeface="+mj-lt"/>
              </a:rPr>
              <a:t>0,98</a:t>
            </a:r>
            <a:endParaRPr lang="de-DE" sz="1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err="1" smtClean="0">
                <a:solidFill>
                  <a:prstClr val="black"/>
                </a:solidFill>
              </a:rPr>
              <a:t>Testrate</a:t>
            </a:r>
            <a:r>
              <a:rPr lang="de-DE" sz="1400" b="1" dirty="0" smtClean="0">
                <a:solidFill>
                  <a:prstClr val="black"/>
                </a:solidFill>
              </a:rPr>
              <a:t>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.: 1.158 </a:t>
            </a:r>
            <a:r>
              <a:rPr lang="de-DE" sz="1400" dirty="0" smtClean="0">
                <a:solidFill>
                  <a:prstClr val="black"/>
                </a:solidFill>
              </a:rPr>
              <a:t>(KW 38)</a:t>
            </a:r>
            <a:endParaRPr lang="de-DE" sz="1400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+mj-lt"/>
              </a:rPr>
              <a:t>Positivanteil bei PCR-Tests: 4,9% </a:t>
            </a:r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2" y="2564904"/>
            <a:ext cx="4608512" cy="18722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pPr lvl="1"/>
            <a:r>
              <a:rPr lang="de-DE" sz="1400" dirty="0" smtClean="0"/>
              <a:t>Nach </a:t>
            </a:r>
            <a:r>
              <a:rPr lang="de-DE" sz="1400" dirty="0"/>
              <a:t>stabilem </a:t>
            </a:r>
            <a:r>
              <a:rPr lang="de-DE" sz="1400" dirty="0" smtClean="0"/>
              <a:t>Test-</a:t>
            </a:r>
            <a:r>
              <a:rPr lang="de-DE" sz="1400" dirty="0" err="1" smtClean="0"/>
              <a:t>Positivitätsanteil</a:t>
            </a:r>
            <a:r>
              <a:rPr lang="de-DE" sz="1400" dirty="0" smtClean="0"/>
              <a:t> in den vergangenen Wochen um 2,3% (KW33-35) nun deutlicher Anstieg in KW 37 (4,6%) und KW38</a:t>
            </a:r>
          </a:p>
          <a:p>
            <a:pPr lvl="1"/>
            <a:r>
              <a:rPr lang="de-DE" sz="1400" dirty="0" smtClean="0"/>
              <a:t>Deutliche Zunahme der Krankenhaus- und Intensivbetten-Belegung</a:t>
            </a:r>
          </a:p>
          <a:p>
            <a:pPr lvl="1"/>
            <a:r>
              <a:rPr lang="de-DE" sz="1400" dirty="0" smtClean="0"/>
              <a:t>Weitere verschärfte Maßnahmen zu MNS, Sperrstunden, Veranstaltungen</a:t>
            </a:r>
          </a:p>
          <a:p>
            <a:endParaRPr lang="de-DE" sz="1200" dirty="0"/>
          </a:p>
          <a:p>
            <a:pPr lvl="2"/>
            <a:endParaRPr lang="de-DE" sz="1200" dirty="0" smtClean="0"/>
          </a:p>
        </p:txBody>
      </p:sp>
      <p:sp>
        <p:nvSpPr>
          <p:cNvPr id="12" name="Rechteck 11"/>
          <p:cNvSpPr/>
          <p:nvPr/>
        </p:nvSpPr>
        <p:spPr>
          <a:xfrm>
            <a:off x="259693" y="6581001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Quelle: WHO EURO, 27.09.2020 (Zeitraum: 21.09.-27.09.2020) </a:t>
            </a:r>
            <a:endParaRPr lang="de-DE" sz="120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9279"/>
              </p:ext>
            </p:extLst>
          </p:nvPr>
        </p:nvGraphicFramePr>
        <p:xfrm>
          <a:off x="261462" y="4732805"/>
          <a:ext cx="6012160" cy="188088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45840"/>
                <a:gridCol w="845840"/>
                <a:gridCol w="576064"/>
                <a:gridCol w="936104"/>
                <a:gridCol w="864096"/>
                <a:gridCol w="1008112"/>
                <a:gridCol w="936104"/>
              </a:tblGrid>
              <a:tr h="59489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Region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7T-Inzidenz / 100.000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Ew</a:t>
                      </a:r>
                      <a:r>
                        <a:rPr lang="de-DE" sz="1200" u="none" strike="noStrike" dirty="0" smtClean="0">
                          <a:effectLst/>
                        </a:rPr>
                        <a:t>.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Fallzahl 7T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Trend (Vorwoche)</a:t>
                      </a:r>
                      <a:endParaRPr lang="de-DE" sz="12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&gt; </a:t>
                      </a:r>
                      <a:r>
                        <a:rPr lang="de-DE" sz="1200" u="none" strike="noStrike" dirty="0" smtClean="0">
                          <a:effectLst/>
                        </a:rPr>
                        <a:t>/ &lt; Schwellenwert </a:t>
                      </a:r>
                      <a:r>
                        <a:rPr lang="de-DE" sz="1200" u="none" strike="noStrike" dirty="0">
                          <a:effectLst/>
                        </a:rPr>
                        <a:t>seit*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&gt; Schwellen-wert (x / 10T)</a:t>
                      </a:r>
                    </a:p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Bewertung</a:t>
                      </a:r>
                    </a:p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</a:tr>
              <a:tr h="306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</a:rPr>
                        <a:t>Wien</a:t>
                      </a:r>
                      <a:endParaRPr lang="de-DE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▼</a:t>
                      </a:r>
                      <a:endParaRPr lang="de-DE" sz="12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06.09.2020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C000"/>
                    </a:solidFill>
                  </a:tcPr>
                </a:tc>
              </a:tr>
              <a:tr h="306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</a:rPr>
                        <a:t>Vorarlberg</a:t>
                      </a:r>
                      <a:endParaRPr lang="de-DE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▼</a:t>
                      </a:r>
                      <a:endParaRPr lang="de-DE" sz="12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15.09.2020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C000"/>
                    </a:solidFill>
                  </a:tcPr>
                </a:tc>
              </a:tr>
              <a:tr h="306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</a:rPr>
                        <a:t>Nieder-österreich</a:t>
                      </a:r>
                      <a:endParaRPr lang="de-DE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24.09.2020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0000"/>
                    </a:solidFill>
                  </a:tcPr>
                </a:tc>
              </a:tr>
              <a:tr h="306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</a:rPr>
                        <a:t>Tirol</a:t>
                      </a:r>
                      <a:endParaRPr lang="de-DE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▼</a:t>
                      </a:r>
                      <a:endParaRPr lang="de-DE" sz="12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12.09.2020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</a:txBody>
                  <a:tcPr marL="9295" marR="9295" marT="929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6732240" y="5411640"/>
            <a:ext cx="2304256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Quelle: ECDC, 28.09.2020</a:t>
            </a:r>
            <a:endParaRPr lang="de-DE" sz="11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42" y="900808"/>
            <a:ext cx="8456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600569" y="2852936"/>
            <a:ext cx="2543431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/>
              <a:t>WHO, EURO Dashboard , 28.09.2020</a:t>
            </a:r>
            <a:endParaRPr lang="de-DE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56" y="3573016"/>
            <a:ext cx="2662423" cy="18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b="1" dirty="0">
                <a:solidFill>
                  <a:schemeClr val="tx2"/>
                </a:solidFill>
                <a:latin typeface="Scala Sans OT" panose="020B0504030101020104" pitchFamily="34" charset="0"/>
              </a:rPr>
              <a:t>COVID-19/ </a:t>
            </a:r>
            <a:r>
              <a:rPr lang="de-DE" sz="2800" b="1" dirty="0" smtClean="0">
                <a:solidFill>
                  <a:schemeClr val="tx2"/>
                </a:solidFill>
                <a:latin typeface="Scala Sans OT" panose="020B0504030101020104" pitchFamily="34" charset="0"/>
              </a:rPr>
              <a:t>Österreich: Subnational</a:t>
            </a:r>
            <a:endParaRPr lang="en-GB" sz="2800" b="1" dirty="0">
              <a:solidFill>
                <a:schemeClr val="tx2"/>
              </a:solidFill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436096" y="653086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smtClean="0"/>
              <a:t>Datenquelle: WHO EURO, 27.09.2020</a:t>
            </a:r>
            <a:endParaRPr lang="de-DE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3" y="1016546"/>
            <a:ext cx="7859717" cy="551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1933</Words>
  <Application>Microsoft Office PowerPoint</Application>
  <PresentationFormat>Bildschirmpräsentation (4:3)</PresentationFormat>
  <Paragraphs>672</Paragraphs>
  <Slides>18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PowerPoint-Präsentation</vt:lpstr>
      <vt:lpstr>PowerPoint-Präsentation</vt:lpstr>
      <vt:lpstr>COVID-19/Belgien</vt:lpstr>
      <vt:lpstr>COVID-19/Belgien</vt:lpstr>
      <vt:lpstr>PowerPoint-Präsentation</vt:lpstr>
      <vt:lpstr>Hintergrund</vt:lpstr>
      <vt:lpstr>COVID-19/Österreich</vt:lpstr>
      <vt:lpstr>COVID-19/ Österreich: Subnational</vt:lpstr>
      <vt:lpstr>COVID-19/Niederlande</vt:lpstr>
      <vt:lpstr>PowerPoint-Präsentation</vt:lpstr>
      <vt:lpstr>COVID-19/Niederlande</vt:lpstr>
      <vt:lpstr>COVID-19/ Großbritannien</vt:lpstr>
      <vt:lpstr>COVID-19/ Großbritannien</vt:lpstr>
      <vt:lpstr>COVID-19/ Großbritannien</vt:lpstr>
      <vt:lpstr>COVID-19/Niederlande</vt:lpstr>
      <vt:lpstr>PowerPoint-Präsentation</vt:lpstr>
      <vt:lpstr>COVID-19/Niederlande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840</cp:revision>
  <dcterms:created xsi:type="dcterms:W3CDTF">2020-04-16T05:25:18Z</dcterms:created>
  <dcterms:modified xsi:type="dcterms:W3CDTF">2020-09-30T08:19:26Z</dcterms:modified>
</cp:coreProperties>
</file>