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27" r:id="rId2"/>
    <p:sldId id="717" r:id="rId3"/>
    <p:sldId id="570" r:id="rId4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as, Walter" initials="HW" lastIdx="10" clrIdx="0"/>
  <p:cmAuthor id="1" name="Buchholz, Udo" initials="BU" lastIdx="0" clrIdx="1"/>
  <p:cmAuthor id="2" name="Goerlitz, Luise" initials="GL" lastIdx="2" clrIdx="2"/>
  <p:cmAuthor id="3" name="Hilbig, Antonia" initials="HA" lastIdx="1" clrIdx="3"/>
  <p:cmAuthor id="4" name="Steffen, Annika" initials="S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  <a:srgbClr val="367BB8"/>
    <a:srgbClr val="D0D8E8"/>
    <a:srgbClr val="FFFFCC"/>
    <a:srgbClr val="FFCC99"/>
    <a:srgbClr val="4D8AD2"/>
    <a:srgbClr val="66A8DD"/>
    <a:srgbClr val="006EC7"/>
    <a:srgbClr val="E9EDF4"/>
    <a:srgbClr val="338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45" autoAdjust="0"/>
    <p:restoredTop sz="92639" autoAdjust="0"/>
  </p:normalViewPr>
  <p:slideViewPr>
    <p:cSldViewPr snapToGrid="0" snapToObjects="1">
      <p:cViewPr varScale="1">
        <p:scale>
          <a:sx n="82" d="100"/>
          <a:sy n="82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5546"/>
    </p:cViewPr>
  </p:sorterViewPr>
  <p:notesViewPr>
    <p:cSldViewPr snapToGrid="0" snapToObjects="1">
      <p:cViewPr varScale="1">
        <p:scale>
          <a:sx n="93" d="100"/>
          <a:sy n="93" d="100"/>
        </p:scale>
        <p:origin x="-37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30.09.2020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30.09.2020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7886">
              <a:defRPr/>
            </a:pPr>
            <a:r>
              <a:rPr lang="de-DE" dirty="0"/>
              <a:t>Quelle: Ordner des aktuellen Lageberichts S:\</a:t>
            </a:r>
            <a:r>
              <a:rPr lang="de-DE" dirty="0" smtClean="0"/>
              <a:t>Projekte\RKI_nCoV-Lage\3.Kommunikation\3.7.Lageberichte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93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Datei </a:t>
            </a:r>
            <a:r>
              <a:rPr lang="de-DE" dirty="0" err="1" smtClean="0"/>
              <a:t>Fallzahlen_kumulativ_Datum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011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23.09.2020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 smtClean="0"/>
              <a:t>23.09.2020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23.09.2020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23.09.2020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smtClean="0"/>
              <a:t>23.09.2020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 cstate="screen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xmlns="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>
          <a:xfrm>
            <a:off x="597387" y="6622713"/>
            <a:ext cx="1860421" cy="195750"/>
          </a:xfrm>
        </p:spPr>
        <p:txBody>
          <a:bodyPr/>
          <a:lstStyle/>
          <a:p>
            <a:r>
              <a:rPr lang="de-DE" dirty="0" smtClean="0"/>
              <a:t>30</a:t>
            </a:r>
            <a:r>
              <a:rPr lang="de-DE" dirty="0" smtClean="0"/>
              <a:t>.09.2020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7439" y="597446"/>
            <a:ext cx="8670471" cy="1292662"/>
          </a:xfrm>
          <a:solidFill>
            <a:srgbClr val="045AA6"/>
          </a:solidFill>
        </p:spPr>
        <p:txBody>
          <a:bodyPr/>
          <a:lstStyle/>
          <a:p>
            <a:r>
              <a:rPr lang="de-DE" sz="2800" dirty="0" smtClean="0">
                <a:solidFill>
                  <a:schemeClr val="bg1"/>
                </a:solidFill>
              </a:rPr>
              <a:t>COVID-19: 		Lage National, </a:t>
            </a:r>
            <a:r>
              <a:rPr lang="de-DE" sz="2800" dirty="0" smtClean="0">
                <a:solidFill>
                  <a:schemeClr val="bg1"/>
                </a:solidFill>
              </a:rPr>
              <a:t>30</a:t>
            </a:r>
            <a:r>
              <a:rPr lang="de-DE" sz="2800" dirty="0" smtClean="0">
                <a:solidFill>
                  <a:schemeClr val="bg1"/>
                </a:solidFill>
              </a:rPr>
              <a:t>.09.2020</a:t>
            </a:r>
            <a:r>
              <a:rPr lang="de-DE" sz="2800" dirty="0" smtClean="0">
                <a:solidFill>
                  <a:schemeClr val="bg1"/>
                </a:solidFill>
              </a:rPr>
              <a:t/>
            </a:r>
            <a:br>
              <a:rPr lang="de-DE" sz="2800" dirty="0" smtClean="0">
                <a:solidFill>
                  <a:schemeClr val="bg1"/>
                </a:solidFill>
              </a:rPr>
            </a:br>
            <a:r>
              <a:rPr lang="de-DE" sz="2800" dirty="0">
                <a:solidFill>
                  <a:schemeClr val="bg1"/>
                </a:solidFill>
              </a:rPr>
              <a:t/>
            </a:r>
            <a:br>
              <a:rPr lang="de-DE" sz="2800" dirty="0">
                <a:solidFill>
                  <a:schemeClr val="bg1"/>
                </a:solidFill>
              </a:rPr>
            </a:br>
            <a:r>
              <a:rPr lang="de-DE" sz="2800" dirty="0" smtClean="0">
                <a:solidFill>
                  <a:schemeClr val="bg1"/>
                </a:solidFill>
              </a:rPr>
              <a:t>Informationen für den Krisenstab</a:t>
            </a:r>
            <a:endParaRPr lang="de-DE" sz="2800" dirty="0">
              <a:solidFill>
                <a:schemeClr val="bg1"/>
              </a:solidFill>
            </a:endParaRP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16681"/>
              </p:ext>
            </p:extLst>
          </p:nvPr>
        </p:nvGraphicFramePr>
        <p:xfrm>
          <a:off x="217439" y="2004786"/>
          <a:ext cx="8659861" cy="2805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238"/>
                <a:gridCol w="1308633"/>
                <a:gridCol w="1417559"/>
                <a:gridCol w="1621027"/>
                <a:gridCol w="2247404"/>
              </a:tblGrid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Änderung zum Vortag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Inzidenz </a:t>
                      </a: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(Fälle/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100.000 </a:t>
                      </a:r>
                      <a:r>
                        <a:rPr lang="de-DE" sz="1800" b="1" dirty="0" err="1" smtClean="0">
                          <a:solidFill>
                            <a:schemeClr val="bg1"/>
                          </a:solidFill>
                        </a:rPr>
                        <a:t>Einw</a:t>
                      </a: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.)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>
                          <a:solidFill>
                            <a:schemeClr val="bg1"/>
                          </a:solidFill>
                        </a:rPr>
                        <a:t>30.09.2020</a:t>
                      </a:r>
                      <a:r>
                        <a:rPr lang="de-DE" sz="1600" b="1" dirty="0" smtClean="0">
                          <a:solidFill>
                            <a:schemeClr val="bg1"/>
                          </a:solidFill>
                        </a:rPr>
                        <a:t>; 0:00 Uhr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Ganze Zahl</a:t>
                      </a:r>
                      <a:endParaRPr lang="de-DE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Prozent</a:t>
                      </a:r>
                      <a:endParaRPr lang="de-DE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Bestätigte Fälle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289.219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+ </a:t>
                      </a:r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1.798</a:t>
                      </a:r>
                      <a:endParaRPr lang="de-DE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0,62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348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Verstorbene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9.488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    + </a:t>
                      </a:r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0,18%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11,4</a:t>
                      </a:r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Anteil Verstorbene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 smtClean="0">
                          <a:solidFill>
                            <a:schemeClr val="tx1"/>
                          </a:solidFill>
                        </a:rPr>
                        <a:t>3,3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Genesene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ca.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256.000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7-Tage-Inzidenz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14,5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519369"/>
              </p:ext>
            </p:extLst>
          </p:nvPr>
        </p:nvGraphicFramePr>
        <p:xfrm>
          <a:off x="265066" y="4960166"/>
          <a:ext cx="3087734" cy="1519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456"/>
                <a:gridCol w="630134"/>
                <a:gridCol w="1463144"/>
              </a:tblGrid>
              <a:tr h="673099">
                <a:tc>
                  <a:txBody>
                    <a:bodyPr/>
                    <a:lstStyle/>
                    <a:p>
                      <a:pPr algn="l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DIVI</a:t>
                      </a:r>
                    </a:p>
                    <a:p>
                      <a:pPr algn="l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  <a:p>
                      <a:pPr algn="l"/>
                      <a:r>
                        <a:rPr lang="de-DE" sz="1200" b="1" dirty="0" smtClean="0">
                          <a:solidFill>
                            <a:srgbClr val="FF0000"/>
                          </a:solidFill>
                        </a:rPr>
                        <a:t>29.09.2020</a:t>
                      </a:r>
                      <a:endParaRPr lang="de-DE" sz="12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endParaRPr lang="de-DE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Änderung </a:t>
                      </a:r>
                    </a:p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zum Vortag</a:t>
                      </a:r>
                      <a:endParaRPr lang="de-DE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423182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Aktuell ITS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352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-1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3182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Beatmet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195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+4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Inhaltsplatzhalter 1"/>
          <p:cNvSpPr>
            <a:spLocks noGrp="1"/>
          </p:cNvSpPr>
          <p:nvPr>
            <p:ph sz="quarter" idx="13"/>
          </p:nvPr>
        </p:nvSpPr>
        <p:spPr>
          <a:xfrm>
            <a:off x="3771900" y="4126359"/>
            <a:ext cx="5116010" cy="205358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2000" indent="0">
              <a:spcBef>
                <a:spcPts val="600"/>
              </a:spcBef>
              <a:buNone/>
            </a:pPr>
            <a:r>
              <a:rPr lang="de-DE" sz="1600" b="1" dirty="0"/>
              <a:t>Schätzung der Reproduktionszahl (R)</a:t>
            </a:r>
          </a:p>
          <a:p>
            <a:r>
              <a:rPr lang="de-DE" sz="1400" b="1" dirty="0" smtClean="0">
                <a:solidFill>
                  <a:srgbClr val="045AA6"/>
                </a:solidFill>
              </a:rPr>
              <a:t>Schätzung der Reproduktionszahl </a:t>
            </a:r>
            <a:r>
              <a:rPr lang="de-DE" sz="1400" b="1" dirty="0" smtClean="0">
                <a:solidFill>
                  <a:srgbClr val="045AA6"/>
                </a:solidFill>
              </a:rPr>
              <a:t>(4-Tage-R</a:t>
            </a:r>
            <a:r>
              <a:rPr lang="de-DE" sz="1400" b="1" dirty="0" smtClean="0">
                <a:solidFill>
                  <a:srgbClr val="045AA6"/>
                </a:solidFill>
              </a:rPr>
              <a:t>): 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FF0000"/>
                </a:solidFill>
              </a:rPr>
              <a:t>30.09.2020</a:t>
            </a:r>
            <a:r>
              <a:rPr lang="de-DE" sz="1400" b="1" dirty="0">
                <a:solidFill>
                  <a:srgbClr val="FF0000"/>
                </a:solidFill>
              </a:rPr>
              <a:t>: 	</a:t>
            </a:r>
            <a:r>
              <a:rPr lang="de-DE" sz="1400" b="1" dirty="0" smtClean="0">
                <a:solidFill>
                  <a:srgbClr val="FF0000"/>
                </a:solidFill>
              </a:rPr>
              <a:t>0,96</a:t>
            </a:r>
            <a:r>
              <a:rPr lang="sv-SE" sz="1400" b="1" dirty="0" smtClean="0">
                <a:solidFill>
                  <a:srgbClr val="FF0000"/>
                </a:solidFill>
              </a:rPr>
              <a:t> </a:t>
            </a:r>
            <a:r>
              <a:rPr lang="sv-SE" sz="1400" b="1" dirty="0">
                <a:solidFill>
                  <a:srgbClr val="FF0000"/>
                </a:solidFill>
              </a:rPr>
              <a:t>(95%-Prädiktionsintervall: </a:t>
            </a:r>
            <a:r>
              <a:rPr lang="sv-SE" sz="1400" b="1" dirty="0" smtClean="0">
                <a:solidFill>
                  <a:srgbClr val="FF0000"/>
                </a:solidFill>
              </a:rPr>
              <a:t>0,78 </a:t>
            </a:r>
            <a:r>
              <a:rPr lang="sv-SE" sz="1400" b="1" dirty="0">
                <a:solidFill>
                  <a:srgbClr val="FF0000"/>
                </a:solidFill>
              </a:rPr>
              <a:t>– </a:t>
            </a:r>
            <a:r>
              <a:rPr lang="sv-SE" sz="1400" b="1" dirty="0" smtClean="0">
                <a:solidFill>
                  <a:srgbClr val="FF0000"/>
                </a:solidFill>
              </a:rPr>
              <a:t>1,17)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endParaRPr lang="de-DE" sz="1400" b="1" dirty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045AA6"/>
                </a:solidFill>
              </a:rPr>
              <a:t>29.09.2020</a:t>
            </a:r>
            <a:r>
              <a:rPr lang="de-DE" sz="1400" b="1" dirty="0">
                <a:solidFill>
                  <a:srgbClr val="045AA6"/>
                </a:solidFill>
              </a:rPr>
              <a:t>: 	</a:t>
            </a:r>
            <a:r>
              <a:rPr lang="de-DE" sz="1400" b="1" dirty="0" smtClean="0">
                <a:solidFill>
                  <a:srgbClr val="045AA6"/>
                </a:solidFill>
              </a:rPr>
              <a:t>1,12 </a:t>
            </a:r>
            <a:r>
              <a:rPr lang="de-DE" sz="1400" b="1" dirty="0" smtClean="0">
                <a:solidFill>
                  <a:srgbClr val="045AA6"/>
                </a:solidFill>
              </a:rPr>
              <a:t>(95%-Prädiktionsintervall</a:t>
            </a:r>
            <a:r>
              <a:rPr lang="de-DE" sz="1400" b="1" dirty="0">
                <a:solidFill>
                  <a:srgbClr val="045AA6"/>
                </a:solidFill>
              </a:rPr>
              <a:t>: </a:t>
            </a:r>
            <a:r>
              <a:rPr lang="de-DE" sz="1400" b="1" dirty="0" smtClean="0">
                <a:solidFill>
                  <a:srgbClr val="045AA6"/>
                </a:solidFill>
              </a:rPr>
              <a:t>0,91 </a:t>
            </a:r>
            <a:r>
              <a:rPr lang="de-DE" sz="1400" b="1" dirty="0" smtClean="0">
                <a:solidFill>
                  <a:srgbClr val="045AA6"/>
                </a:solidFill>
              </a:rPr>
              <a:t>– </a:t>
            </a:r>
            <a:r>
              <a:rPr lang="de-DE" sz="1400" b="1" dirty="0" smtClean="0">
                <a:solidFill>
                  <a:srgbClr val="045AA6"/>
                </a:solidFill>
              </a:rPr>
              <a:t>1,34) </a:t>
            </a:r>
            <a:endParaRPr lang="de-DE" sz="1400" b="1" dirty="0" smtClean="0">
              <a:solidFill>
                <a:srgbClr val="045AA6"/>
              </a:solidFill>
            </a:endParaRPr>
          </a:p>
          <a:p>
            <a:pPr>
              <a:spcBef>
                <a:spcPts val="600"/>
              </a:spcBef>
            </a:pPr>
            <a:r>
              <a:rPr lang="de-DE" sz="1400" b="1" dirty="0" smtClean="0">
                <a:solidFill>
                  <a:srgbClr val="045AA6"/>
                </a:solidFill>
              </a:rPr>
              <a:t>Schätzung eines stabileren R (7-Tage-R):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FF0000"/>
                </a:solidFill>
              </a:rPr>
              <a:t>30</a:t>
            </a:r>
            <a:r>
              <a:rPr lang="de-DE" sz="1400" b="1" dirty="0" smtClean="0">
                <a:solidFill>
                  <a:srgbClr val="FF0000"/>
                </a:solidFill>
              </a:rPr>
              <a:t>.09.2020</a:t>
            </a:r>
            <a:r>
              <a:rPr lang="de-DE" sz="1400" b="1" dirty="0">
                <a:solidFill>
                  <a:srgbClr val="FF0000"/>
                </a:solidFill>
              </a:rPr>
              <a:t>: 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smtClean="0">
                <a:solidFill>
                  <a:srgbClr val="FF0000"/>
                </a:solidFill>
              </a:rPr>
              <a:t>1,00</a:t>
            </a:r>
            <a:r>
              <a:rPr lang="sv-SE" sz="1400" b="1" dirty="0" smtClean="0">
                <a:solidFill>
                  <a:srgbClr val="FF0000"/>
                </a:solidFill>
              </a:rPr>
              <a:t> </a:t>
            </a:r>
            <a:r>
              <a:rPr lang="sv-SE" sz="1400" b="1" dirty="0">
                <a:solidFill>
                  <a:srgbClr val="FF0000"/>
                </a:solidFill>
              </a:rPr>
              <a:t>(95%-Prädiktionsintervall: </a:t>
            </a:r>
            <a:r>
              <a:rPr lang="sv-SE" sz="1400" b="1" dirty="0" smtClean="0">
                <a:solidFill>
                  <a:srgbClr val="FF0000"/>
                </a:solidFill>
              </a:rPr>
              <a:t>0,91 </a:t>
            </a:r>
            <a:r>
              <a:rPr lang="sv-SE" sz="1400" b="1" dirty="0">
                <a:solidFill>
                  <a:srgbClr val="FF0000"/>
                </a:solidFill>
              </a:rPr>
              <a:t>– </a:t>
            </a:r>
            <a:r>
              <a:rPr lang="sv-SE" sz="1400" b="1" dirty="0" smtClean="0">
                <a:solidFill>
                  <a:srgbClr val="FF0000"/>
                </a:solidFill>
              </a:rPr>
              <a:t>1,12)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endParaRPr lang="de-DE" sz="1400" b="1" dirty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045AA6"/>
                </a:solidFill>
              </a:rPr>
              <a:t>29.09.2020</a:t>
            </a:r>
            <a:r>
              <a:rPr lang="de-DE" sz="1400" b="1" dirty="0">
                <a:solidFill>
                  <a:srgbClr val="045AA6"/>
                </a:solidFill>
              </a:rPr>
              <a:t>: </a:t>
            </a:r>
            <a:r>
              <a:rPr lang="de-DE" sz="1400" b="1" dirty="0" smtClean="0">
                <a:solidFill>
                  <a:srgbClr val="045AA6"/>
                </a:solidFill>
              </a:rPr>
              <a:t> </a:t>
            </a:r>
            <a:r>
              <a:rPr lang="de-DE" sz="1400" b="1" dirty="0" smtClean="0">
                <a:solidFill>
                  <a:srgbClr val="045AA6"/>
                </a:solidFill>
              </a:rPr>
              <a:t>1,03 </a:t>
            </a:r>
            <a:r>
              <a:rPr lang="de-DE" sz="1400" b="1" dirty="0" smtClean="0">
                <a:solidFill>
                  <a:srgbClr val="045AA6"/>
                </a:solidFill>
              </a:rPr>
              <a:t>(95%- Prädiktionsintervall</a:t>
            </a:r>
            <a:r>
              <a:rPr lang="de-DE" sz="1400" b="1" dirty="0">
                <a:solidFill>
                  <a:srgbClr val="045AA6"/>
                </a:solidFill>
              </a:rPr>
              <a:t>: </a:t>
            </a:r>
            <a:r>
              <a:rPr lang="de-DE" sz="1400" b="1" dirty="0" smtClean="0">
                <a:solidFill>
                  <a:srgbClr val="045AA6"/>
                </a:solidFill>
              </a:rPr>
              <a:t>0,92 </a:t>
            </a:r>
            <a:r>
              <a:rPr lang="de-DE" sz="1400" b="1" dirty="0" smtClean="0">
                <a:solidFill>
                  <a:srgbClr val="045AA6"/>
                </a:solidFill>
              </a:rPr>
              <a:t>– </a:t>
            </a:r>
            <a:r>
              <a:rPr lang="de-DE" sz="1400" b="1" dirty="0" smtClean="0">
                <a:solidFill>
                  <a:srgbClr val="045AA6"/>
                </a:solidFill>
              </a:rPr>
              <a:t>1,15) </a:t>
            </a:r>
            <a:endParaRPr lang="de-DE" sz="1400" b="1" dirty="0" smtClean="0">
              <a:solidFill>
                <a:srgbClr val="045AA6"/>
              </a:solidFill>
            </a:endParaRPr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28349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30</a:t>
            </a:r>
            <a:r>
              <a:rPr lang="de-DE" dirty="0" smtClean="0"/>
              <a:t>.09.2020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47311" y="103483"/>
            <a:ext cx="6114342" cy="553998"/>
          </a:xfrm>
          <a:prstGeom prst="rect">
            <a:avLst/>
          </a:prstGeom>
          <a:solidFill>
            <a:srgbClr val="045AA6"/>
          </a:solidFill>
        </p:spPr>
        <p:txBody>
          <a:bodyPr vert="horz" wrap="square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>
                <a:solidFill>
                  <a:schemeClr val="bg1"/>
                </a:solidFill>
              </a:rPr>
              <a:t>7-Tage-Inzidenz </a:t>
            </a:r>
            <a:r>
              <a:rPr lang="de-DE" sz="2000" dirty="0" smtClean="0">
                <a:solidFill>
                  <a:schemeClr val="bg1"/>
                </a:solidFill>
              </a:rPr>
              <a:t>der Bundesländer nach </a:t>
            </a:r>
            <a:r>
              <a:rPr lang="de-DE" sz="2000" dirty="0">
                <a:solidFill>
                  <a:schemeClr val="bg1"/>
                </a:solidFill>
              </a:rPr>
              <a:t>Berichtsdatum </a:t>
            </a:r>
            <a:r>
              <a:rPr lang="de-DE" sz="1600" dirty="0" smtClean="0">
                <a:solidFill>
                  <a:schemeClr val="bg1"/>
                </a:solidFill>
              </a:rPr>
              <a:t>(Datenstand </a:t>
            </a:r>
            <a:r>
              <a:rPr lang="de-DE" sz="1600" dirty="0" smtClean="0">
                <a:solidFill>
                  <a:schemeClr val="bg1"/>
                </a:solidFill>
              </a:rPr>
              <a:t>30</a:t>
            </a:r>
            <a:r>
              <a:rPr lang="de-DE" sz="1600" dirty="0" smtClean="0">
                <a:solidFill>
                  <a:schemeClr val="bg1"/>
                </a:solidFill>
              </a:rPr>
              <a:t>.09.2020 </a:t>
            </a:r>
            <a:r>
              <a:rPr lang="de-DE" sz="1600" dirty="0" smtClean="0">
                <a:solidFill>
                  <a:schemeClr val="bg1"/>
                </a:solidFill>
              </a:rPr>
              <a:t>0:00 Uhr)</a:t>
            </a:r>
            <a:endParaRPr lang="de-DE" sz="16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995423"/>
            <a:ext cx="9146399" cy="5405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482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30</a:t>
            </a:r>
            <a:r>
              <a:rPr lang="de-DE" dirty="0" smtClean="0"/>
              <a:t>.09.2020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36765" y="166413"/>
            <a:ext cx="6784521" cy="307777"/>
          </a:xfrm>
          <a:prstGeom prst="rect">
            <a:avLst/>
          </a:prstGeom>
          <a:solidFill>
            <a:srgbClr val="045AA6"/>
          </a:solidFill>
        </p:spPr>
        <p:txBody>
          <a:bodyPr vert="horz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 smtClean="0">
                <a:solidFill>
                  <a:schemeClr val="bg1"/>
                </a:solidFill>
              </a:rPr>
              <a:t>Geografische Verteilung in Deutschland: 7-Tage-Inzidenz 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217991"/>
              </p:ext>
            </p:extLst>
          </p:nvPr>
        </p:nvGraphicFramePr>
        <p:xfrm>
          <a:off x="236765" y="484709"/>
          <a:ext cx="6784521" cy="1219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73528"/>
                <a:gridCol w="6310993"/>
              </a:tblGrid>
              <a:tr h="301958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12.065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97147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&gt;25-50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4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24566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de-DE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&gt;50-100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4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203352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de-DE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7-Tages-Inzidenz  &gt;</a:t>
                      </a:r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100-500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 Fälle/100.000 </a:t>
                      </a:r>
                      <a:r>
                        <a:rPr lang="de-DE" sz="14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65" y="1703909"/>
            <a:ext cx="68961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39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Bildschirmpräsentation (4:3)</PresentationFormat>
  <Paragraphs>64</Paragraphs>
  <Slides>3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Office-Design</vt:lpstr>
      <vt:lpstr>COVID-19:   Lage National, 30.09.2020  Informationen für den Krisenstab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Walter, Jan</cp:lastModifiedBy>
  <cp:revision>2780</cp:revision>
  <cp:lastPrinted>2020-08-31T05:46:37Z</cp:lastPrinted>
  <dcterms:created xsi:type="dcterms:W3CDTF">2015-11-02T12:29:13Z</dcterms:created>
  <dcterms:modified xsi:type="dcterms:W3CDTF">2020-09-30T07:19:59Z</dcterms:modified>
</cp:coreProperties>
</file>