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76" r:id="rId2"/>
    <p:sldId id="588" r:id="rId3"/>
    <p:sldId id="592" r:id="rId4"/>
    <p:sldId id="591" r:id="rId5"/>
    <p:sldId id="578" r:id="rId6"/>
    <p:sldId id="605" r:id="rId7"/>
    <p:sldId id="584" r:id="rId8"/>
    <p:sldId id="606" r:id="rId9"/>
    <p:sldId id="607" r:id="rId10"/>
    <p:sldId id="587" r:id="rId11"/>
    <p:sldId id="593" r:id="rId12"/>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5" clrIdx="3"/>
  <p:cmAuthor id="4" name="Tolksdorf, Kristin" initials="TK" lastIdx="1" clrIdx="4"/>
  <p:cmAuthor id="5" name="Preuß, Ute" initials="PU"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66A8DD"/>
    <a:srgbClr val="006EC7"/>
    <a:srgbClr val="D0D8E8"/>
    <a:srgbClr val="E9EDF4"/>
    <a:srgbClr val="367BB8"/>
    <a:srgbClr val="338BD2"/>
    <a:srgbClr val="4D8AD2"/>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76904" autoAdjust="0"/>
  </p:normalViewPr>
  <p:slideViewPr>
    <p:cSldViewPr snapToGrid="0" snapToObjects="1">
      <p:cViewPr varScale="1">
        <p:scale>
          <a:sx n="64" d="100"/>
          <a:sy n="64" d="100"/>
        </p:scale>
        <p:origin x="-2155" y="-62"/>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FG36_AGI\Wochenberichte\Berichterstellung\Saison_2019-20\Woche_39_2020\AGI-Wochenbericht2020_09_2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991314821339328E-2"/>
          <c:y val="0.11279461279461279"/>
          <c:w val="0.85625000000000007"/>
          <c:h val="0.74579124579124578"/>
        </c:manualLayout>
      </c:layout>
      <c:lineChart>
        <c:grouping val="standard"/>
        <c:varyColors val="0"/>
        <c:ser>
          <c:idx val="0"/>
          <c:order val="0"/>
          <c:tx>
            <c:v>Saison 2017/18</c:v>
          </c:tx>
          <c:spPr>
            <a:ln w="25400">
              <a:solidFill>
                <a:srgbClr val="000080"/>
              </a:solidFill>
              <a:prstDash val="solid"/>
            </a:ln>
          </c:spPr>
          <c:marker>
            <c:symbol val="none"/>
          </c:marker>
          <c:cat>
            <c:numRef>
              <c:f>'Pivotdaten (PI)'!$F$836:$F$887</c:f>
              <c:numCache>
                <c:formatCode>[=0]"";00</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'Pivotdaten (PI)'!$J$836:$J$887</c:f>
              <c:numCache>
                <c:formatCode>General</c:formatCode>
                <c:ptCount val="52"/>
                <c:pt idx="0">
                  <c:v>96</c:v>
                </c:pt>
                <c:pt idx="1">
                  <c:v>105</c:v>
                </c:pt>
                <c:pt idx="2">
                  <c:v>94</c:v>
                </c:pt>
                <c:pt idx="3">
                  <c:v>97</c:v>
                </c:pt>
                <c:pt idx="4">
                  <c:v>89</c:v>
                </c:pt>
                <c:pt idx="5">
                  <c:v>98</c:v>
                </c:pt>
                <c:pt idx="6">
                  <c:v>102</c:v>
                </c:pt>
                <c:pt idx="7">
                  <c:v>106</c:v>
                </c:pt>
                <c:pt idx="8">
                  <c:v>111</c:v>
                </c:pt>
                <c:pt idx="9">
                  <c:v>113</c:v>
                </c:pt>
                <c:pt idx="10">
                  <c:v>120</c:v>
                </c:pt>
                <c:pt idx="11">
                  <c:v>117</c:v>
                </c:pt>
                <c:pt idx="12">
                  <c:v>123</c:v>
                </c:pt>
                <c:pt idx="13">
                  <c:v>132</c:v>
                </c:pt>
                <c:pt idx="14">
                  <c:v>120</c:v>
                </c:pt>
                <c:pt idx="15">
                  <c:v>126</c:v>
                </c:pt>
                <c:pt idx="16">
                  <c:v>147</c:v>
                </c:pt>
                <c:pt idx="17">
                  <c:v>171</c:v>
                </c:pt>
                <c:pt idx="18">
                  <c:v>189</c:v>
                </c:pt>
                <c:pt idx="19">
                  <c:v>243</c:v>
                </c:pt>
                <c:pt idx="20">
                  <c:v>272</c:v>
                </c:pt>
                <c:pt idx="21">
                  <c:v>261</c:v>
                </c:pt>
                <c:pt idx="22">
                  <c:v>256</c:v>
                </c:pt>
                <c:pt idx="23">
                  <c:v>211</c:v>
                </c:pt>
                <c:pt idx="24">
                  <c:v>172</c:v>
                </c:pt>
                <c:pt idx="25">
                  <c:v>131</c:v>
                </c:pt>
                <c:pt idx="26">
                  <c:v>101</c:v>
                </c:pt>
                <c:pt idx="27">
                  <c:v>82</c:v>
                </c:pt>
                <c:pt idx="28">
                  <c:v>68</c:v>
                </c:pt>
                <c:pt idx="29">
                  <c:v>65</c:v>
                </c:pt>
                <c:pt idx="30">
                  <c:v>61</c:v>
                </c:pt>
                <c:pt idx="31">
                  <c:v>56</c:v>
                </c:pt>
                <c:pt idx="32">
                  <c:v>60</c:v>
                </c:pt>
                <c:pt idx="33">
                  <c:v>52</c:v>
                </c:pt>
                <c:pt idx="34">
                  <c:v>47</c:v>
                </c:pt>
                <c:pt idx="35">
                  <c:v>47</c:v>
                </c:pt>
                <c:pt idx="36">
                  <c:v>48</c:v>
                </c:pt>
                <c:pt idx="37">
                  <c:v>53</c:v>
                </c:pt>
                <c:pt idx="38">
                  <c:v>56</c:v>
                </c:pt>
                <c:pt idx="39">
                  <c:v>55</c:v>
                </c:pt>
                <c:pt idx="40">
                  <c:v>53</c:v>
                </c:pt>
                <c:pt idx="41">
                  <c:v>46</c:v>
                </c:pt>
                <c:pt idx="42">
                  <c:v>40</c:v>
                </c:pt>
                <c:pt idx="43">
                  <c:v>35</c:v>
                </c:pt>
                <c:pt idx="44">
                  <c:v>35</c:v>
                </c:pt>
                <c:pt idx="45">
                  <c:v>36</c:v>
                </c:pt>
                <c:pt idx="46">
                  <c:v>37</c:v>
                </c:pt>
                <c:pt idx="47">
                  <c:v>49</c:v>
                </c:pt>
                <c:pt idx="48">
                  <c:v>63</c:v>
                </c:pt>
                <c:pt idx="49">
                  <c:v>71</c:v>
                </c:pt>
                <c:pt idx="50">
                  <c:v>81</c:v>
                </c:pt>
                <c:pt idx="51">
                  <c:v>93</c:v>
                </c:pt>
              </c:numCache>
            </c:numRef>
          </c:val>
          <c:smooth val="0"/>
        </c:ser>
        <c:ser>
          <c:idx val="1"/>
          <c:order val="1"/>
          <c:tx>
            <c:v>Saison 2018/19</c:v>
          </c:tx>
          <c:spPr>
            <a:ln w="25400">
              <a:solidFill>
                <a:srgbClr val="008000"/>
              </a:solidFill>
              <a:prstDash val="solid"/>
            </a:ln>
          </c:spPr>
          <c:marker>
            <c:symbol val="none"/>
          </c:marker>
          <c:cat>
            <c:numRef>
              <c:f>'Pivotdaten (PI)'!$F$836:$F$887</c:f>
              <c:numCache>
                <c:formatCode>[=0]"";00</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'Pivotdaten (PI)'!$I$836:$I$887</c:f>
              <c:numCache>
                <c:formatCode>General</c:formatCode>
                <c:ptCount val="52"/>
                <c:pt idx="0">
                  <c:v>89</c:v>
                </c:pt>
                <c:pt idx="1">
                  <c:v>95</c:v>
                </c:pt>
                <c:pt idx="2">
                  <c:v>88</c:v>
                </c:pt>
                <c:pt idx="3">
                  <c:v>94</c:v>
                </c:pt>
                <c:pt idx="4">
                  <c:v>86</c:v>
                </c:pt>
                <c:pt idx="5">
                  <c:v>104</c:v>
                </c:pt>
                <c:pt idx="6">
                  <c:v>100</c:v>
                </c:pt>
                <c:pt idx="7">
                  <c:v>117</c:v>
                </c:pt>
                <c:pt idx="8">
                  <c:v>124</c:v>
                </c:pt>
                <c:pt idx="9">
                  <c:v>121</c:v>
                </c:pt>
                <c:pt idx="10">
                  <c:v>127</c:v>
                </c:pt>
                <c:pt idx="11">
                  <c:v>125</c:v>
                </c:pt>
                <c:pt idx="12">
                  <c:v>122</c:v>
                </c:pt>
                <c:pt idx="13">
                  <c:v>118</c:v>
                </c:pt>
                <c:pt idx="14">
                  <c:v>127</c:v>
                </c:pt>
                <c:pt idx="15">
                  <c:v>123</c:v>
                </c:pt>
                <c:pt idx="16">
                  <c:v>141</c:v>
                </c:pt>
                <c:pt idx="17">
                  <c:v>165</c:v>
                </c:pt>
                <c:pt idx="18">
                  <c:v>184</c:v>
                </c:pt>
                <c:pt idx="19">
                  <c:v>189</c:v>
                </c:pt>
                <c:pt idx="20">
                  <c:v>181</c:v>
                </c:pt>
                <c:pt idx="21">
                  <c:v>169</c:v>
                </c:pt>
                <c:pt idx="22">
                  <c:v>158</c:v>
                </c:pt>
                <c:pt idx="23">
                  <c:v>147</c:v>
                </c:pt>
                <c:pt idx="24">
                  <c:v>128</c:v>
                </c:pt>
                <c:pt idx="25">
                  <c:v>121</c:v>
                </c:pt>
                <c:pt idx="26">
                  <c:v>108</c:v>
                </c:pt>
                <c:pt idx="27">
                  <c:v>94</c:v>
                </c:pt>
                <c:pt idx="28">
                  <c:v>85</c:v>
                </c:pt>
                <c:pt idx="29">
                  <c:v>80</c:v>
                </c:pt>
                <c:pt idx="30">
                  <c:v>61</c:v>
                </c:pt>
                <c:pt idx="31">
                  <c:v>67</c:v>
                </c:pt>
                <c:pt idx="32">
                  <c:v>70</c:v>
                </c:pt>
                <c:pt idx="33">
                  <c:v>72</c:v>
                </c:pt>
                <c:pt idx="34">
                  <c:v>61</c:v>
                </c:pt>
                <c:pt idx="35">
                  <c:v>62</c:v>
                </c:pt>
                <c:pt idx="36">
                  <c:v>55</c:v>
                </c:pt>
                <c:pt idx="37">
                  <c:v>48</c:v>
                </c:pt>
                <c:pt idx="38">
                  <c:v>47</c:v>
                </c:pt>
                <c:pt idx="39">
                  <c:v>47</c:v>
                </c:pt>
                <c:pt idx="40">
                  <c:v>54</c:v>
                </c:pt>
                <c:pt idx="41">
                  <c:v>55</c:v>
                </c:pt>
                <c:pt idx="42">
                  <c:v>48</c:v>
                </c:pt>
                <c:pt idx="43">
                  <c:v>43</c:v>
                </c:pt>
                <c:pt idx="44">
                  <c:v>45</c:v>
                </c:pt>
                <c:pt idx="45">
                  <c:v>43</c:v>
                </c:pt>
                <c:pt idx="46">
                  <c:v>45</c:v>
                </c:pt>
                <c:pt idx="47">
                  <c:v>48</c:v>
                </c:pt>
                <c:pt idx="48">
                  <c:v>57</c:v>
                </c:pt>
                <c:pt idx="49">
                  <c:v>72</c:v>
                </c:pt>
                <c:pt idx="50">
                  <c:v>87</c:v>
                </c:pt>
                <c:pt idx="51">
                  <c:v>104</c:v>
                </c:pt>
              </c:numCache>
            </c:numRef>
          </c:val>
          <c:smooth val="0"/>
        </c:ser>
        <c:ser>
          <c:idx val="2"/>
          <c:order val="2"/>
          <c:tx>
            <c:v>Saison 2019/20</c:v>
          </c:tx>
          <c:spPr>
            <a:ln w="25400">
              <a:solidFill>
                <a:srgbClr val="FF0000"/>
              </a:solidFill>
              <a:prstDash val="solid"/>
            </a:ln>
          </c:spPr>
          <c:marker>
            <c:symbol val="circle"/>
            <c:size val="7"/>
            <c:spPr>
              <a:solidFill>
                <a:srgbClr val="FF0000"/>
              </a:solidFill>
              <a:ln>
                <a:solidFill>
                  <a:srgbClr val="FF0000"/>
                </a:solidFill>
                <a:prstDash val="solid"/>
              </a:ln>
            </c:spPr>
          </c:marker>
          <c:cat>
            <c:numRef>
              <c:f>'Pivotdaten (PI)'!$F$836:$F$887</c:f>
              <c:numCache>
                <c:formatCode>[=0]"";00</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'Pivotdaten (PI)'!$H$836:$H$887</c:f>
              <c:numCache>
                <c:formatCode>General</c:formatCode>
                <c:ptCount val="52"/>
                <c:pt idx="0">
                  <c:v>82</c:v>
                </c:pt>
                <c:pt idx="1">
                  <c:v>104</c:v>
                </c:pt>
                <c:pt idx="2">
                  <c:v>96</c:v>
                </c:pt>
                <c:pt idx="3">
                  <c:v>97</c:v>
                </c:pt>
                <c:pt idx="4">
                  <c:v>91</c:v>
                </c:pt>
                <c:pt idx="5">
                  <c:v>103</c:v>
                </c:pt>
                <c:pt idx="6">
                  <c:v>107</c:v>
                </c:pt>
                <c:pt idx="7">
                  <c:v>110</c:v>
                </c:pt>
                <c:pt idx="8">
                  <c:v>108</c:v>
                </c:pt>
                <c:pt idx="9">
                  <c:v>114</c:v>
                </c:pt>
                <c:pt idx="10">
                  <c:v>113</c:v>
                </c:pt>
                <c:pt idx="11">
                  <c:v>110</c:v>
                </c:pt>
                <c:pt idx="12">
                  <c:v>89</c:v>
                </c:pt>
                <c:pt idx="13">
                  <c:v>103</c:v>
                </c:pt>
                <c:pt idx="14">
                  <c:v>110</c:v>
                </c:pt>
                <c:pt idx="15">
                  <c:v>107</c:v>
                </c:pt>
                <c:pt idx="16">
                  <c:v>121</c:v>
                </c:pt>
                <c:pt idx="17">
                  <c:v>160</c:v>
                </c:pt>
                <c:pt idx="18">
                  <c:v>163</c:v>
                </c:pt>
                <c:pt idx="19">
                  <c:v>154</c:v>
                </c:pt>
                <c:pt idx="20">
                  <c:v>150</c:v>
                </c:pt>
                <c:pt idx="21">
                  <c:v>159</c:v>
                </c:pt>
                <c:pt idx="22">
                  <c:v>169</c:v>
                </c:pt>
                <c:pt idx="23">
                  <c:v>174</c:v>
                </c:pt>
                <c:pt idx="24">
                  <c:v>184</c:v>
                </c:pt>
                <c:pt idx="25">
                  <c:v>130</c:v>
                </c:pt>
                <c:pt idx="26">
                  <c:v>74</c:v>
                </c:pt>
                <c:pt idx="27">
                  <c:v>46</c:v>
                </c:pt>
                <c:pt idx="28">
                  <c:v>36</c:v>
                </c:pt>
                <c:pt idx="29">
                  <c:v>33</c:v>
                </c:pt>
                <c:pt idx="30">
                  <c:v>28</c:v>
                </c:pt>
                <c:pt idx="31">
                  <c:v>26</c:v>
                </c:pt>
                <c:pt idx="32">
                  <c:v>28</c:v>
                </c:pt>
                <c:pt idx="33">
                  <c:v>22</c:v>
                </c:pt>
                <c:pt idx="34">
                  <c:v>24</c:v>
                </c:pt>
                <c:pt idx="35">
                  <c:v>22</c:v>
                </c:pt>
                <c:pt idx="36">
                  <c:v>23</c:v>
                </c:pt>
                <c:pt idx="37">
                  <c:v>25</c:v>
                </c:pt>
                <c:pt idx="38">
                  <c:v>30</c:v>
                </c:pt>
                <c:pt idx="39">
                  <c:v>37</c:v>
                </c:pt>
                <c:pt idx="40">
                  <c:v>44</c:v>
                </c:pt>
                <c:pt idx="41">
                  <c:v>49</c:v>
                </c:pt>
                <c:pt idx="42">
                  <c:v>53</c:v>
                </c:pt>
                <c:pt idx="43">
                  <c:v>47</c:v>
                </c:pt>
                <c:pt idx="44">
                  <c:v>42</c:v>
                </c:pt>
                <c:pt idx="45">
                  <c:v>43</c:v>
                </c:pt>
                <c:pt idx="46">
                  <c:v>49</c:v>
                </c:pt>
                <c:pt idx="47">
                  <c:v>62</c:v>
                </c:pt>
                <c:pt idx="48">
                  <c:v>72</c:v>
                </c:pt>
                <c:pt idx="49">
                  <c:v>83</c:v>
                </c:pt>
                <c:pt idx="50">
                  <c:v>79</c:v>
                </c:pt>
                <c:pt idx="51">
                  <c:v>82</c:v>
                </c:pt>
              </c:numCache>
            </c:numRef>
          </c:val>
          <c:smooth val="0"/>
        </c:ser>
        <c:ser>
          <c:idx val="3"/>
          <c:order val="3"/>
          <c:spPr>
            <a:ln w="25400">
              <a:solidFill>
                <a:srgbClr val="000000"/>
              </a:solidFill>
              <a:prstDash val="lgDash"/>
            </a:ln>
          </c:spPr>
          <c:marker>
            <c:symbol val="none"/>
          </c:marker>
          <c:cat>
            <c:numRef>
              <c:f>'Pivotdaten (PI)'!$F$836:$F$887</c:f>
              <c:numCache>
                <c:formatCode>[=0]"";00</c:formatCode>
                <c:ptCount val="52"/>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numCache>
            </c:numRef>
          </c:cat>
          <c:val>
            <c:numRef>
              <c:f>'Pivotdaten (PI)'!$K$836:$K$887</c:f>
              <c:numCache>
                <c:formatCode>General</c:formatCode>
                <c:ptCount val="52"/>
                <c:pt idx="0">
                  <c:v>115</c:v>
                </c:pt>
                <c:pt idx="1">
                  <c:v>115</c:v>
                </c:pt>
                <c:pt idx="2">
                  <c:v>115</c:v>
                </c:pt>
                <c:pt idx="3">
                  <c:v>115</c:v>
                </c:pt>
                <c:pt idx="4">
                  <c:v>115</c:v>
                </c:pt>
                <c:pt idx="5">
                  <c:v>115</c:v>
                </c:pt>
                <c:pt idx="6">
                  <c:v>115</c:v>
                </c:pt>
                <c:pt idx="7">
                  <c:v>115</c:v>
                </c:pt>
                <c:pt idx="8">
                  <c:v>115</c:v>
                </c:pt>
                <c:pt idx="9">
                  <c:v>115</c:v>
                </c:pt>
                <c:pt idx="10">
                  <c:v>115</c:v>
                </c:pt>
                <c:pt idx="11">
                  <c:v>115</c:v>
                </c:pt>
                <c:pt idx="12">
                  <c:v>115</c:v>
                </c:pt>
                <c:pt idx="13">
                  <c:v>115</c:v>
                </c:pt>
                <c:pt idx="14">
                  <c:v>115</c:v>
                </c:pt>
                <c:pt idx="15">
                  <c:v>115</c:v>
                </c:pt>
                <c:pt idx="16">
                  <c:v>115</c:v>
                </c:pt>
                <c:pt idx="17">
                  <c:v>115</c:v>
                </c:pt>
                <c:pt idx="18">
                  <c:v>115</c:v>
                </c:pt>
                <c:pt idx="19">
                  <c:v>115</c:v>
                </c:pt>
                <c:pt idx="20">
                  <c:v>115</c:v>
                </c:pt>
                <c:pt idx="21">
                  <c:v>115</c:v>
                </c:pt>
                <c:pt idx="22">
                  <c:v>115</c:v>
                </c:pt>
                <c:pt idx="23">
                  <c:v>115</c:v>
                </c:pt>
                <c:pt idx="24">
                  <c:v>115</c:v>
                </c:pt>
                <c:pt idx="25">
                  <c:v>115</c:v>
                </c:pt>
                <c:pt idx="26">
                  <c:v>115</c:v>
                </c:pt>
                <c:pt idx="27">
                  <c:v>115</c:v>
                </c:pt>
                <c:pt idx="28">
                  <c:v>115</c:v>
                </c:pt>
                <c:pt idx="29">
                  <c:v>115</c:v>
                </c:pt>
                <c:pt idx="30">
                  <c:v>115</c:v>
                </c:pt>
                <c:pt idx="31">
                  <c:v>115</c:v>
                </c:pt>
                <c:pt idx="32">
                  <c:v>115</c:v>
                </c:pt>
                <c:pt idx="33">
                  <c:v>115</c:v>
                </c:pt>
                <c:pt idx="34">
                  <c:v>115</c:v>
                </c:pt>
                <c:pt idx="35">
                  <c:v>115</c:v>
                </c:pt>
                <c:pt idx="36">
                  <c:v>115</c:v>
                </c:pt>
                <c:pt idx="37">
                  <c:v>115</c:v>
                </c:pt>
                <c:pt idx="38">
                  <c:v>115</c:v>
                </c:pt>
                <c:pt idx="39">
                  <c:v>115</c:v>
                </c:pt>
                <c:pt idx="40">
                  <c:v>115</c:v>
                </c:pt>
                <c:pt idx="41">
                  <c:v>115</c:v>
                </c:pt>
                <c:pt idx="42">
                  <c:v>115</c:v>
                </c:pt>
                <c:pt idx="43">
                  <c:v>115</c:v>
                </c:pt>
                <c:pt idx="44">
                  <c:v>115</c:v>
                </c:pt>
                <c:pt idx="45">
                  <c:v>115</c:v>
                </c:pt>
                <c:pt idx="46">
                  <c:v>115</c:v>
                </c:pt>
                <c:pt idx="47">
                  <c:v>115</c:v>
                </c:pt>
                <c:pt idx="48">
                  <c:v>115</c:v>
                </c:pt>
                <c:pt idx="49">
                  <c:v>115</c:v>
                </c:pt>
                <c:pt idx="50">
                  <c:v>115</c:v>
                </c:pt>
                <c:pt idx="51">
                  <c:v>115</c:v>
                </c:pt>
              </c:numCache>
            </c:numRef>
          </c:val>
          <c:smooth val="0"/>
        </c:ser>
        <c:dLbls>
          <c:showLegendKey val="0"/>
          <c:showVal val="0"/>
          <c:showCatName val="0"/>
          <c:showSerName val="0"/>
          <c:showPercent val="0"/>
          <c:showBubbleSize val="0"/>
        </c:dLbls>
        <c:marker val="1"/>
        <c:smooth val="0"/>
        <c:axId val="114848128"/>
        <c:axId val="114850048"/>
      </c:lineChart>
      <c:catAx>
        <c:axId val="11484812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de-DE"/>
                  <a:t>Kalenderwoche</a:t>
                </a:r>
              </a:p>
            </c:rich>
          </c:tx>
          <c:layout>
            <c:manualLayout>
              <c:xMode val="edge"/>
              <c:yMode val="edge"/>
              <c:x val="0.45312487002510843"/>
              <c:y val="0.93771008887047003"/>
            </c:manualLayout>
          </c:layout>
          <c:overlay val="0"/>
          <c:spPr>
            <a:noFill/>
            <a:ln w="25400">
              <a:noFill/>
            </a:ln>
          </c:spPr>
        </c:title>
        <c:numFmt formatCode="[=0]&quot;&quot;;0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4850048"/>
        <c:crossesAt val="0"/>
        <c:auto val="1"/>
        <c:lblAlgn val="ctr"/>
        <c:lblOffset val="100"/>
        <c:tickLblSkip val="3"/>
        <c:tickMarkSkip val="1"/>
        <c:noMultiLvlLbl val="0"/>
      </c:catAx>
      <c:valAx>
        <c:axId val="114850048"/>
        <c:scaling>
          <c:orientation val="minMax"/>
        </c:scaling>
        <c:delete val="0"/>
        <c:axPos val="l"/>
        <c:title>
          <c:tx>
            <c:rich>
              <a:bodyPr/>
              <a:lstStyle/>
              <a:p>
                <a:pPr>
                  <a:defRPr sz="1400" b="1" i="0" u="none" strike="noStrike" baseline="0">
                    <a:solidFill>
                      <a:srgbClr val="000000"/>
                    </a:solidFill>
                    <a:latin typeface="Calibri"/>
                    <a:ea typeface="Calibri"/>
                    <a:cs typeface="Calibri"/>
                  </a:defRPr>
                </a:pPr>
                <a:r>
                  <a:rPr lang="de-DE"/>
                  <a:t>Praxisindex</a:t>
                </a:r>
              </a:p>
            </c:rich>
          </c:tx>
          <c:layout>
            <c:manualLayout>
              <c:xMode val="edge"/>
              <c:yMode val="edge"/>
              <c:x val="5.2089558446561995E-3"/>
              <c:y val="0.4023565374166285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4848128"/>
        <c:crosses val="autoZero"/>
        <c:crossBetween val="between"/>
      </c:valAx>
      <c:spPr>
        <a:noFill/>
        <a:ln w="25400">
          <a:noFill/>
        </a:ln>
      </c:spPr>
    </c:plotArea>
    <c:legend>
      <c:legendPos val="r"/>
      <c:legendEntry>
        <c:idx val="3"/>
        <c:delete val="1"/>
      </c:legendEntry>
      <c:layout>
        <c:manualLayout>
          <c:xMode val="edge"/>
          <c:yMode val="edge"/>
          <c:x val="0.78899082568807344"/>
          <c:y val="0.10135129869899866"/>
          <c:w val="0.14011676396997497"/>
          <c:h val="0.13243240849954485"/>
        </c:manualLayout>
      </c:layout>
      <c:overlay val="0"/>
      <c:spPr>
        <a:noFill/>
        <a:ln w="25400">
          <a:noFill/>
        </a:ln>
      </c:spPr>
      <c:txPr>
        <a:bodyPr/>
        <a:lstStyle/>
        <a:p>
          <a:pPr>
            <a:defRPr sz="101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Calibri"/>
          <a:ea typeface="Calibri"/>
          <a:cs typeface="Calibri"/>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5" dt="2020-09-30T08:53:58.873" idx="20">
    <p:pos x="10" y="10"/>
    <p:text>Aktualisieren!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30.09.2020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30.09.2020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 69 </a:t>
            </a:r>
            <a:r>
              <a:rPr lang="de-DE" sz="1200" kern="1200" dirty="0" err="1" smtClean="0">
                <a:solidFill>
                  <a:schemeClr val="tx1"/>
                </a:solidFill>
                <a:effectLst/>
                <a:latin typeface="+mn-lt"/>
                <a:ea typeface="+mn-ea"/>
                <a:cs typeface="+mn-cs"/>
              </a:rPr>
              <a:t>Sentinel</a:t>
            </a:r>
            <a:r>
              <a:rPr lang="de-DE" sz="1200" kern="1200" dirty="0" smtClean="0">
                <a:solidFill>
                  <a:schemeClr val="tx1"/>
                </a:solidFill>
                <a:effectLst/>
                <a:latin typeface="+mn-lt"/>
                <a:ea typeface="+mn-ea"/>
                <a:cs typeface="+mn-cs"/>
              </a:rPr>
              <a:t>-Krankenhäusern waren seit der 33. KW 2020 wöchentlich 3 % der SARI-Fälle (Hauptdiagnose Influenza, Pneumonie oder sonstige akute Infektionen der unteren Atemwege) mit COVID-19 hospitalisiert. In der 38. KW 2020 ist dieser Anteil auf 5 % gestiegen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405643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Werte der ARE-Konsultationsinzidenz (Arbeits­ge­mein­schaft Influenza) sind nach einem Anstieg von der 37. KW zur 38. KW in der 39. KW 2020 gesunken. Sie befinden sich auf einem jahreszeitlich üblichen Niveau.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 83 (66 %; 95 % </a:t>
            </a:r>
            <a:r>
              <a:rPr lang="de-DE" sz="1200" kern="1200" dirty="0" err="1" smtClean="0">
                <a:solidFill>
                  <a:schemeClr val="tx1"/>
                </a:solidFill>
                <a:effectLst/>
                <a:latin typeface="+mn-lt"/>
                <a:ea typeface="+mn-ea"/>
                <a:cs typeface="+mn-cs"/>
              </a:rPr>
              <a:t>Konfi­denz­inter­vall</a:t>
            </a:r>
            <a:r>
              <a:rPr lang="de-DE" sz="1200" kern="1200" dirty="0" smtClean="0">
                <a:solidFill>
                  <a:schemeClr val="tx1"/>
                </a:solidFill>
                <a:effectLst/>
                <a:latin typeface="+mn-lt"/>
                <a:ea typeface="+mn-ea"/>
                <a:cs typeface="+mn-cs"/>
              </a:rPr>
              <a:t> (KI) [58; 74]) Proben wurden </a:t>
            </a:r>
            <a:r>
              <a:rPr lang="de-DE" sz="1200" kern="1200" dirty="0" err="1" smtClean="0">
                <a:solidFill>
                  <a:schemeClr val="tx1"/>
                </a:solidFill>
                <a:effectLst/>
                <a:latin typeface="+mn-lt"/>
                <a:ea typeface="+mn-ea"/>
                <a:cs typeface="+mn-cs"/>
              </a:rPr>
              <a:t>Rhinoviren</a:t>
            </a:r>
            <a:r>
              <a:rPr lang="de-DE" sz="1200" kern="1200" dirty="0" smtClean="0">
                <a:solidFill>
                  <a:schemeClr val="tx1"/>
                </a:solidFill>
                <a:effectLst/>
                <a:latin typeface="+mn-lt"/>
                <a:ea typeface="+mn-ea"/>
                <a:cs typeface="+mn-cs"/>
              </a:rPr>
              <a:t> identi­fi­ziert. Unter ihnen wurden jeweils zwei Doppelinfektionen mit Influenzaviren identifiziert. Es wurden einmal Influenza-B-Viren der Victoria-Linie (mit </a:t>
            </a:r>
            <a:r>
              <a:rPr lang="de-DE" sz="1200" kern="1200" dirty="0" err="1" smtClean="0">
                <a:solidFill>
                  <a:schemeClr val="tx1"/>
                </a:solidFill>
                <a:effectLst/>
                <a:latin typeface="+mn-lt"/>
                <a:ea typeface="+mn-ea"/>
                <a:cs typeface="+mn-cs"/>
              </a:rPr>
              <a:t>Rhinoviren</a:t>
            </a:r>
            <a:r>
              <a:rPr lang="de-DE" sz="1200" kern="1200" dirty="0" smtClean="0">
                <a:solidFill>
                  <a:schemeClr val="tx1"/>
                </a:solidFill>
                <a:effectLst/>
                <a:latin typeface="+mn-lt"/>
                <a:ea typeface="+mn-ea"/>
                <a:cs typeface="+mn-cs"/>
              </a:rPr>
              <a:t>) in der 37. KW  und  einmal Influenza-A(H3N2)-Viren (mit </a:t>
            </a:r>
            <a:r>
              <a:rPr lang="de-DE" sz="1200" kern="1200" dirty="0" err="1" smtClean="0">
                <a:solidFill>
                  <a:schemeClr val="tx1"/>
                </a:solidFill>
                <a:effectLst/>
                <a:latin typeface="+mn-lt"/>
                <a:ea typeface="+mn-ea"/>
                <a:cs typeface="+mn-cs"/>
              </a:rPr>
              <a:t>Rhinoviren</a:t>
            </a:r>
            <a:r>
              <a:rPr lang="de-DE" sz="1200" kern="1200" dirty="0" smtClean="0">
                <a:solidFill>
                  <a:schemeClr val="tx1"/>
                </a:solidFill>
                <a:effectLst/>
                <a:latin typeface="+mn-lt"/>
                <a:ea typeface="+mn-ea"/>
                <a:cs typeface="+mn-cs"/>
              </a:rPr>
              <a:t>) in der 38. KW nachgewiesen. In einer Probe in der 39. KW wurde </a:t>
            </a:r>
            <a:r>
              <a:rPr lang="de-CH" sz="1200" kern="1200" dirty="0" smtClean="0">
                <a:solidFill>
                  <a:schemeClr val="tx1"/>
                </a:solidFill>
                <a:effectLst/>
                <a:latin typeface="+mn-lt"/>
                <a:ea typeface="+mn-ea"/>
                <a:cs typeface="+mn-cs"/>
              </a:rPr>
              <a:t>SARS-CoV-2 identifiziert.</a:t>
            </a:r>
            <a:r>
              <a:rPr lang="de-DE" sz="1200" kern="1200" dirty="0" smtClean="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smtClean="0">
                <a:latin typeface="Arial Narrow" panose="020B0606020202030204" pitchFamily="34" charset="0"/>
              </a:rPr>
              <a:t>Ferienende immer nur auf volle KW</a:t>
            </a:r>
            <a:r>
              <a:rPr lang="de-DE" sz="1800" baseline="0" dirty="0" smtClean="0">
                <a:latin typeface="Arial Narrow" panose="020B0606020202030204" pitchFamily="34" charset="0"/>
              </a:rPr>
              <a:t> dargestellt: Sind Ferien bis Anfang einer KW (bis einschl. Dienstag), dann wurde das Ende der vorangegangen KW gewählt. Sind Ferien bis Mitte/Ende einer KW (ab einschl. Mittwoch), dann wurde das Ende der laufenden KW gewählt. Z.B. in NRW: gingen die Sommerferien bis Dienstag, 11.08.20 (=KW33) </a:t>
            </a:r>
            <a:r>
              <a:rPr lang="de-DE" sz="1800" baseline="0" dirty="0" smtClean="0">
                <a:latin typeface="Arial Narrow" panose="020B0606020202030204" pitchFamily="34" charset="0"/>
                <a:sym typeface="Wingdings" panose="05000000000000000000" pitchFamily="2" charset="2"/>
              </a:rPr>
              <a:t> Ende der KW 32 wurde eingezeichnet</a:t>
            </a:r>
            <a:endParaRPr lang="de-DE" sz="1800"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61777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smtClean="0">
                <a:latin typeface="Arial Narrow" panose="020B0606020202030204" pitchFamily="34" charset="0"/>
              </a:rPr>
              <a:t>Vergleich COVID-Meldedaten-Inzidenz</a:t>
            </a:r>
            <a:r>
              <a:rPr lang="de-DE" sz="1800" baseline="0" dirty="0" smtClean="0">
                <a:latin typeface="Arial Narrow" panose="020B0606020202030204" pitchFamily="34" charset="0"/>
              </a:rPr>
              <a:t> mit ARE-Konsultationsinzidenz pro 100.000 Einwohner. Linke y-Achse: COVID, rechte y-Achse (Faktor x100) ARE-Arztbesuche. Verhältnis der Altersgruppen jeweils genau in umgekehrter Reihenfolge ARE: junge &gt;alte; COVID: alte&gt; junge.</a:t>
            </a:r>
            <a:endParaRPr lang="de-DE" sz="1800"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6177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smtClean="0">
                <a:latin typeface="Arial Narrow" panose="020B0606020202030204" pitchFamily="34" charset="0"/>
              </a:rPr>
              <a:t>Vergleich COVID-Meldedaten-Inzidenz</a:t>
            </a:r>
            <a:r>
              <a:rPr lang="de-DE" sz="1800" baseline="0" dirty="0" smtClean="0">
                <a:latin typeface="Arial Narrow" panose="020B0606020202030204" pitchFamily="34" charset="0"/>
              </a:rPr>
              <a:t> mit ARE-Konsultationsinzidenz pro 100.000 Einwohner. Linke y-Achse: COVID, rechte y-Achse (Faktor x100) ARE-Arztbesuche. Verhältnis der Altersgruppen jeweils genau in umgekehrter Reihenfolge ARE: junge &gt;alte; COVID: alte&gt; junge.</a:t>
            </a:r>
            <a:endParaRPr lang="de-DE" sz="1800"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61777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Gesamtzahl stationär behandelter Fälle mit akuten respiratorischen Infektionen (SARI-Fälle) ist seit der 34. KW weitestgehend stabil geblieben.</a:t>
            </a:r>
          </a:p>
          <a:p>
            <a:r>
              <a:rPr lang="de-DE" sz="1200" kern="1200" dirty="0" smtClean="0">
                <a:solidFill>
                  <a:schemeClr val="tx1"/>
                </a:solidFill>
                <a:effectLst/>
                <a:latin typeface="+mn-lt"/>
                <a:ea typeface="+mn-ea"/>
                <a:cs typeface="+mn-cs"/>
              </a:rPr>
              <a:t>Dabei ist die Zahl der SARI-Fälle insbesondere in den Altersgruppen 0 bis 4 Jahre sowie 5 bis 14 Jahre im Zeitraum von der 36. KW bis zur 38. KW 2020 deutlich zurückgegangen.  In den Altersgruppen 15 bis 34 Jahre sowie 35 bis 59 Jahre sind die Fallzahlen in diesem Zeitraum angestiegen.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417103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Ergebnisse der </a:t>
            </a:r>
            <a:br>
              <a:rPr lang="de-DE" dirty="0" smtClean="0"/>
            </a:br>
            <a:r>
              <a:rPr lang="de-DE" dirty="0" smtClean="0"/>
              <a:t>syndromischen Surveillance akuter Atemwegserkrankungen</a:t>
            </a:r>
            <a:br>
              <a:rPr lang="de-DE" dirty="0" smtClean="0"/>
            </a:br>
            <a:r>
              <a:rPr lang="de-DE" dirty="0" smtClean="0"/>
              <a:t/>
            </a:r>
            <a:br>
              <a:rPr lang="de-DE" dirty="0" smtClean="0"/>
            </a:br>
            <a:r>
              <a:rPr lang="de-DE" sz="1800" b="0" dirty="0" smtClean="0"/>
              <a:t>GrippeWeb, </a:t>
            </a:r>
            <a:br>
              <a:rPr lang="de-DE" sz="1800" b="0" dirty="0" smtClean="0"/>
            </a:br>
            <a:r>
              <a:rPr lang="de-DE" sz="1800" b="0" dirty="0" smtClean="0"/>
              <a:t>Arbeitsgemeinschaft Influenza,</a:t>
            </a:r>
            <a:br>
              <a:rPr lang="de-DE" sz="1800" b="0" dirty="0" smtClean="0"/>
            </a:br>
            <a:r>
              <a:rPr lang="de-DE" sz="1800" b="0" dirty="0" smtClean="0"/>
              <a:t>ICOSARI</a:t>
            </a:r>
            <a:br>
              <a:rPr lang="de-DE" sz="1800" b="0" dirty="0" smtClean="0"/>
            </a:br>
            <a:r>
              <a:rPr lang="de-DE" sz="1800" b="0" dirty="0" smtClean="0"/>
              <a:t>Datenstand  29.09.2020</a:t>
            </a:r>
            <a:endParaRPr lang="de-DE" sz="1800" b="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5874" r="17500" b="9364"/>
          <a:stretch/>
        </p:blipFill>
        <p:spPr bwMode="auto">
          <a:xfrm>
            <a:off x="293916" y="2170590"/>
            <a:ext cx="3235382" cy="282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8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564825" y="651844"/>
            <a:ext cx="8092592"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ICOSARI-KH-Surveillance – SARI-Fälle (J09 – J22) bis zur 38. KW </a:t>
            </a:r>
            <a:endParaRPr lang="de-DE" dirty="0"/>
          </a:p>
        </p:txBody>
      </p:sp>
      <p:sp>
        <p:nvSpPr>
          <p:cNvPr id="2" name="Datumsplatzhalter 1"/>
          <p:cNvSpPr>
            <a:spLocks noGrp="1"/>
          </p:cNvSpPr>
          <p:nvPr>
            <p:ph type="dt" sz="half" idx="10"/>
          </p:nvPr>
        </p:nvSpPr>
        <p:spPr/>
        <p:txBody>
          <a:bodyPr/>
          <a:lstStyle/>
          <a:p>
            <a:r>
              <a:rPr lang="de-DE" dirty="0" smtClean="0"/>
              <a:t>Stand: 29.09.2020</a:t>
            </a:r>
            <a:endParaRPr lang="de-DE" dirty="0"/>
          </a:p>
        </p:txBody>
      </p:sp>
      <p:sp>
        <p:nvSpPr>
          <p:cNvPr id="3" name="Fußzeilenplatzhalter 2"/>
          <p:cNvSpPr>
            <a:spLocks noGrp="1"/>
          </p:cNvSpPr>
          <p:nvPr>
            <p:ph type="ftr" sz="quarter" idx="11"/>
          </p:nvPr>
        </p:nvSpPr>
        <p:spPr/>
        <p:txBody>
          <a:bodyPr/>
          <a:lstStyle/>
          <a:p>
            <a:endParaRPr lang="de-DE" dirty="0"/>
          </a:p>
        </p:txBody>
      </p:sp>
      <p:pic>
        <p:nvPicPr>
          <p:cNvPr id="1026" name="Picture 2" descr="S:\Projekte\FG36_AGI\Wochenberichte\Berichterstellung\Saison_2019-20\Woche_39_2020\Icosa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72" y="1565910"/>
            <a:ext cx="8299946" cy="320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6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677118" y="692696"/>
            <a:ext cx="8265713" cy="80043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smtClean="0"/>
              <a:t>ICOSARI-KH-Surveillance – SARI-Fälle (J09 – J22) sowie </a:t>
            </a:r>
            <a:endParaRPr lang="de-DE" dirty="0"/>
          </a:p>
          <a:p>
            <a:pPr algn="ctr"/>
            <a:r>
              <a:rPr lang="de-DE" dirty="0" smtClean="0"/>
              <a:t>Anteil SARI-Fälle mit COVID-Diagnose bis zur 38. KW </a:t>
            </a:r>
            <a:endParaRPr lang="de-DE" dirty="0"/>
          </a:p>
        </p:txBody>
      </p:sp>
      <p:sp>
        <p:nvSpPr>
          <p:cNvPr id="2" name="Datumsplatzhalter 1"/>
          <p:cNvSpPr>
            <a:spLocks noGrp="1"/>
          </p:cNvSpPr>
          <p:nvPr>
            <p:ph type="dt" sz="half" idx="10"/>
          </p:nvPr>
        </p:nvSpPr>
        <p:spPr/>
        <p:txBody>
          <a:bodyPr/>
          <a:lstStyle/>
          <a:p>
            <a:r>
              <a:rPr lang="de-DE" dirty="0" smtClean="0"/>
              <a:t>Stand: 29.09.2020</a:t>
            </a:r>
            <a:endParaRPr lang="de-DE" dirty="0"/>
          </a:p>
        </p:txBody>
      </p:sp>
      <p:sp>
        <p:nvSpPr>
          <p:cNvPr id="3" name="Fußzeilenplatzhalter 2"/>
          <p:cNvSpPr>
            <a:spLocks noGrp="1"/>
          </p:cNvSpPr>
          <p:nvPr>
            <p:ph type="ftr" sz="quarter" idx="11"/>
          </p:nvPr>
        </p:nvSpPr>
        <p:spPr/>
        <p:txBody>
          <a:bodyPr/>
          <a:lstStyle/>
          <a:p>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714500"/>
            <a:ext cx="71056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05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smtClean="0"/>
              <a:t>GrippeWeb bis </a:t>
            </a:r>
            <a:r>
              <a:rPr lang="de-DE" dirty="0"/>
              <a:t>zur </a:t>
            </a:r>
            <a:r>
              <a:rPr lang="de-DE" dirty="0" smtClean="0"/>
              <a:t>39. </a:t>
            </a:r>
            <a:r>
              <a:rPr lang="de-DE" dirty="0"/>
              <a:t>KW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smtClean="0"/>
              <a:t>Stand: 29.09.2020</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110509"/>
            <a:ext cx="6795135" cy="497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68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smtClean="0"/>
              <a:t>GrippeWeb bis zur 39. </a:t>
            </a:r>
            <a:r>
              <a:rPr lang="de-DE" dirty="0"/>
              <a:t>KW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smtClean="0"/>
              <a:t>Stand: 29.09.2020</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206818"/>
            <a:ext cx="65341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22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2664966" y="6622713"/>
            <a:ext cx="5071475" cy="195750"/>
          </a:xfrm>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a:t>
            </a:fld>
            <a:endParaRPr lang="de-DE" dirty="0"/>
          </a:p>
        </p:txBody>
      </p:sp>
      <p:sp>
        <p:nvSpPr>
          <p:cNvPr id="8" name="Titel 2"/>
          <p:cNvSpPr txBox="1">
            <a:spLocks/>
          </p:cNvSpPr>
          <p:nvPr/>
        </p:nvSpPr>
        <p:spPr>
          <a:xfrm>
            <a:off x="457200" y="692696"/>
            <a:ext cx="8092592" cy="338554"/>
          </a:xfrm>
          <a:prstGeom prst="rect">
            <a:avLst/>
          </a:prstGeom>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Arbeitsgemeinschaft Influenza – Praxisindex bis zur 39. KW, </a:t>
            </a:r>
            <a:br>
              <a:rPr lang="de-DE" dirty="0" smtClean="0"/>
            </a:br>
            <a:r>
              <a:rPr lang="de-DE" dirty="0" smtClean="0"/>
              <a:t>Saison 2019/20 und 2 Vorsaisons </a:t>
            </a:r>
            <a:endParaRPr lang="de-DE" dirty="0"/>
          </a:p>
        </p:txBody>
      </p:sp>
      <p:sp>
        <p:nvSpPr>
          <p:cNvPr id="2" name="Datumsplatzhalter 1"/>
          <p:cNvSpPr>
            <a:spLocks noGrp="1"/>
          </p:cNvSpPr>
          <p:nvPr>
            <p:ph type="dt" sz="half" idx="10"/>
          </p:nvPr>
        </p:nvSpPr>
        <p:spPr>
          <a:xfrm>
            <a:off x="549667" y="6622713"/>
            <a:ext cx="1860421" cy="195750"/>
          </a:xfrm>
        </p:spPr>
        <p:txBody>
          <a:bodyPr/>
          <a:lstStyle/>
          <a:p>
            <a:r>
              <a:rPr lang="de-DE" dirty="0" smtClean="0"/>
              <a:t>Stand: 29.09.2020</a:t>
            </a:r>
            <a:endParaRPr lang="de-DE" dirty="0"/>
          </a:p>
        </p:txBody>
      </p:sp>
      <p:graphicFrame>
        <p:nvGraphicFramePr>
          <p:cNvPr id="7" name="Diagramm 6"/>
          <p:cNvGraphicFramePr>
            <a:graphicFrameLocks noGrp="1"/>
          </p:cNvGraphicFramePr>
          <p:nvPr>
            <p:extLst>
              <p:ext uri="{D42A27DB-BD31-4B8C-83A1-F6EECF244321}">
                <p14:modId xmlns:p14="http://schemas.microsoft.com/office/powerpoint/2010/main" val="3395732861"/>
              </p:ext>
            </p:extLst>
          </p:nvPr>
        </p:nvGraphicFramePr>
        <p:xfrm>
          <a:off x="513708" y="1600198"/>
          <a:ext cx="8117121" cy="4771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76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smtClean="0"/>
              <a:t>Arbeitsgemeinschaft Influenza - ARE-Konsultationen, bis zur 39. KW </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smtClean="0"/>
              <a:t>Stand: 29.09.2020</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46" y="1529681"/>
            <a:ext cx="7931746" cy="444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15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smtClean="0"/>
              <a:t>Schulferien im September 2020 in Deutschland</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smtClean="0"/>
              <a:t>Stand: 29.09.2020</a:t>
            </a:r>
            <a:endParaRPr lang="de-DE" dirty="0"/>
          </a:p>
        </p:txBody>
      </p:sp>
      <p:sp>
        <p:nvSpPr>
          <p:cNvPr id="2" name="Textfeld 1"/>
          <p:cNvSpPr txBox="1"/>
          <p:nvPr/>
        </p:nvSpPr>
        <p:spPr>
          <a:xfrm>
            <a:off x="4517567" y="2144486"/>
            <a:ext cx="793166" cy="369332"/>
          </a:xfrm>
          <a:prstGeom prst="rect">
            <a:avLst/>
          </a:prstGeom>
          <a:noFill/>
        </p:spPr>
        <p:txBody>
          <a:bodyPr wrap="none" rtlCol="0">
            <a:spAutoFit/>
          </a:bodyPr>
          <a:lstStyle/>
          <a:p>
            <a:r>
              <a:rPr lang="de-DE" dirty="0" smtClean="0"/>
              <a:t>KW 33</a:t>
            </a:r>
            <a:endParaRPr lang="en-US" dirty="0"/>
          </a:p>
        </p:txBody>
      </p:sp>
      <p:sp>
        <p:nvSpPr>
          <p:cNvPr id="9" name="Textfeld 8"/>
          <p:cNvSpPr txBox="1"/>
          <p:nvPr/>
        </p:nvSpPr>
        <p:spPr>
          <a:xfrm>
            <a:off x="5682365" y="2155368"/>
            <a:ext cx="793166" cy="369332"/>
          </a:xfrm>
          <a:prstGeom prst="rect">
            <a:avLst/>
          </a:prstGeom>
          <a:noFill/>
        </p:spPr>
        <p:txBody>
          <a:bodyPr wrap="none" rtlCol="0">
            <a:spAutoFit/>
          </a:bodyPr>
          <a:lstStyle/>
          <a:p>
            <a:r>
              <a:rPr lang="de-DE" dirty="0" smtClean="0"/>
              <a:t>KW 34</a:t>
            </a:r>
            <a:endParaRPr lang="en-US" dirty="0"/>
          </a:p>
        </p:txBody>
      </p:sp>
      <p:sp>
        <p:nvSpPr>
          <p:cNvPr id="10" name="Textfeld 9"/>
          <p:cNvSpPr txBox="1"/>
          <p:nvPr/>
        </p:nvSpPr>
        <p:spPr>
          <a:xfrm>
            <a:off x="6847163" y="2166250"/>
            <a:ext cx="793166" cy="369332"/>
          </a:xfrm>
          <a:prstGeom prst="rect">
            <a:avLst/>
          </a:prstGeom>
          <a:noFill/>
        </p:spPr>
        <p:txBody>
          <a:bodyPr wrap="none" rtlCol="0">
            <a:spAutoFit/>
          </a:bodyPr>
          <a:lstStyle/>
          <a:p>
            <a:r>
              <a:rPr lang="de-DE" dirty="0" smtClean="0"/>
              <a:t>KW 35</a:t>
            </a:r>
            <a:endParaRPr lang="en-US" dirty="0"/>
          </a:p>
        </p:txBody>
      </p:sp>
      <p:sp>
        <p:nvSpPr>
          <p:cNvPr id="11" name="Textfeld 10"/>
          <p:cNvSpPr txBox="1"/>
          <p:nvPr/>
        </p:nvSpPr>
        <p:spPr>
          <a:xfrm>
            <a:off x="3320218" y="2144486"/>
            <a:ext cx="793166" cy="369332"/>
          </a:xfrm>
          <a:prstGeom prst="rect">
            <a:avLst/>
          </a:prstGeom>
          <a:noFill/>
        </p:spPr>
        <p:txBody>
          <a:bodyPr wrap="none" rtlCol="0">
            <a:spAutoFit/>
          </a:bodyPr>
          <a:lstStyle/>
          <a:p>
            <a:r>
              <a:rPr lang="de-DE" dirty="0" smtClean="0"/>
              <a:t>KW 32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96" y="1771650"/>
            <a:ext cx="7331163" cy="392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13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Stand: 29.09.2020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8" name="Textfeld 7"/>
          <p:cNvSpPr txBox="1"/>
          <p:nvPr/>
        </p:nvSpPr>
        <p:spPr>
          <a:xfrm>
            <a:off x="666572" y="6146007"/>
            <a:ext cx="3640507" cy="369332"/>
          </a:xfrm>
          <a:prstGeom prst="rect">
            <a:avLst/>
          </a:prstGeom>
          <a:noFill/>
        </p:spPr>
        <p:txBody>
          <a:bodyPr wrap="square" rtlCol="0">
            <a:spAutoFit/>
          </a:bodyPr>
          <a:lstStyle/>
          <a:p>
            <a:pPr algn="ctr"/>
            <a:r>
              <a:rPr lang="de-DE" dirty="0" smtClean="0"/>
              <a:t>Bayern</a:t>
            </a:r>
            <a:endParaRPr lang="en-US" dirty="0"/>
          </a:p>
        </p:txBody>
      </p:sp>
      <p:sp>
        <p:nvSpPr>
          <p:cNvPr id="16" name="Textfeld 15"/>
          <p:cNvSpPr txBox="1"/>
          <p:nvPr/>
        </p:nvSpPr>
        <p:spPr>
          <a:xfrm>
            <a:off x="5141471" y="6176964"/>
            <a:ext cx="3631962" cy="369332"/>
          </a:xfrm>
          <a:prstGeom prst="rect">
            <a:avLst/>
          </a:prstGeom>
          <a:noFill/>
        </p:spPr>
        <p:txBody>
          <a:bodyPr wrap="square" rtlCol="0">
            <a:spAutoFit/>
          </a:bodyPr>
          <a:lstStyle/>
          <a:p>
            <a:pPr algn="ctr"/>
            <a:r>
              <a:rPr lang="de-DE" dirty="0" smtClean="0"/>
              <a:t>Baden-Württemberg</a:t>
            </a:r>
            <a:endParaRPr lang="en-US" dirty="0"/>
          </a:p>
        </p:txBody>
      </p:sp>
      <p:sp>
        <p:nvSpPr>
          <p:cNvPr id="19" name="Textfeld 18"/>
          <p:cNvSpPr txBox="1"/>
          <p:nvPr/>
        </p:nvSpPr>
        <p:spPr>
          <a:xfrm>
            <a:off x="666572" y="3072197"/>
            <a:ext cx="3640508" cy="369332"/>
          </a:xfrm>
          <a:prstGeom prst="rect">
            <a:avLst/>
          </a:prstGeom>
          <a:noFill/>
        </p:spPr>
        <p:txBody>
          <a:bodyPr wrap="square" rtlCol="0">
            <a:spAutoFit/>
          </a:bodyPr>
          <a:lstStyle/>
          <a:p>
            <a:pPr algn="ctr"/>
            <a:r>
              <a:rPr lang="de-DE" dirty="0" smtClean="0"/>
              <a:t>Berlin/Brandenburg</a:t>
            </a:r>
            <a:endParaRPr lang="en-US" dirty="0"/>
          </a:p>
        </p:txBody>
      </p:sp>
      <p:sp>
        <p:nvSpPr>
          <p:cNvPr id="22" name="Textfeld 21"/>
          <p:cNvSpPr txBox="1"/>
          <p:nvPr/>
        </p:nvSpPr>
        <p:spPr>
          <a:xfrm>
            <a:off x="5141471" y="3072197"/>
            <a:ext cx="3631962" cy="369332"/>
          </a:xfrm>
          <a:prstGeom prst="rect">
            <a:avLst/>
          </a:prstGeom>
          <a:noFill/>
        </p:spPr>
        <p:txBody>
          <a:bodyPr wrap="square" rtlCol="0">
            <a:spAutoFit/>
          </a:bodyPr>
          <a:lstStyle/>
          <a:p>
            <a:pPr algn="ctr"/>
            <a:r>
              <a:rPr lang="de-DE" dirty="0" smtClean="0"/>
              <a:t>Nordrhein-Westfalen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32" y="484572"/>
            <a:ext cx="3846247" cy="247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765" y="486437"/>
            <a:ext cx="4013379" cy="25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61" y="3638223"/>
            <a:ext cx="3909220" cy="251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524" y="3630276"/>
            <a:ext cx="3799860" cy="244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06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Stand: 29.09.2020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38" y="3468688"/>
            <a:ext cx="445589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 y="3474875"/>
            <a:ext cx="445589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5" y="369250"/>
            <a:ext cx="445589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5750" y="369250"/>
            <a:ext cx="445589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1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Stand: 29.09.2020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1" y="855650"/>
            <a:ext cx="8498991" cy="54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20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Bildschirmpräsentation (4:3)</PresentationFormat>
  <Paragraphs>58</Paragraphs>
  <Slides>11</Slides>
  <Notes>10</Notes>
  <HiddenSlides>2</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Ergebnisse der  syndromischen Surveillance akuter Atemwegserkrankungen  GrippeWeb,  Arbeitsgemeinschaft Influenza, ICOSARI Datenstand  29.09.2020</vt:lpstr>
      <vt:lpstr>GrippeWeb bis zur 39. KW </vt:lpstr>
      <vt:lpstr>GrippeWeb bis zur 39. KW </vt:lpstr>
      <vt:lpstr>PowerPoint-Präsentation</vt:lpstr>
      <vt:lpstr>Arbeitsgemeinschaft Influenza - ARE-Konsultationen, bis zur 39. KW </vt:lpstr>
      <vt:lpstr>Schulferien im September 2020 in Deutschland</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Budas</cp:lastModifiedBy>
  <cp:revision>1750</cp:revision>
  <cp:lastPrinted>2020-05-13T06:04:10Z</cp:lastPrinted>
  <dcterms:created xsi:type="dcterms:W3CDTF">2015-11-02T12:29:13Z</dcterms:created>
  <dcterms:modified xsi:type="dcterms:W3CDTF">2020-09-30T07:28:40Z</dcterms:modified>
</cp:coreProperties>
</file>