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64" r:id="rId2"/>
    <p:sldId id="365" r:id="rId3"/>
    <p:sldId id="383" r:id="rId4"/>
    <p:sldId id="386" r:id="rId5"/>
    <p:sldId id="384" r:id="rId6"/>
    <p:sldId id="385" r:id="rId7"/>
    <p:sldId id="388" r:id="rId8"/>
    <p:sldId id="387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4" autoAdjust="0"/>
    <p:restoredTop sz="95137" autoAdjust="0"/>
  </p:normalViewPr>
  <p:slideViewPr>
    <p:cSldViewPr>
      <p:cViewPr varScale="1">
        <p:scale>
          <a:sx n="127" d="100"/>
          <a:sy n="127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84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02.10.2020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4074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34.029.923 </a:t>
            </a:r>
            <a:r>
              <a:rPr lang="en-US" sz="2400" b="1" dirty="0" err="1" smtClean="0">
                <a:solidFill>
                  <a:schemeClr val="tx2"/>
                </a:solidFill>
              </a:rPr>
              <a:t>Fälle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de-DE" sz="2400" b="1" dirty="0" smtClean="0">
                <a:solidFill>
                  <a:schemeClr val="tx2"/>
                </a:solidFill>
              </a:rPr>
              <a:t>1.015.043 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Verstorbene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libri"/>
              </a:rPr>
              <a:t>(3,0%)</a:t>
            </a:r>
            <a:endParaRPr lang="en-US" sz="24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01.10.2020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56220"/>
              </p:ext>
            </p:extLst>
          </p:nvPr>
        </p:nvGraphicFramePr>
        <p:xfrm>
          <a:off x="110666" y="1744702"/>
          <a:ext cx="8925830" cy="4625183"/>
        </p:xfrm>
        <a:graphic>
          <a:graphicData uri="http://schemas.openxmlformats.org/drawingml/2006/table">
            <a:tbl>
              <a:tblPr firstRow="1" firstCol="1" bandRow="1"/>
              <a:tblGrid>
                <a:gridCol w="1399994"/>
                <a:gridCol w="1123998"/>
                <a:gridCol w="1354447"/>
                <a:gridCol w="1018106"/>
                <a:gridCol w="1956467"/>
                <a:gridCol w="666003"/>
                <a:gridCol w="666003"/>
                <a:gridCol w="740812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6.312.584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580.066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42,45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7.233.043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298.839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90,81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2,9%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4.810.935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186.050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88,15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3,0%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75.0988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86.189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192,47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2,3%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563.535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82.394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122,95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5,7%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769.188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75.632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161,13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1.176.286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54.045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26,5%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37,05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1,8%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829.679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45.411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5,2%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90,21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3,1%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453.264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43.535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38,2%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65,32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9,3%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248.133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43.443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33,0%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509,93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0,6%</a:t>
                      </a:r>
                      <a:endParaRPr lang="de-DE" sz="16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52" y="197245"/>
            <a:ext cx="8312612" cy="3745683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88962" y="659295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01.10.2020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66668" y="3888510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 </a:t>
            </a:r>
            <a:r>
              <a:rPr lang="de-DE" sz="1100" b="1" dirty="0" smtClean="0"/>
              <a:t>(nicht EU/EWR/UK/CH)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04085"/>
              </p:ext>
            </p:extLst>
          </p:nvPr>
        </p:nvGraphicFramePr>
        <p:xfrm>
          <a:off x="46726" y="4335290"/>
          <a:ext cx="1428930" cy="723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111,29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Tunesien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50,74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28319"/>
              </p:ext>
            </p:extLst>
          </p:nvPr>
        </p:nvGraphicFramePr>
        <p:xfrm>
          <a:off x="1698398" y="4335290"/>
          <a:ext cx="1662100" cy="247237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227,64</a:t>
                      </a:r>
                    </a:p>
                  </a:txBody>
                  <a:tcPr marL="9525" marR="9525" marT="9525" marB="0" anchor="b"/>
                </a:tc>
              </a:tr>
              <a:tr h="32355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208,09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192,47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152,57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Bonaire, Saint Eustatius and Saba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142,4</a:t>
                      </a:r>
                    </a:p>
                  </a:txBody>
                  <a:tcPr marL="9525" marR="9525" marT="9525" marB="0" anchor="b"/>
                </a:tc>
              </a:tr>
              <a:tr h="14133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129,66</a:t>
                      </a:r>
                    </a:p>
                  </a:txBody>
                  <a:tcPr marL="9525" marR="9525" marT="9525" marB="0" anchor="b"/>
                </a:tc>
              </a:tr>
              <a:tr h="39622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(NL)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120,31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108,44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29027"/>
              </p:ext>
            </p:extLst>
          </p:nvPr>
        </p:nvGraphicFramePr>
        <p:xfrm>
          <a:off x="3563888" y="4335290"/>
          <a:ext cx="1524000" cy="1333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73,27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69,06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Curacao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03505"/>
              </p:ext>
            </p:extLst>
          </p:nvPr>
        </p:nvGraphicFramePr>
        <p:xfrm>
          <a:off x="5496272" y="4335290"/>
          <a:ext cx="1524000" cy="22781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8266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509,93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271,88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68,74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57,25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55,97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1061"/>
              </p:ext>
            </p:extLst>
          </p:nvPr>
        </p:nvGraphicFramePr>
        <p:xfrm>
          <a:off x="7347957" y="4335290"/>
          <a:ext cx="1524000" cy="20459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389,88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216,01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83,92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56,07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73900"/>
              </p:ext>
            </p:extLst>
          </p:nvPr>
        </p:nvGraphicFramePr>
        <p:xfrm>
          <a:off x="46726" y="5733256"/>
          <a:ext cx="1428930" cy="6997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124,33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119,59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331640" y="3789040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55 Länder/Territorien mit einer 7-Tages-Inzidenz &gt; 50 Fälle / 100.000 </a:t>
            </a:r>
            <a:r>
              <a:rPr lang="de-DE" sz="1400" b="1" dirty="0" err="1" smtClean="0"/>
              <a:t>Ew</a:t>
            </a:r>
            <a:r>
              <a:rPr lang="de-DE" sz="1400" b="1" dirty="0" smtClean="0"/>
              <a:t>.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72" y="1472764"/>
            <a:ext cx="5845710" cy="4797152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</a:t>
            </a:r>
            <a:r>
              <a:rPr lang="de-DE" sz="2400" dirty="0" smtClean="0"/>
              <a:t>Einwohner – EU/EWR/UK/CH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01.10.2020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3568" y="908720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Europa </a:t>
            </a:r>
            <a:r>
              <a:rPr lang="de-DE" sz="1400" b="1" dirty="0" smtClean="0"/>
              <a:t>(EU/EWR/UK/CH</a:t>
            </a:r>
            <a:r>
              <a:rPr lang="de-DE" sz="1100" b="1" dirty="0" smtClean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608843"/>
              </p:ext>
            </p:extLst>
          </p:nvPr>
        </p:nvGraphicFramePr>
        <p:xfrm>
          <a:off x="323528" y="1472764"/>
          <a:ext cx="2808312" cy="38004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/>
                <a:gridCol w="1152128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Land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Inzidenz 7T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Tschechien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122,95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70,59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62,71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62,51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58,64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52,69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50,57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9" y="2241000"/>
            <a:ext cx="5626608" cy="4212336"/>
          </a:xfrm>
          <a:prstGeom prst="rect">
            <a:avLst/>
          </a:prstGeom>
        </p:spPr>
      </p:pic>
      <p:sp>
        <p:nvSpPr>
          <p:cNvPr id="4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Studie</a:t>
            </a:r>
            <a:endParaRPr lang="de-DE" sz="24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30" y="19265"/>
            <a:ext cx="6764536" cy="1778909"/>
          </a:xfrm>
          <a:prstGeom prst="rect">
            <a:avLst/>
          </a:prstGeom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0" y="1772816"/>
            <a:ext cx="385192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n = 590 Teilnehmer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Rekrutierung zwischen 23.04. – 14.05.2020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78% der Patienten mit akutem Geschmacks- und Geruchverlust wurden positive auf Sars-CoV-2-Antikörper (</a:t>
            </a:r>
            <a:r>
              <a:rPr lang="de-DE" sz="1800" dirty="0" err="1" smtClean="0">
                <a:solidFill>
                  <a:schemeClr val="tx2"/>
                </a:solidFill>
              </a:rPr>
              <a:t>IgG</a:t>
            </a:r>
            <a:r>
              <a:rPr lang="de-DE" sz="1800" dirty="0" smtClean="0">
                <a:solidFill>
                  <a:schemeClr val="tx2"/>
                </a:solidFill>
              </a:rPr>
              <a:t>, </a:t>
            </a:r>
            <a:r>
              <a:rPr lang="de-DE" sz="1800" dirty="0" err="1" smtClean="0">
                <a:solidFill>
                  <a:schemeClr val="tx2"/>
                </a:solidFill>
              </a:rPr>
              <a:t>IgM</a:t>
            </a:r>
            <a:r>
              <a:rPr lang="de-DE" sz="1800" dirty="0" smtClean="0">
                <a:solidFill>
                  <a:schemeClr val="tx2"/>
                </a:solidFill>
              </a:rPr>
              <a:t>) getestet, 40% von ihnen hatten kein Fieber / kein Husten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tx2"/>
                </a:solidFill>
              </a:rPr>
              <a:t>Teilnehmer mit </a:t>
            </a:r>
            <a:r>
              <a:rPr lang="de-DE" sz="1800" b="1" dirty="0" smtClean="0">
                <a:solidFill>
                  <a:schemeClr val="tx2"/>
                </a:solidFill>
              </a:rPr>
              <a:t>akutem Geruchsverlust</a:t>
            </a:r>
            <a:r>
              <a:rPr lang="de-DE" sz="1800" dirty="0" smtClean="0">
                <a:solidFill>
                  <a:schemeClr val="tx2"/>
                </a:solidFill>
              </a:rPr>
              <a:t> (OR = 2,86, 95%CI 1,27 – 6,36) waren </a:t>
            </a:r>
            <a:r>
              <a:rPr lang="de-DE" sz="1800" b="1" dirty="0" smtClean="0">
                <a:solidFill>
                  <a:schemeClr val="tx2"/>
                </a:solidFill>
              </a:rPr>
              <a:t>dreimal </a:t>
            </a:r>
            <a:r>
              <a:rPr lang="de-DE" sz="1800" dirty="0" smtClean="0">
                <a:solidFill>
                  <a:schemeClr val="tx2"/>
                </a:solidFill>
              </a:rPr>
              <a:t>bzw. mit </a:t>
            </a:r>
            <a:r>
              <a:rPr lang="de-DE" sz="1800" b="1" dirty="0" smtClean="0">
                <a:solidFill>
                  <a:schemeClr val="tx2"/>
                </a:solidFill>
              </a:rPr>
              <a:t>Geruchs- und Geschmacksverlust </a:t>
            </a:r>
            <a:r>
              <a:rPr lang="de-DE" sz="1800" dirty="0" smtClean="0">
                <a:solidFill>
                  <a:schemeClr val="tx2"/>
                </a:solidFill>
              </a:rPr>
              <a:t>(OR = 3,98, 95%CI 2,24 – 7.01) </a:t>
            </a:r>
            <a:r>
              <a:rPr lang="de-DE" sz="1800" b="1" dirty="0" smtClean="0">
                <a:solidFill>
                  <a:schemeClr val="tx2"/>
                </a:solidFill>
              </a:rPr>
              <a:t>viermal häufiger </a:t>
            </a:r>
            <a:r>
              <a:rPr lang="de-DE" sz="1800" b="1" dirty="0" err="1" smtClean="0">
                <a:solidFill>
                  <a:schemeClr val="tx2"/>
                </a:solidFill>
              </a:rPr>
              <a:t>seropositiv</a:t>
            </a:r>
            <a:r>
              <a:rPr lang="de-DE" sz="1800" b="1" dirty="0" smtClean="0">
                <a:solidFill>
                  <a:schemeClr val="tx2"/>
                </a:solidFill>
              </a:rPr>
              <a:t> </a:t>
            </a:r>
            <a:r>
              <a:rPr lang="de-DE" sz="1800" dirty="0" smtClean="0">
                <a:solidFill>
                  <a:schemeClr val="tx2"/>
                </a:solidFill>
              </a:rPr>
              <a:t>als Teilnehmer mit akutem </a:t>
            </a:r>
            <a:r>
              <a:rPr lang="de-DE" sz="1800" b="1" dirty="0" smtClean="0">
                <a:solidFill>
                  <a:schemeClr val="tx2"/>
                </a:solidFill>
              </a:rPr>
              <a:t>Geschmacksverlust</a:t>
            </a:r>
            <a:endParaRPr lang="de-DE" sz="18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000" b="1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b="1" dirty="0" smtClean="0">
              <a:solidFill>
                <a:schemeClr val="tx2"/>
              </a:solidFill>
            </a:endParaRPr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5580112" y="2598000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220072" y="234859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93,4%  </a:t>
            </a:r>
            <a:r>
              <a:rPr lang="de-DE" sz="1400" b="1" dirty="0" err="1" smtClean="0">
                <a:solidFill>
                  <a:srgbClr val="FF0000"/>
                </a:solidFill>
              </a:rPr>
              <a:t>vs</a:t>
            </a:r>
            <a:r>
              <a:rPr lang="de-DE" sz="1400" b="1" dirty="0" smtClean="0">
                <a:solidFill>
                  <a:srgbClr val="FF0000"/>
                </a:solidFill>
              </a:rPr>
              <a:t> 78,7 %, p &gt; 0.001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292080" y="455194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90,2%  </a:t>
            </a:r>
            <a:r>
              <a:rPr lang="de-DE" sz="1400" b="1" dirty="0" err="1" smtClean="0">
                <a:solidFill>
                  <a:srgbClr val="FF0000"/>
                </a:solidFill>
              </a:rPr>
              <a:t>vs</a:t>
            </a:r>
            <a:r>
              <a:rPr lang="de-DE" sz="1400" b="1" dirty="0" smtClean="0">
                <a:solidFill>
                  <a:srgbClr val="FF0000"/>
                </a:solidFill>
              </a:rPr>
              <a:t> 89,0 %, p = 0.739</a:t>
            </a:r>
            <a:endParaRPr lang="de-DE" sz="1400" b="1" dirty="0">
              <a:solidFill>
                <a:srgbClr val="FF0000"/>
              </a:solidFill>
            </a:endParaRPr>
          </a:p>
        </p:txBody>
      </p:sp>
      <p:cxnSp>
        <p:nvCxnSpPr>
          <p:cNvPr id="17" name="Gerade Verbindung 16"/>
          <p:cNvCxnSpPr/>
          <p:nvPr/>
        </p:nvCxnSpPr>
        <p:spPr>
          <a:xfrm>
            <a:off x="5580112" y="4826336"/>
            <a:ext cx="1152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12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2565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Hohes Niveau der Anzahl der Neuinfektionen in Amerika und Asien, aber leicht rückläufiger Trend erkennbar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Weiterhin sehr aktives Infektionsgeschehen in vielen Ländern Europas (Spanien, Frankreich, Großbritannien, Tschechien, Niederlande, Slowakei, Polen)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chemeClr val="tx2"/>
                </a:solidFill>
              </a:rPr>
              <a:t>Studie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  <a:r>
              <a:rPr lang="en-US" sz="2000" b="1" dirty="0" err="1" smtClean="0">
                <a:solidFill>
                  <a:schemeClr val="tx2"/>
                </a:solidFill>
              </a:rPr>
              <a:t>Geruchsverlust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als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alleiniges</a:t>
            </a:r>
            <a:r>
              <a:rPr lang="en-US" sz="2000" b="1" dirty="0">
                <a:solidFill>
                  <a:schemeClr val="tx2"/>
                </a:solidFill>
              </a:rPr>
              <a:t> Symptom </a:t>
            </a:r>
            <a:r>
              <a:rPr lang="en-US" sz="2000" b="1" dirty="0" err="1">
                <a:solidFill>
                  <a:schemeClr val="tx2"/>
                </a:solidFill>
              </a:rPr>
              <a:t>ist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ein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sehr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spezifisches</a:t>
            </a:r>
            <a:r>
              <a:rPr lang="en-US" sz="2000" b="1" dirty="0">
                <a:solidFill>
                  <a:schemeClr val="tx2"/>
                </a:solidFill>
              </a:rPr>
              <a:t> COVID-19-Symptom und </a:t>
            </a:r>
            <a:r>
              <a:rPr lang="en-US" sz="2000" b="1" dirty="0" err="1">
                <a:solidFill>
                  <a:schemeClr val="tx2"/>
                </a:solidFill>
              </a:rPr>
              <a:t>sollte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bei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Leitlinien</a:t>
            </a:r>
            <a:r>
              <a:rPr lang="en-US" sz="2000" b="1" dirty="0">
                <a:solidFill>
                  <a:schemeClr val="tx2"/>
                </a:solidFill>
              </a:rPr>
              <a:t> / </a:t>
            </a:r>
            <a:r>
              <a:rPr lang="en-US" sz="2000" b="1" dirty="0" err="1">
                <a:solidFill>
                  <a:schemeClr val="tx2"/>
                </a:solidFill>
              </a:rPr>
              <a:t>Empfehlungen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zur</a:t>
            </a:r>
            <a:r>
              <a:rPr lang="en-US" sz="2000" b="1" dirty="0">
                <a:solidFill>
                  <a:schemeClr val="tx2"/>
                </a:solidFill>
              </a:rPr>
              <a:t> Isolation, </a:t>
            </a:r>
            <a:r>
              <a:rPr lang="en-US" sz="2000" b="1" dirty="0" err="1">
                <a:solidFill>
                  <a:schemeClr val="tx2"/>
                </a:solidFill>
              </a:rPr>
              <a:t>Testung</a:t>
            </a:r>
            <a:r>
              <a:rPr lang="en-US" sz="2000" b="1" dirty="0">
                <a:solidFill>
                  <a:schemeClr val="tx2"/>
                </a:solidFill>
              </a:rPr>
              <a:t> und </a:t>
            </a:r>
            <a:r>
              <a:rPr lang="en-US" sz="2000" b="1" dirty="0" err="1" smtClean="0">
                <a:solidFill>
                  <a:schemeClr val="tx2"/>
                </a:solidFill>
              </a:rPr>
              <a:t>Behandlung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von COVID-19 </a:t>
            </a:r>
            <a:r>
              <a:rPr lang="en-US" sz="2000" b="1" dirty="0" err="1">
                <a:solidFill>
                  <a:schemeClr val="tx2"/>
                </a:solidFill>
              </a:rPr>
              <a:t>berücksichtigt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werden</a:t>
            </a:r>
            <a:endParaRPr lang="de-DE" sz="2000" b="1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0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000" b="1" dirty="0" smtClean="0">
                <a:solidFill>
                  <a:schemeClr val="tx2"/>
                </a:solidFill>
              </a:rPr>
              <a:t>US-Präsident Donald Trump und Melania Trump positiv auf COVID-19 getestet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000" b="1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600" b="1" dirty="0" smtClean="0">
              <a:solidFill>
                <a:schemeClr val="tx2"/>
              </a:solidFill>
            </a:endParaRPr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70638" y="21371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/ News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390703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7" name="Inhaltsplatzhalt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8320"/>
            <a:ext cx="73850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2513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Studie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711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 smtClean="0"/>
              <a:t>14-Tages-Trend für Länder in Europa mit &gt; 700 Fällen in den vergangenen 7 Tagen</a:t>
            </a:r>
            <a:endParaRPr lang="de-DE" sz="2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/>
          <a:stretch/>
        </p:blipFill>
        <p:spPr>
          <a:xfrm>
            <a:off x="326127" y="943071"/>
            <a:ext cx="8134306" cy="580526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220072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01.10.2020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Bildschirmpräsentation (4:3)</PresentationFormat>
  <Paragraphs>255</Paragraphs>
  <Slides>8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Houareau, Claudia</cp:lastModifiedBy>
  <cp:revision>858</cp:revision>
  <dcterms:created xsi:type="dcterms:W3CDTF">2020-04-16T05:25:18Z</dcterms:created>
  <dcterms:modified xsi:type="dcterms:W3CDTF">2020-10-02T12:10:09Z</dcterms:modified>
</cp:coreProperties>
</file>