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27" r:id="rId2"/>
    <p:sldId id="718" r:id="rId3"/>
    <p:sldId id="570" r:id="rId4"/>
    <p:sldId id="722" r:id="rId5"/>
    <p:sldId id="719" r:id="rId6"/>
    <p:sldId id="721" r:id="rId7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Hilbig, Antonia" initials="HA" lastIdx="1" clrIdx="3"/>
  <p:cmAuthor id="4" name="Steffen, Annika" initials="SA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367BB8"/>
    <a:srgbClr val="D0D8E8"/>
    <a:srgbClr val="FFFFCC"/>
    <a:srgbClr val="FFCC99"/>
    <a:srgbClr val="4D8AD2"/>
    <a:srgbClr val="66A8DD"/>
    <a:srgbClr val="006EC7"/>
    <a:srgbClr val="E9EDF4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45" autoAdjust="0"/>
    <p:restoredTop sz="92639" autoAdjust="0"/>
  </p:normalViewPr>
  <p:slideViewPr>
    <p:cSldViewPr snapToGrid="0" snapToObjects="1">
      <p:cViewPr varScale="1">
        <p:scale>
          <a:sx n="124" d="100"/>
          <a:sy n="124" d="100"/>
        </p:scale>
        <p:origin x="-1608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5546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02.10.2020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02.10.2020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Datei </a:t>
            </a:r>
            <a:r>
              <a:rPr lang="de-DE" dirty="0" err="1" smtClean="0"/>
              <a:t>Fallzahlen_kumulativ_Datum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011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Aus Mittwoch-Bericht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1038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Aus Mittwoch-Bericht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1038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https://www.destatis.de/DE/Themen/Querschnitt/Corona/Gesellschaft/bevoelkerung-sterbefaelle.html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7517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23.09.2020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23.09.2020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23.09.2020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23.09.2020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23.09.2020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>
          <a:xfrm>
            <a:off x="597387" y="6622713"/>
            <a:ext cx="1860421" cy="195750"/>
          </a:xfrm>
        </p:spPr>
        <p:txBody>
          <a:bodyPr/>
          <a:lstStyle/>
          <a:p>
            <a:r>
              <a:rPr lang="de-DE" dirty="0" smtClean="0"/>
              <a:t>02</a:t>
            </a:r>
            <a:r>
              <a:rPr lang="de-DE" dirty="0" smtClean="0"/>
              <a:t>.10.2020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439" y="59744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 smtClean="0">
                <a:solidFill>
                  <a:schemeClr val="bg1"/>
                </a:solidFill>
              </a:rPr>
              <a:t>COVID-19: 		Lage National, </a:t>
            </a:r>
            <a:r>
              <a:rPr lang="de-DE" sz="2800" dirty="0" smtClean="0">
                <a:solidFill>
                  <a:schemeClr val="bg1"/>
                </a:solidFill>
              </a:rPr>
              <a:t>02</a:t>
            </a:r>
            <a:r>
              <a:rPr lang="de-DE" sz="2800" dirty="0" smtClean="0">
                <a:solidFill>
                  <a:schemeClr val="bg1"/>
                </a:solidFill>
              </a:rPr>
              <a:t>.10.2020</a:t>
            </a:r>
            <a:r>
              <a:rPr lang="de-DE" sz="2800" dirty="0" smtClean="0">
                <a:solidFill>
                  <a:schemeClr val="bg1"/>
                </a:solidFill>
              </a:rPr>
              <a:t/>
            </a:r>
            <a:br>
              <a:rPr lang="de-DE" sz="2800" dirty="0" smtClean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/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 smtClean="0">
                <a:solidFill>
                  <a:schemeClr val="bg1"/>
                </a:solidFill>
              </a:rPr>
              <a:t>Informationen für den Krisenstab</a:t>
            </a:r>
            <a:endParaRPr lang="de-DE" sz="28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026793"/>
              </p:ext>
            </p:extLst>
          </p:nvPr>
        </p:nvGraphicFramePr>
        <p:xfrm>
          <a:off x="217439" y="2004786"/>
          <a:ext cx="8659861" cy="2805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/>
                <a:gridCol w="1308633"/>
                <a:gridCol w="1417559"/>
                <a:gridCol w="1621027"/>
                <a:gridCol w="2247404"/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Änderung zum Vortag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(Fälle/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100.000 </a:t>
                      </a:r>
                      <a:r>
                        <a:rPr lang="de-DE" sz="1800" b="1" dirty="0" err="1" smtClean="0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02.10.2020</a:t>
                      </a:r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; 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Bestätigte 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294.395</a:t>
                      </a:r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2.673</a:t>
                      </a:r>
                      <a:endParaRPr lang="de-DE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0,92%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354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9.508</a:t>
                      </a:r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    + </a:t>
                      </a:r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0,08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11,4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Anteil 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3,2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Genesene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ca. 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259.500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7-Tage-Inzidenz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15,3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200038"/>
              </p:ext>
            </p:extLst>
          </p:nvPr>
        </p:nvGraphicFramePr>
        <p:xfrm>
          <a:off x="265066" y="4960166"/>
          <a:ext cx="3087734" cy="1519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456"/>
                <a:gridCol w="630134"/>
                <a:gridCol w="1463144"/>
              </a:tblGrid>
              <a:tr h="673099"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DIVI</a:t>
                      </a:r>
                    </a:p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  <a:p>
                      <a:pPr algn="l"/>
                      <a:r>
                        <a:rPr lang="de-DE" sz="1200" b="1" dirty="0" smtClean="0">
                          <a:solidFill>
                            <a:srgbClr val="FF0000"/>
                          </a:solidFill>
                        </a:rPr>
                        <a:t>01.10.2020</a:t>
                      </a:r>
                      <a:endParaRPr lang="de-DE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Änderung </a:t>
                      </a:r>
                    </a:p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zum Vortag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23182">
                <a:tc>
                  <a:txBody>
                    <a:bodyPr/>
                    <a:lstStyle/>
                    <a:p>
                      <a:pPr algn="l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Aktuell ITS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362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+7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23182">
                <a:tc>
                  <a:txBody>
                    <a:bodyPr/>
                    <a:lstStyle/>
                    <a:p>
                      <a:pPr algn="l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Beatmet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193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-2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Inhaltsplatzhalter 1"/>
          <p:cNvSpPr>
            <a:spLocks noGrp="1"/>
          </p:cNvSpPr>
          <p:nvPr>
            <p:ph sz="quarter" idx="13"/>
          </p:nvPr>
        </p:nvSpPr>
        <p:spPr>
          <a:xfrm>
            <a:off x="3771900" y="4126359"/>
            <a:ext cx="5116010" cy="205358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2000" indent="0">
              <a:spcBef>
                <a:spcPts val="600"/>
              </a:spcBef>
              <a:buNone/>
            </a:pPr>
            <a:r>
              <a:rPr lang="de-DE" sz="1600" b="1" dirty="0"/>
              <a:t>Schätzung der Reproduktionszahl (R)</a:t>
            </a:r>
          </a:p>
          <a:p>
            <a:r>
              <a:rPr lang="de-DE" sz="1400" b="1" dirty="0" smtClean="0">
                <a:solidFill>
                  <a:srgbClr val="045AA6"/>
                </a:solidFill>
              </a:rPr>
              <a:t>Schätzung der Reproduktionszahl (4-Tage-R): 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FF0000"/>
                </a:solidFill>
              </a:rPr>
              <a:t>02</a:t>
            </a:r>
            <a:r>
              <a:rPr lang="de-DE" sz="1400" b="1" dirty="0" smtClean="0">
                <a:solidFill>
                  <a:srgbClr val="FF0000"/>
                </a:solidFill>
              </a:rPr>
              <a:t>.10.2020</a:t>
            </a:r>
            <a:r>
              <a:rPr lang="de-DE" sz="1400" b="1" dirty="0">
                <a:solidFill>
                  <a:srgbClr val="FF0000"/>
                </a:solidFill>
              </a:rPr>
              <a:t>: 	</a:t>
            </a:r>
            <a:r>
              <a:rPr lang="de-DE" sz="1400" b="1" dirty="0" smtClean="0">
                <a:solidFill>
                  <a:srgbClr val="FF0000"/>
                </a:solidFill>
              </a:rPr>
              <a:t>0,97</a:t>
            </a:r>
            <a:r>
              <a:rPr lang="sv-SE" sz="1400" b="1" dirty="0" smtClean="0">
                <a:solidFill>
                  <a:srgbClr val="FF0000"/>
                </a:solidFill>
              </a:rPr>
              <a:t> </a:t>
            </a:r>
            <a:r>
              <a:rPr lang="sv-SE" sz="1400" b="1" dirty="0">
                <a:solidFill>
                  <a:srgbClr val="FF0000"/>
                </a:solidFill>
              </a:rPr>
              <a:t>(95%-Prädiktionsintervall: </a:t>
            </a:r>
            <a:r>
              <a:rPr lang="sv-SE" sz="1400" b="1" dirty="0" smtClean="0">
                <a:solidFill>
                  <a:srgbClr val="FF0000"/>
                </a:solidFill>
              </a:rPr>
              <a:t>0,79 </a:t>
            </a:r>
            <a:r>
              <a:rPr lang="sv-SE" sz="1400" b="1" dirty="0">
                <a:solidFill>
                  <a:srgbClr val="FF0000"/>
                </a:solidFill>
              </a:rPr>
              <a:t>– </a:t>
            </a:r>
            <a:r>
              <a:rPr lang="sv-SE" sz="1400" b="1" dirty="0" smtClean="0">
                <a:solidFill>
                  <a:srgbClr val="FF0000"/>
                </a:solidFill>
              </a:rPr>
              <a:t>1,16)</a:t>
            </a:r>
            <a:r>
              <a:rPr lang="de-DE" sz="1400" b="1" dirty="0" smtClean="0">
                <a:solidFill>
                  <a:srgbClr val="FF0000"/>
                </a:solidFill>
              </a:rPr>
              <a:t> </a:t>
            </a:r>
            <a:endParaRPr lang="de-DE" sz="1400" b="1" dirty="0">
              <a:solidFill>
                <a:srgbClr val="FF0000"/>
              </a:solidFill>
            </a:endParaRP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045AA6"/>
                </a:solidFill>
              </a:rPr>
              <a:t>01</a:t>
            </a:r>
            <a:r>
              <a:rPr lang="de-DE" sz="1400" b="1" dirty="0" smtClean="0">
                <a:solidFill>
                  <a:srgbClr val="045AA6"/>
                </a:solidFill>
              </a:rPr>
              <a:t>.10.2020</a:t>
            </a:r>
            <a:r>
              <a:rPr lang="de-DE" sz="1400" b="1" dirty="0">
                <a:solidFill>
                  <a:srgbClr val="045AA6"/>
                </a:solidFill>
              </a:rPr>
              <a:t>: 	</a:t>
            </a:r>
            <a:r>
              <a:rPr lang="de-DE" sz="1400" b="1" dirty="0" smtClean="0">
                <a:solidFill>
                  <a:srgbClr val="045AA6"/>
                </a:solidFill>
              </a:rPr>
              <a:t>0,90</a:t>
            </a:r>
            <a:r>
              <a:rPr lang="de-DE" sz="1400" b="1" dirty="0" smtClean="0">
                <a:solidFill>
                  <a:srgbClr val="045AA6"/>
                </a:solidFill>
              </a:rPr>
              <a:t> </a:t>
            </a:r>
            <a:r>
              <a:rPr lang="de-DE" sz="1400" b="1" dirty="0" smtClean="0">
                <a:solidFill>
                  <a:srgbClr val="045AA6"/>
                </a:solidFill>
              </a:rPr>
              <a:t>(95%-Prädiktionsintervall</a:t>
            </a:r>
            <a:r>
              <a:rPr lang="de-DE" sz="1400" b="1" dirty="0">
                <a:solidFill>
                  <a:srgbClr val="045AA6"/>
                </a:solidFill>
              </a:rPr>
              <a:t>: </a:t>
            </a:r>
            <a:r>
              <a:rPr lang="de-DE" sz="1400" b="1" dirty="0" smtClean="0">
                <a:solidFill>
                  <a:srgbClr val="045AA6"/>
                </a:solidFill>
              </a:rPr>
              <a:t>0,74 </a:t>
            </a:r>
            <a:r>
              <a:rPr lang="de-DE" sz="1400" b="1" dirty="0" smtClean="0">
                <a:solidFill>
                  <a:srgbClr val="045AA6"/>
                </a:solidFill>
              </a:rPr>
              <a:t>– </a:t>
            </a:r>
            <a:r>
              <a:rPr lang="de-DE" sz="1400" b="1" dirty="0" smtClean="0">
                <a:solidFill>
                  <a:srgbClr val="045AA6"/>
                </a:solidFill>
              </a:rPr>
              <a:t>1,06) </a:t>
            </a:r>
            <a:endParaRPr lang="de-DE" sz="1400" b="1" dirty="0" smtClean="0">
              <a:solidFill>
                <a:srgbClr val="045AA6"/>
              </a:solidFill>
            </a:endParaRPr>
          </a:p>
          <a:p>
            <a:pPr>
              <a:spcBef>
                <a:spcPts val="600"/>
              </a:spcBef>
            </a:pPr>
            <a:r>
              <a:rPr lang="de-DE" sz="1400" b="1" dirty="0" smtClean="0">
                <a:solidFill>
                  <a:srgbClr val="045AA6"/>
                </a:solidFill>
              </a:rPr>
              <a:t>Schätzung eines stabileren R (7-Tage-R):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FF0000"/>
                </a:solidFill>
              </a:rPr>
              <a:t>02</a:t>
            </a:r>
            <a:r>
              <a:rPr lang="de-DE" sz="1400" b="1" dirty="0" smtClean="0">
                <a:solidFill>
                  <a:srgbClr val="FF0000"/>
                </a:solidFill>
              </a:rPr>
              <a:t>.10.2020</a:t>
            </a:r>
            <a:r>
              <a:rPr lang="de-DE" sz="1400" b="1" dirty="0">
                <a:solidFill>
                  <a:srgbClr val="FF0000"/>
                </a:solidFill>
              </a:rPr>
              <a:t>: </a:t>
            </a:r>
            <a:r>
              <a:rPr lang="de-DE" sz="1400" b="1" dirty="0" smtClean="0">
                <a:solidFill>
                  <a:srgbClr val="FF0000"/>
                </a:solidFill>
              </a:rPr>
              <a:t> </a:t>
            </a:r>
            <a:r>
              <a:rPr lang="de-DE" sz="1400" b="1" dirty="0" smtClean="0">
                <a:solidFill>
                  <a:srgbClr val="FF0000"/>
                </a:solidFill>
              </a:rPr>
              <a:t>1,08</a:t>
            </a:r>
            <a:r>
              <a:rPr lang="sv-SE" sz="1400" b="1" dirty="0" smtClean="0">
                <a:solidFill>
                  <a:srgbClr val="FF0000"/>
                </a:solidFill>
              </a:rPr>
              <a:t> </a:t>
            </a:r>
            <a:r>
              <a:rPr lang="sv-SE" sz="1400" b="1" dirty="0">
                <a:solidFill>
                  <a:srgbClr val="FF0000"/>
                </a:solidFill>
              </a:rPr>
              <a:t>(95%-Prädiktionsintervall: </a:t>
            </a:r>
            <a:r>
              <a:rPr lang="sv-SE" sz="1400" b="1" dirty="0" smtClean="0">
                <a:solidFill>
                  <a:srgbClr val="FF0000"/>
                </a:solidFill>
              </a:rPr>
              <a:t>0,97 </a:t>
            </a:r>
            <a:r>
              <a:rPr lang="sv-SE" sz="1400" b="1" dirty="0">
                <a:solidFill>
                  <a:srgbClr val="FF0000"/>
                </a:solidFill>
              </a:rPr>
              <a:t>– </a:t>
            </a:r>
            <a:r>
              <a:rPr lang="sv-SE" sz="1400" b="1" dirty="0" smtClean="0">
                <a:solidFill>
                  <a:srgbClr val="FF0000"/>
                </a:solidFill>
              </a:rPr>
              <a:t>1,20)</a:t>
            </a:r>
            <a:r>
              <a:rPr lang="de-DE" sz="1400" b="1" dirty="0" smtClean="0">
                <a:solidFill>
                  <a:srgbClr val="FF0000"/>
                </a:solidFill>
              </a:rPr>
              <a:t> </a:t>
            </a:r>
            <a:endParaRPr lang="de-DE" sz="1400" b="1" dirty="0">
              <a:solidFill>
                <a:srgbClr val="FF0000"/>
              </a:solidFill>
            </a:endParaRP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045AA6"/>
                </a:solidFill>
              </a:rPr>
              <a:t>01</a:t>
            </a:r>
            <a:r>
              <a:rPr lang="de-DE" sz="1400" b="1" dirty="0" smtClean="0">
                <a:solidFill>
                  <a:srgbClr val="045AA6"/>
                </a:solidFill>
              </a:rPr>
              <a:t>.10.2020</a:t>
            </a:r>
            <a:r>
              <a:rPr lang="de-DE" sz="1400" b="1" dirty="0">
                <a:solidFill>
                  <a:srgbClr val="045AA6"/>
                </a:solidFill>
              </a:rPr>
              <a:t>: </a:t>
            </a:r>
            <a:r>
              <a:rPr lang="de-DE" sz="1400" b="1" dirty="0" smtClean="0">
                <a:solidFill>
                  <a:srgbClr val="045AA6"/>
                </a:solidFill>
              </a:rPr>
              <a:t> </a:t>
            </a:r>
            <a:r>
              <a:rPr lang="de-DE" sz="1400" b="1" dirty="0" smtClean="0">
                <a:solidFill>
                  <a:srgbClr val="045AA6"/>
                </a:solidFill>
              </a:rPr>
              <a:t>1,05 </a:t>
            </a:r>
            <a:r>
              <a:rPr lang="de-DE" sz="1400" b="1" dirty="0" smtClean="0">
                <a:solidFill>
                  <a:srgbClr val="045AA6"/>
                </a:solidFill>
              </a:rPr>
              <a:t>(95%- Prädiktionsintervall</a:t>
            </a:r>
            <a:r>
              <a:rPr lang="de-DE" sz="1400" b="1" dirty="0">
                <a:solidFill>
                  <a:srgbClr val="045AA6"/>
                </a:solidFill>
              </a:rPr>
              <a:t>: </a:t>
            </a:r>
            <a:r>
              <a:rPr lang="de-DE" sz="1400" b="1" dirty="0" smtClean="0">
                <a:solidFill>
                  <a:srgbClr val="045AA6"/>
                </a:solidFill>
              </a:rPr>
              <a:t>0,95 </a:t>
            </a:r>
            <a:r>
              <a:rPr lang="de-DE" sz="1400" b="1" dirty="0" smtClean="0">
                <a:solidFill>
                  <a:srgbClr val="045AA6"/>
                </a:solidFill>
              </a:rPr>
              <a:t>– </a:t>
            </a:r>
            <a:r>
              <a:rPr lang="de-DE" sz="1400" b="1" dirty="0" smtClean="0">
                <a:solidFill>
                  <a:srgbClr val="045AA6"/>
                </a:solidFill>
              </a:rPr>
              <a:t>1,14) </a:t>
            </a:r>
            <a:endParaRPr lang="de-DE" sz="1400" b="1" dirty="0" smtClean="0">
              <a:solidFill>
                <a:srgbClr val="045AA6"/>
              </a:solidFill>
            </a:endParaRPr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02</a:t>
            </a:r>
            <a:r>
              <a:rPr lang="de-DE" dirty="0" smtClean="0"/>
              <a:t>.10.2020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7311" y="103483"/>
            <a:ext cx="6114342" cy="553998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7-Tage-Inzidenz </a:t>
            </a:r>
            <a:r>
              <a:rPr lang="de-DE" sz="2000" dirty="0" smtClean="0">
                <a:solidFill>
                  <a:schemeClr val="bg1"/>
                </a:solidFill>
              </a:rPr>
              <a:t>der Bundesländer nach </a:t>
            </a:r>
            <a:r>
              <a:rPr lang="de-DE" sz="2000" dirty="0">
                <a:solidFill>
                  <a:schemeClr val="bg1"/>
                </a:solidFill>
              </a:rPr>
              <a:t>Berichtsdatum </a:t>
            </a:r>
            <a:r>
              <a:rPr lang="de-DE" sz="1600" dirty="0" smtClean="0">
                <a:solidFill>
                  <a:schemeClr val="bg1"/>
                </a:solidFill>
              </a:rPr>
              <a:t>(Datenstand </a:t>
            </a:r>
            <a:r>
              <a:rPr lang="de-DE" sz="1600" dirty="0" smtClean="0">
                <a:solidFill>
                  <a:schemeClr val="bg1"/>
                </a:solidFill>
              </a:rPr>
              <a:t>02</a:t>
            </a:r>
            <a:r>
              <a:rPr lang="de-DE" sz="1600" dirty="0" smtClean="0">
                <a:solidFill>
                  <a:schemeClr val="bg1"/>
                </a:solidFill>
              </a:rPr>
              <a:t>.10.2020 </a:t>
            </a:r>
            <a:r>
              <a:rPr lang="de-DE" sz="1600" dirty="0" smtClean="0">
                <a:solidFill>
                  <a:schemeClr val="bg1"/>
                </a:solidFill>
              </a:rPr>
              <a:t>0:00 Uhr)</a:t>
            </a:r>
            <a:endParaRPr lang="de-DE" sz="16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2" y="1198709"/>
            <a:ext cx="8915120" cy="509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24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02</a:t>
            </a:r>
            <a:r>
              <a:rPr lang="de-DE" dirty="0" smtClean="0"/>
              <a:t>.10.2020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Geografische Verteilung in Deutschland: 7-Tage-Inzidenz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064134"/>
              </p:ext>
            </p:extLst>
          </p:nvPr>
        </p:nvGraphicFramePr>
        <p:xfrm>
          <a:off x="236765" y="484709"/>
          <a:ext cx="6784521" cy="1219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301958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12.687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97147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400" b="1" dirty="0" smtClean="0">
                          <a:solidFill>
                            <a:schemeClr val="tx1"/>
                          </a:solidFill>
                        </a:rPr>
                        <a:t>&gt;25-50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4566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de-DE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400" b="1" dirty="0" smtClean="0">
                          <a:solidFill>
                            <a:schemeClr val="tx1"/>
                          </a:solidFill>
                        </a:rPr>
                        <a:t>&gt;50-100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03352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400" b="1" dirty="0" smtClean="0">
                          <a:solidFill>
                            <a:schemeClr val="tx1"/>
                          </a:solidFill>
                        </a:rPr>
                        <a:t>100-500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29" y="1742329"/>
            <a:ext cx="6784521" cy="4798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3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02</a:t>
            </a:r>
            <a:r>
              <a:rPr lang="de-DE" dirty="0" smtClean="0"/>
              <a:t>.10.2020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itel 1"/>
          <p:cNvSpPr txBox="1">
            <a:spLocks noGrp="1"/>
          </p:cNvSpPr>
          <p:nvPr>
            <p:ph type="title"/>
          </p:nvPr>
        </p:nvSpPr>
        <p:spPr>
          <a:xfrm>
            <a:off x="194554" y="303589"/>
            <a:ext cx="7013642" cy="584775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Anzahl der SARS-CoV-2 Testungen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1800" dirty="0" smtClean="0">
                <a:solidFill>
                  <a:schemeClr val="bg1"/>
                </a:solidFill>
              </a:rPr>
              <a:t>(</a:t>
            </a:r>
            <a:r>
              <a:rPr lang="de-DE" sz="1800" dirty="0">
                <a:solidFill>
                  <a:schemeClr val="bg1"/>
                </a:solidFill>
              </a:rPr>
              <a:t>S</a:t>
            </a:r>
            <a:r>
              <a:rPr lang="de-DE" sz="1800" dirty="0" smtClean="0">
                <a:solidFill>
                  <a:schemeClr val="bg1"/>
                </a:solidFill>
              </a:rPr>
              <a:t>tand </a:t>
            </a:r>
            <a:r>
              <a:rPr lang="de-DE" sz="1800" dirty="0" smtClean="0">
                <a:solidFill>
                  <a:schemeClr val="bg1"/>
                </a:solidFill>
              </a:rPr>
              <a:t>30</a:t>
            </a:r>
            <a:r>
              <a:rPr lang="de-DE" sz="1800" dirty="0" smtClean="0">
                <a:solidFill>
                  <a:schemeClr val="bg1"/>
                </a:solidFill>
              </a:rPr>
              <a:t>.09.2020</a:t>
            </a:r>
            <a:r>
              <a:rPr lang="de-DE" sz="1800" dirty="0" smtClean="0">
                <a:solidFill>
                  <a:schemeClr val="bg1"/>
                </a:solidFill>
              </a:rPr>
              <a:t>)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167182" y="4861271"/>
            <a:ext cx="3452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Seit Beginn der Testungen in Deutschland bis einschließlich KW 39/2020 wurden bisher 16.999.253 Labortests erfasst, davon wurden 328.566 positiv auf SARS-CoV-2 getestet.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54" y="1032234"/>
            <a:ext cx="4842636" cy="559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6284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02</a:t>
            </a:r>
            <a:r>
              <a:rPr lang="de-DE" dirty="0" smtClean="0"/>
              <a:t>.10.2020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itel 1"/>
          <p:cNvSpPr txBox="1">
            <a:spLocks noGrp="1"/>
          </p:cNvSpPr>
          <p:nvPr>
            <p:ph type="title"/>
          </p:nvPr>
        </p:nvSpPr>
        <p:spPr>
          <a:xfrm>
            <a:off x="194554" y="303589"/>
            <a:ext cx="7013642" cy="615553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Probenrückstau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2000" dirty="0" smtClean="0">
                <a:solidFill>
                  <a:schemeClr val="bg1"/>
                </a:solidFill>
              </a:rPr>
              <a:t>(Stand 30.09.2020) 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84015" y="4991900"/>
            <a:ext cx="8643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 dirty="0" smtClean="0"/>
          </a:p>
          <a:p>
            <a:pPr marL="285750" indent="-285750">
              <a:buFontTx/>
              <a:buChar char="-"/>
            </a:pPr>
            <a:r>
              <a:rPr lang="de-DE" sz="1600" dirty="0" smtClean="0"/>
              <a:t>In </a:t>
            </a:r>
            <a:r>
              <a:rPr lang="de-DE" sz="1600" dirty="0"/>
              <a:t>KW 39 </a:t>
            </a:r>
            <a:r>
              <a:rPr lang="de-DE" sz="1600" dirty="0" smtClean="0"/>
              <a:t>(21.09.-27.09.) gaben </a:t>
            </a:r>
            <a:r>
              <a:rPr lang="de-DE" sz="1600" dirty="0"/>
              <a:t>46 Labore einen Rückstau von insgesamt 15.983 abzuarbeitenden Proben </a:t>
            </a:r>
            <a:r>
              <a:rPr lang="de-DE" sz="1600" dirty="0" smtClean="0"/>
              <a:t>an.</a:t>
            </a:r>
          </a:p>
          <a:p>
            <a:pPr marL="285750" indent="-285750">
              <a:buFontTx/>
              <a:buChar char="-"/>
            </a:pPr>
            <a:r>
              <a:rPr lang="de-DE" sz="1600" dirty="0" smtClean="0"/>
              <a:t>35 </a:t>
            </a:r>
            <a:r>
              <a:rPr lang="de-DE" sz="1600" dirty="0"/>
              <a:t>Labore nannten Lieferschwierigkeiten für Reagenzien. </a:t>
            </a:r>
          </a:p>
          <a:p>
            <a:pPr marL="285750" indent="-285750">
              <a:buFontTx/>
              <a:buChar char="-"/>
            </a:pPr>
            <a:endParaRPr lang="de-DE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05" y="1385460"/>
            <a:ext cx="7465163" cy="3606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158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02</a:t>
            </a:r>
            <a:r>
              <a:rPr lang="de-DE" dirty="0" smtClean="0"/>
              <a:t>.10.2020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1"/>
          <p:cNvSpPr txBox="1">
            <a:spLocks noGrp="1"/>
          </p:cNvSpPr>
          <p:nvPr>
            <p:ph type="title"/>
          </p:nvPr>
        </p:nvSpPr>
        <p:spPr>
          <a:xfrm>
            <a:off x="194554" y="303589"/>
            <a:ext cx="7013642" cy="307777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Wöchentliche Sterbefallzahlen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36375" y="5145385"/>
            <a:ext cx="8402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Daten bis einschl. KW </a:t>
            </a:r>
            <a:r>
              <a:rPr lang="de-DE" dirty="0" smtClean="0"/>
              <a:t>35 (</a:t>
            </a:r>
            <a:r>
              <a:rPr lang="de-DE" dirty="0" smtClean="0"/>
              <a:t>24</a:t>
            </a:r>
            <a:r>
              <a:rPr lang="de-DE" dirty="0" smtClean="0"/>
              <a:t>.08</a:t>
            </a:r>
            <a:r>
              <a:rPr lang="de-DE" dirty="0" smtClean="0"/>
              <a:t>. - </a:t>
            </a:r>
            <a:r>
              <a:rPr lang="de-DE" dirty="0" smtClean="0"/>
              <a:t>30</a:t>
            </a:r>
            <a:r>
              <a:rPr lang="de-DE" dirty="0" smtClean="0"/>
              <a:t>.08.2020</a:t>
            </a:r>
            <a:r>
              <a:rPr lang="de-DE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KW 35: 16.167 </a:t>
            </a:r>
            <a:r>
              <a:rPr lang="de-DE" dirty="0" smtClean="0"/>
              <a:t>Todesfälle </a:t>
            </a:r>
            <a:r>
              <a:rPr lang="de-DE" dirty="0" smtClean="0"/>
              <a:t>(-1.079 </a:t>
            </a:r>
            <a:r>
              <a:rPr lang="de-DE" dirty="0" smtClean="0"/>
              <a:t>zur Vorwoche), ca. </a:t>
            </a:r>
            <a:r>
              <a:rPr lang="de-DE" dirty="0"/>
              <a:t>1</a:t>
            </a:r>
            <a:r>
              <a:rPr lang="de-DE" dirty="0" smtClean="0"/>
              <a:t>% unter dem </a:t>
            </a:r>
            <a:r>
              <a:rPr lang="de-DE" dirty="0" smtClean="0"/>
              <a:t>Durchschnitt der </a:t>
            </a:r>
            <a:r>
              <a:rPr lang="de-DE" dirty="0"/>
              <a:t>V</a:t>
            </a:r>
            <a:r>
              <a:rPr lang="de-DE" dirty="0" smtClean="0"/>
              <a:t>orjahre 2016-19 (Nachmeldungen aber noch möglich)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492212" y="4706117"/>
            <a:ext cx="2455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Datenstand </a:t>
            </a:r>
            <a:r>
              <a:rPr lang="de-DE" dirty="0" smtClean="0">
                <a:solidFill>
                  <a:srgbClr val="FF0000"/>
                </a:solidFill>
              </a:rPr>
              <a:t>25</a:t>
            </a:r>
            <a:r>
              <a:rPr lang="de-DE" dirty="0" smtClean="0">
                <a:solidFill>
                  <a:srgbClr val="FF0000"/>
                </a:solidFill>
              </a:rPr>
              <a:t>.09.2020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9" name="Grafik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98"/>
          <a:stretch/>
        </p:blipFill>
        <p:spPr bwMode="auto">
          <a:xfrm>
            <a:off x="236375" y="1114185"/>
            <a:ext cx="7646091" cy="3495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7981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</Words>
  <Application>Microsoft Office PowerPoint</Application>
  <PresentationFormat>Bildschirmpräsentation (4:3)</PresentationFormat>
  <Paragraphs>87</Paragraphs>
  <Slides>6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Office-Design</vt:lpstr>
      <vt:lpstr>COVID-19:   Lage National, 02.10.2020  Informationen für den Krisenstab</vt:lpstr>
      <vt:lpstr>PowerPoint-Präsentation</vt:lpstr>
      <vt:lpstr>PowerPoint-Präsentation</vt:lpstr>
      <vt:lpstr>Anzahl der SARS-CoV-2 Testungen (Stand 30.09.2020)</vt:lpstr>
      <vt:lpstr>Probenrückstau (Stand 30.09.2020) </vt:lpstr>
      <vt:lpstr>Wöchentliche Sterbefallzahlen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Steffen, Annika</cp:lastModifiedBy>
  <cp:revision>2809</cp:revision>
  <cp:lastPrinted>2020-08-31T05:46:37Z</cp:lastPrinted>
  <dcterms:created xsi:type="dcterms:W3CDTF">2015-11-02T12:29:13Z</dcterms:created>
  <dcterms:modified xsi:type="dcterms:W3CDTF">2020-10-02T07:12:27Z</dcterms:modified>
</cp:coreProperties>
</file>