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4" r:id="rId2"/>
    <p:sldId id="365" r:id="rId3"/>
    <p:sldId id="383" r:id="rId4"/>
    <p:sldId id="393" r:id="rId5"/>
    <p:sldId id="384" r:id="rId6"/>
    <p:sldId id="385" r:id="rId7"/>
    <p:sldId id="392" r:id="rId8"/>
    <p:sldId id="387" r:id="rId9"/>
    <p:sldId id="388" r:id="rId10"/>
    <p:sldId id="389" r:id="rId11"/>
    <p:sldId id="390" r:id="rId12"/>
    <p:sldId id="391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5137" autoAdjust="0"/>
  </p:normalViewPr>
  <p:slideViewPr>
    <p:cSldViewPr>
      <p:cViewPr varScale="1">
        <p:scale>
          <a:sx n="111" d="100"/>
          <a:sy n="111" d="100"/>
        </p:scale>
        <p:origin x="-171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Kolumbien und Großbritannien haben die Plätze getauscht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2 Länder mehr auf Liste: Slowenien und Portugal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Afrika: Tunesien nicht mehr auf Liste</a:t>
            </a:r>
          </a:p>
          <a:p>
            <a:r>
              <a:rPr lang="de-DE" baseline="0" dirty="0" smtClean="0"/>
              <a:t>Europa: 24 statt 23 Länder am Freitag, 8 statt 9 Nicht-EU-länder, San Marino nicht mehr auf Liste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2 Länder mehr auf Liste: Slowenien und Portugal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Jordanien: </a:t>
            </a:r>
            <a:r>
              <a:rPr lang="de-DE" baseline="0" dirty="0" err="1" smtClean="0"/>
              <a:t>ca</a:t>
            </a:r>
            <a:r>
              <a:rPr lang="de-DE" baseline="0" dirty="0" smtClean="0"/>
              <a:t> 15.000 Fälle, 7500 Fälle davon in den vergangenen 7T</a:t>
            </a:r>
          </a:p>
          <a:p>
            <a:r>
              <a:rPr lang="de-DE" baseline="0" dirty="0" smtClean="0"/>
              <a:t>Myanmar: 16.000 Fälle, in den vergangenen 7T </a:t>
            </a:r>
            <a:r>
              <a:rPr lang="de-DE" baseline="0" smtClean="0"/>
              <a:t>6500 Fälle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47353" y="913705"/>
            <a:ext cx="4018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34.986.502 </a:t>
            </a:r>
            <a:r>
              <a:rPr lang="en-US" sz="2400" b="1" dirty="0" err="1" smtClean="0">
                <a:solidFill>
                  <a:schemeClr val="tx2"/>
                </a:solidFill>
              </a:rPr>
              <a:t>Fälle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de-DE" sz="2400" b="1" dirty="0" smtClean="0">
                <a:solidFill>
                  <a:schemeClr val="tx2"/>
                </a:solidFill>
              </a:rPr>
              <a:t>1.034.240 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Verstorbene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alibri"/>
              </a:rPr>
              <a:t>(3,0%)</a:t>
            </a:r>
            <a:endParaRPr lang="en-US" sz="24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04.10.2020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41625"/>
              </p:ext>
            </p:extLst>
          </p:nvPr>
        </p:nvGraphicFramePr>
        <p:xfrm>
          <a:off x="110666" y="1744702"/>
          <a:ext cx="8925830" cy="4625183"/>
        </p:xfrm>
        <a:graphic>
          <a:graphicData uri="http://schemas.openxmlformats.org/drawingml/2006/table">
            <a:tbl>
              <a:tblPr firstRow="1" firstCol="1" bandRow="1"/>
              <a:tblGrid>
                <a:gridCol w="1399994"/>
                <a:gridCol w="1123998"/>
                <a:gridCol w="1354447"/>
                <a:gridCol w="1018106"/>
                <a:gridCol w="1956467"/>
                <a:gridCol w="666003"/>
                <a:gridCol w="666003"/>
                <a:gridCol w="740812"/>
              </a:tblGrid>
              <a:tr h="798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6.549.373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556.841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5,9%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40,75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1,6%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7.382.944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304.146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3,1%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92,43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2,8%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4.906.833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188.842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0,5%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89,48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3,0%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790.805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88.334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0,6%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197,26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2,6%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606.625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79.179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7,1%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118,15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5,3%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789.932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73.451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3,9%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156,49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4,1%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1.204.502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60.931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31,5%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41,77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1,8%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Großbritannien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480.017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50.740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30,4%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76,13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8,8%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848.147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42.109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11,6%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83,65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3,1%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264.857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37.757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13,2%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443,19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0,6%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0" y="1071025"/>
            <a:ext cx="8213321" cy="5786975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14-Tages-Trend für Länder in Asien mit &gt; 700 Fällen in den vergangenen 7 Tagen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220072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04.10.2020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1424"/>
            <a:ext cx="8415827" cy="5903960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14-Tages-Trend für Länder in Amerika mit &gt; 700 Fällen in den vergangenen 7 Tagen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220072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04.10.2020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KAP - Tool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580112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http://ccp.jhu.edu/kap-covid/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" y="663661"/>
            <a:ext cx="9144000" cy="59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" y="332656"/>
            <a:ext cx="8986315" cy="3526887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888962" y="659295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04.10.2020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466668" y="3888510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 </a:t>
            </a:r>
            <a:r>
              <a:rPr lang="de-DE" sz="1100" b="1" dirty="0" smtClean="0"/>
              <a:t>(nicht EU/EWR/UK/CH)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84932"/>
              </p:ext>
            </p:extLst>
          </p:nvPr>
        </p:nvGraphicFramePr>
        <p:xfrm>
          <a:off x="46726" y="4335290"/>
          <a:ext cx="1428930" cy="5410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 Verde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108,19</a:t>
                      </a:r>
                    </a:p>
                  </a:txBody>
                  <a:tcPr marL="6350" marR="6350" marT="635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Libyen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62,84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95143"/>
              </p:ext>
            </p:extLst>
          </p:nvPr>
        </p:nvGraphicFramePr>
        <p:xfrm>
          <a:off x="1698398" y="4335290"/>
          <a:ext cx="1662100" cy="244126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9028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227,64</a:t>
                      </a:r>
                    </a:p>
                  </a:txBody>
                  <a:tcPr marL="6350" marR="6350" marT="6350" marB="0" anchor="b"/>
                </a:tc>
              </a:tr>
              <a:tr h="1827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197,26</a:t>
                      </a:r>
                    </a:p>
                  </a:txBody>
                  <a:tcPr marL="6350" marR="6350" marT="635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158,93</a:t>
                      </a:r>
                    </a:p>
                  </a:txBody>
                  <a:tcPr marL="6350" marR="6350" marT="6350" marB="0" anchor="b"/>
                </a:tc>
              </a:tr>
              <a:tr h="40207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Bonaire, Saint Eustatius and Saba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150,1</a:t>
                      </a:r>
                    </a:p>
                  </a:txBody>
                  <a:tcPr marL="6350" marR="6350" marT="635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143,01</a:t>
                      </a:r>
                    </a:p>
                  </a:txBody>
                  <a:tcPr marL="6350" marR="6350" marT="6350" marB="0" anchor="b"/>
                </a:tc>
              </a:tr>
              <a:tr h="14133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141,32</a:t>
                      </a:r>
                    </a:p>
                  </a:txBody>
                  <a:tcPr marL="6350" marR="6350" marT="6350" marB="0" anchor="b"/>
                </a:tc>
              </a:tr>
              <a:tr h="19289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107,03</a:t>
                      </a:r>
                    </a:p>
                  </a:txBody>
                  <a:tcPr marL="6350" marR="6350" marT="635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Maarten (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106,16</a:t>
                      </a:r>
                    </a:p>
                  </a:txBody>
                  <a:tcPr marL="6350" marR="6350" marT="635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92,43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94966"/>
              </p:ext>
            </p:extLst>
          </p:nvPr>
        </p:nvGraphicFramePr>
        <p:xfrm>
          <a:off x="3563888" y="4335290"/>
          <a:ext cx="1524000" cy="1333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0120"/>
                <a:gridCol w="4438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89,48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83,65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78,5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76,42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65,91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Curacao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56,3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50242"/>
              </p:ext>
            </p:extLst>
          </p:nvPr>
        </p:nvGraphicFramePr>
        <p:xfrm>
          <a:off x="5496272" y="4335290"/>
          <a:ext cx="1524000" cy="22781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8266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443,19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251,04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120,37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79,1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77,46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76,22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73,1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69,08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Jordanien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66,21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53,83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52,58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11161"/>
              </p:ext>
            </p:extLst>
          </p:nvPr>
        </p:nvGraphicFramePr>
        <p:xfrm>
          <a:off x="7308304" y="4335290"/>
          <a:ext cx="1707669" cy="17011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08112"/>
                <a:gridCol w="699557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359,69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279,18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166,14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132,42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96,46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Georgien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71,66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Ukraine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60,75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Nordmazedonien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53,87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79304"/>
              </p:ext>
            </p:extLst>
          </p:nvPr>
        </p:nvGraphicFramePr>
        <p:xfrm>
          <a:off x="46726" y="5733256"/>
          <a:ext cx="1428930" cy="6997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4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Französisch Polynesien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226,29</a:t>
                      </a:r>
                    </a:p>
                  </a:txBody>
                  <a:tcPr marL="6350" marR="6350" marT="635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206,22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331640" y="3814678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55 Länder/Territorien mit einer 7-Tages-Inzidenz &gt; 50 Fälle / 100.000 </a:t>
            </a:r>
            <a:r>
              <a:rPr lang="de-DE" sz="1400" b="1" dirty="0" err="1" smtClean="0"/>
              <a:t>Ew</a:t>
            </a:r>
            <a:r>
              <a:rPr lang="de-DE" sz="1400" b="1" dirty="0" smtClean="0"/>
              <a:t>.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92921"/>
            <a:ext cx="6362700" cy="5289550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</a:t>
            </a:r>
            <a:r>
              <a:rPr lang="de-DE" sz="2400" dirty="0" smtClean="0"/>
              <a:t>Einwohner – EU/EWR/UK/CH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04.10.2020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908720"/>
            <a:ext cx="15841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Europa </a:t>
            </a:r>
            <a:r>
              <a:rPr lang="de-DE" sz="1400" b="1" dirty="0" smtClean="0"/>
              <a:t>(EU/EWR/UK/CH</a:t>
            </a:r>
            <a:r>
              <a:rPr lang="de-DE" sz="1100" b="1" dirty="0" smtClean="0"/>
              <a:t>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74054"/>
              </p:ext>
            </p:extLst>
          </p:nvPr>
        </p:nvGraphicFramePr>
        <p:xfrm>
          <a:off x="323528" y="1472764"/>
          <a:ext cx="2808312" cy="42564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656184"/>
                <a:gridCol w="1152128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Land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Inzidenz 7T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Tschechien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162,55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156,49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Niederlande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134,4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118,15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101,75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Großbritannien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76,13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75,91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Slowakei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68,27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Ungarn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67,14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66,08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64,83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63,37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57,33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Slowenien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54,74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Dänemark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53,2</a:t>
                      </a:r>
                    </a:p>
                  </a:txBody>
                  <a:tcPr marL="6350" marR="6350" marT="635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51,65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10734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Studie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4" name="Rechteck 3"/>
          <p:cNvSpPr/>
          <p:nvPr/>
        </p:nvSpPr>
        <p:spPr>
          <a:xfrm>
            <a:off x="181504" y="3633405"/>
            <a:ext cx="67667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Indian study </a:t>
            </a:r>
            <a:r>
              <a:rPr lang="en-US" sz="1600" dirty="0" smtClean="0"/>
              <a:t>by </a:t>
            </a:r>
            <a:r>
              <a:rPr lang="de-DE" sz="1600" dirty="0" err="1" smtClean="0"/>
              <a:t>Laxminarayan</a:t>
            </a:r>
            <a:r>
              <a:rPr lang="de-DE" sz="1600" dirty="0" smtClean="0"/>
              <a:t> et al. </a:t>
            </a:r>
            <a:r>
              <a:rPr lang="de-DE" sz="1600" dirty="0"/>
              <a:t>i</a:t>
            </a:r>
            <a:r>
              <a:rPr lang="de-DE" sz="1600" dirty="0" smtClean="0"/>
              <a:t>n </a:t>
            </a:r>
            <a:r>
              <a:rPr lang="de-DE" sz="1600" i="1" dirty="0" smtClean="0"/>
              <a:t>Science</a:t>
            </a:r>
            <a:r>
              <a:rPr lang="de-DE" sz="1600" dirty="0" smtClean="0"/>
              <a:t>:  85.000 </a:t>
            </a:r>
            <a:r>
              <a:rPr lang="de-DE" sz="1600" dirty="0"/>
              <a:t>COVID-19-cases </a:t>
            </a:r>
            <a:r>
              <a:rPr lang="de-DE" sz="1600" dirty="0" err="1"/>
              <a:t>and</a:t>
            </a:r>
            <a:r>
              <a:rPr lang="de-DE" sz="1600" dirty="0"/>
              <a:t> 600,000 </a:t>
            </a:r>
            <a:r>
              <a:rPr lang="de-DE" sz="1600" dirty="0" err="1"/>
              <a:t>contacts</a:t>
            </a:r>
            <a:r>
              <a:rPr lang="de-DE" sz="1600" dirty="0"/>
              <a:t> in Tamil </a:t>
            </a:r>
            <a:r>
              <a:rPr lang="de-DE" sz="1600" dirty="0" err="1"/>
              <a:t>Nadu</a:t>
            </a:r>
            <a:r>
              <a:rPr lang="de-DE" sz="1600" dirty="0"/>
              <a:t> und Andra Pradesh </a:t>
            </a:r>
            <a:r>
              <a:rPr lang="de-DE" sz="1600" dirty="0" smtClean="0"/>
              <a:t>(South </a:t>
            </a:r>
            <a:r>
              <a:rPr lang="de-DE" sz="1600" dirty="0" err="1" smtClean="0"/>
              <a:t>India</a:t>
            </a:r>
            <a:r>
              <a:rPr lang="de-DE" sz="1600" dirty="0" smtClean="0"/>
              <a:t>) </a:t>
            </a:r>
          </a:p>
          <a:p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Key </a:t>
            </a:r>
            <a:r>
              <a:rPr lang="de-DE" sz="1600" dirty="0" err="1" smtClean="0"/>
              <a:t>findings</a:t>
            </a:r>
            <a:r>
              <a:rPr lang="de-DE" sz="1600" dirty="0" smtClean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dirty="0" err="1" smtClean="0"/>
              <a:t>Children</a:t>
            </a:r>
            <a:r>
              <a:rPr lang="de-DE" sz="1600" dirty="0" smtClean="0"/>
              <a:t> </a:t>
            </a:r>
            <a:r>
              <a:rPr lang="de-DE" sz="1600" dirty="0" err="1"/>
              <a:t>of</a:t>
            </a:r>
            <a:r>
              <a:rPr lang="de-DE" sz="1600" dirty="0"/>
              <a:t> all </a:t>
            </a:r>
            <a:r>
              <a:rPr lang="de-DE" sz="1600" dirty="0" err="1"/>
              <a:t>ages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become</a:t>
            </a:r>
            <a:r>
              <a:rPr lang="de-DE" sz="1600" dirty="0"/>
              <a:t> </a:t>
            </a:r>
            <a:r>
              <a:rPr lang="de-DE" sz="1600" dirty="0" err="1"/>
              <a:t>infected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virus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spread</a:t>
            </a:r>
            <a:r>
              <a:rPr lang="de-DE" sz="1600" dirty="0"/>
              <a:t> </a:t>
            </a:r>
            <a:r>
              <a:rPr lang="de-DE" sz="1600" dirty="0" err="1"/>
              <a:t>it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others</a:t>
            </a:r>
            <a:r>
              <a:rPr lang="de-DE" sz="1600" dirty="0"/>
              <a:t> </a:t>
            </a:r>
            <a:endParaRPr lang="de-DE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A </a:t>
            </a:r>
            <a:r>
              <a:rPr lang="de-DE" sz="1600" dirty="0" err="1"/>
              <a:t>small</a:t>
            </a:r>
            <a:r>
              <a:rPr lang="de-DE" sz="1600" dirty="0"/>
              <a:t> </a:t>
            </a:r>
            <a:r>
              <a:rPr lang="de-DE" sz="1600" dirty="0" err="1"/>
              <a:t>number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people</a:t>
            </a:r>
            <a:r>
              <a:rPr lang="de-DE" sz="1600" dirty="0"/>
              <a:t> </a:t>
            </a:r>
            <a:r>
              <a:rPr lang="de-DE" sz="1600" dirty="0" err="1"/>
              <a:t>were</a:t>
            </a:r>
            <a:r>
              <a:rPr lang="de-DE" sz="1600" dirty="0"/>
              <a:t> </a:t>
            </a:r>
            <a:r>
              <a:rPr lang="de-DE" sz="1600" dirty="0" err="1"/>
              <a:t>responsible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seeding</a:t>
            </a:r>
            <a:r>
              <a:rPr lang="de-DE" sz="1600" dirty="0"/>
              <a:t> a </a:t>
            </a:r>
            <a:r>
              <a:rPr lang="de-DE" sz="1600" dirty="0" err="1"/>
              <a:t>majority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/>
              <a:t>infections</a:t>
            </a:r>
            <a:r>
              <a:rPr lang="de-DE" sz="1600" dirty="0"/>
              <a:t>, </a:t>
            </a:r>
            <a:r>
              <a:rPr lang="de-DE" sz="1600" dirty="0" err="1"/>
              <a:t>confirming</a:t>
            </a:r>
            <a:r>
              <a:rPr lang="de-DE" sz="1600" dirty="0"/>
              <a:t> </a:t>
            </a:r>
            <a:r>
              <a:rPr lang="de-DE" sz="1600" dirty="0" err="1"/>
              <a:t>past</a:t>
            </a:r>
            <a:r>
              <a:rPr lang="de-DE" sz="1600" dirty="0"/>
              <a:t> </a:t>
            </a:r>
            <a:r>
              <a:rPr lang="de-DE" sz="1600" dirty="0" err="1"/>
              <a:t>research</a:t>
            </a:r>
            <a:r>
              <a:rPr lang="de-DE" sz="1600" dirty="0"/>
              <a:t>. Overall, 5 </a:t>
            </a:r>
            <a:r>
              <a:rPr lang="de-DE" sz="1600" dirty="0" err="1"/>
              <a:t>percent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people</a:t>
            </a:r>
            <a:r>
              <a:rPr lang="de-DE" sz="1600" dirty="0"/>
              <a:t> </a:t>
            </a:r>
            <a:r>
              <a:rPr lang="de-DE" sz="1600" dirty="0" err="1"/>
              <a:t>were</a:t>
            </a:r>
            <a:r>
              <a:rPr lang="de-DE" sz="1600" dirty="0"/>
              <a:t> </a:t>
            </a:r>
            <a:r>
              <a:rPr lang="de-DE" sz="1600" dirty="0" err="1"/>
              <a:t>responsible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80 </a:t>
            </a:r>
            <a:r>
              <a:rPr lang="de-DE" sz="1600" dirty="0" err="1"/>
              <a:t>percent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infections</a:t>
            </a:r>
            <a:r>
              <a:rPr lang="de-DE" sz="1600" dirty="0"/>
              <a:t> </a:t>
            </a:r>
            <a:r>
              <a:rPr lang="de-DE" sz="1600" dirty="0" err="1"/>
              <a:t>detected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contact</a:t>
            </a:r>
            <a:r>
              <a:rPr lang="de-DE" sz="1600" dirty="0"/>
              <a:t> </a:t>
            </a:r>
            <a:r>
              <a:rPr lang="de-DE" sz="1600" dirty="0" err="1"/>
              <a:t>tracing</a:t>
            </a:r>
            <a:r>
              <a:rPr lang="de-DE" sz="1600" dirty="0"/>
              <a:t>. Most </a:t>
            </a:r>
            <a:r>
              <a:rPr lang="de-DE" sz="1600" dirty="0" err="1"/>
              <a:t>people</a:t>
            </a:r>
            <a:r>
              <a:rPr lang="de-DE" sz="1600" dirty="0"/>
              <a:t>, 71 </a:t>
            </a:r>
            <a:r>
              <a:rPr lang="de-DE" sz="1600" dirty="0" err="1"/>
              <a:t>percent</a:t>
            </a:r>
            <a:r>
              <a:rPr lang="de-DE" sz="1600" dirty="0"/>
              <a:t>, </a:t>
            </a:r>
            <a:r>
              <a:rPr lang="de-DE" sz="1600" dirty="0" err="1"/>
              <a:t>did</a:t>
            </a:r>
            <a:r>
              <a:rPr lang="de-DE" sz="1600" dirty="0"/>
              <a:t> not </a:t>
            </a:r>
            <a:r>
              <a:rPr lang="de-DE" sz="1600" dirty="0" err="1"/>
              <a:t>seem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pass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virus</a:t>
            </a:r>
            <a:r>
              <a:rPr lang="de-DE" sz="1600" dirty="0"/>
              <a:t> on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anyone</a:t>
            </a:r>
            <a:r>
              <a:rPr lang="de-DE" sz="1600" dirty="0"/>
              <a:t> </a:t>
            </a:r>
            <a:r>
              <a:rPr lang="de-DE" sz="1600" dirty="0" err="1"/>
              <a:t>else</a:t>
            </a:r>
            <a:r>
              <a:rPr lang="de-DE" sz="1600" dirty="0"/>
              <a:t>.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7200" y="3281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503" y="6539023"/>
            <a:ext cx="8568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prstClr val="black"/>
                </a:solidFill>
              </a:rPr>
              <a:t>Quelle: </a:t>
            </a:r>
            <a:r>
              <a:rPr lang="de-DE" sz="1400" i="1" dirty="0">
                <a:solidFill>
                  <a:prstClr val="black"/>
                </a:solidFill>
              </a:rPr>
              <a:t>https://science.sciencemag.org/content/early/2020/09/29/science.abd7672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4" y="1064542"/>
            <a:ext cx="5885980" cy="258048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6"/>
          <a:stretch/>
        </p:blipFill>
        <p:spPr>
          <a:xfrm>
            <a:off x="3655694" y="0"/>
            <a:ext cx="5428814" cy="96567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7" r="69263" b="4710"/>
          <a:stretch/>
        </p:blipFill>
        <p:spPr>
          <a:xfrm>
            <a:off x="7463390" y="1064542"/>
            <a:ext cx="1668664" cy="3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7848872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chemeClr val="tx2"/>
                </a:solidFill>
              </a:rPr>
              <a:t>Afrika: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schemeClr val="tx2"/>
                </a:solidFill>
              </a:rPr>
              <a:t>2,6 % der neuen Fälle und 3,3 % der neuen Todesfälle (in den vergangenen 7 Tagen)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chemeClr val="tx2"/>
                </a:solidFill>
              </a:rPr>
              <a:t>Amerika: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schemeClr val="tx2"/>
                </a:solidFill>
              </a:rPr>
              <a:t>36,6 </a:t>
            </a:r>
            <a:r>
              <a:rPr lang="de-DE" sz="1400" b="1" dirty="0">
                <a:solidFill>
                  <a:schemeClr val="tx2"/>
                </a:solidFill>
              </a:rPr>
              <a:t>% der Fälle und </a:t>
            </a:r>
            <a:r>
              <a:rPr lang="de-DE" sz="1400" b="1" dirty="0" smtClean="0">
                <a:solidFill>
                  <a:schemeClr val="tx2"/>
                </a:solidFill>
              </a:rPr>
              <a:t>53,8 </a:t>
            </a:r>
            <a:r>
              <a:rPr lang="de-DE" sz="1400" b="1" dirty="0">
                <a:solidFill>
                  <a:schemeClr val="tx2"/>
                </a:solidFill>
              </a:rPr>
              <a:t>% der Todesfälle (in den vergangenen </a:t>
            </a:r>
            <a:r>
              <a:rPr lang="de-DE" sz="1400" b="1" dirty="0" smtClean="0">
                <a:solidFill>
                  <a:schemeClr val="tx2"/>
                </a:solidFill>
              </a:rPr>
              <a:t>7T)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chemeClr val="tx2"/>
                </a:solidFill>
              </a:rPr>
              <a:t>Asien</a:t>
            </a:r>
            <a:r>
              <a:rPr lang="de-DE" sz="1400" b="1" dirty="0" smtClean="0">
                <a:solidFill>
                  <a:schemeClr val="tx2"/>
                </a:solidFill>
              </a:rPr>
              <a:t>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schemeClr val="tx2"/>
                </a:solidFill>
              </a:rPr>
              <a:t>38,4 </a:t>
            </a:r>
            <a:r>
              <a:rPr lang="de-DE" sz="1400" b="1" dirty="0">
                <a:solidFill>
                  <a:schemeClr val="tx2"/>
                </a:solidFill>
              </a:rPr>
              <a:t>% der Fälle und </a:t>
            </a:r>
            <a:r>
              <a:rPr lang="de-DE" sz="1400" b="1" dirty="0" smtClean="0">
                <a:solidFill>
                  <a:schemeClr val="tx2"/>
                </a:solidFill>
              </a:rPr>
              <a:t>30,7 </a:t>
            </a:r>
            <a:r>
              <a:rPr lang="de-DE" sz="1400" b="1" dirty="0">
                <a:solidFill>
                  <a:schemeClr val="tx2"/>
                </a:solidFill>
              </a:rPr>
              <a:t>% der Todesfälle (in den vergangenen 7T) </a:t>
            </a:r>
            <a:endParaRPr lang="de-DE" sz="1400" b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chemeClr val="tx2"/>
                </a:solidFill>
              </a:rPr>
              <a:t>Europa: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schemeClr val="tx2"/>
                </a:solidFill>
              </a:rPr>
              <a:t>22,3 </a:t>
            </a:r>
            <a:r>
              <a:rPr lang="de-DE" sz="1400" b="1" dirty="0">
                <a:solidFill>
                  <a:schemeClr val="tx2"/>
                </a:solidFill>
              </a:rPr>
              <a:t>% der Fälle und </a:t>
            </a:r>
            <a:r>
              <a:rPr lang="de-DE" sz="1400" b="1" dirty="0" smtClean="0">
                <a:solidFill>
                  <a:schemeClr val="tx2"/>
                </a:solidFill>
              </a:rPr>
              <a:t>12,1 </a:t>
            </a:r>
            <a:r>
              <a:rPr lang="de-DE" sz="1400" b="1" dirty="0">
                <a:solidFill>
                  <a:schemeClr val="tx2"/>
                </a:solidFill>
              </a:rPr>
              <a:t>% der Todesfälle (in den vergangenen 7T) </a:t>
            </a:r>
            <a:endParaRPr lang="de-DE" sz="1400" b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chemeClr val="tx2"/>
                </a:solidFill>
              </a:rPr>
              <a:t>Ozeanien: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schemeClr val="tx2"/>
                </a:solidFill>
              </a:rPr>
              <a:t>0,05 </a:t>
            </a:r>
            <a:r>
              <a:rPr lang="de-DE" sz="1400" b="1" dirty="0">
                <a:solidFill>
                  <a:schemeClr val="tx2"/>
                </a:solidFill>
              </a:rPr>
              <a:t>% der Fälle und </a:t>
            </a:r>
            <a:r>
              <a:rPr lang="de-DE" sz="1400" b="1" dirty="0" smtClean="0">
                <a:solidFill>
                  <a:schemeClr val="tx2"/>
                </a:solidFill>
              </a:rPr>
              <a:t>0,09 </a:t>
            </a:r>
            <a:r>
              <a:rPr lang="de-DE" sz="1400" b="1" dirty="0">
                <a:solidFill>
                  <a:schemeClr val="tx2"/>
                </a:solidFill>
              </a:rPr>
              <a:t>% der </a:t>
            </a:r>
            <a:r>
              <a:rPr lang="de-DE" sz="1400" b="1" dirty="0" smtClean="0">
                <a:solidFill>
                  <a:schemeClr val="tx2"/>
                </a:solidFill>
              </a:rPr>
              <a:t>Todesfälle</a:t>
            </a:r>
            <a:r>
              <a:rPr lang="de-DE" sz="1400" b="1" dirty="0">
                <a:solidFill>
                  <a:schemeClr val="tx2"/>
                </a:solidFill>
              </a:rPr>
              <a:t> (in den vergangenen 7T) </a:t>
            </a:r>
            <a:endParaRPr lang="de-DE" sz="14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endParaRPr lang="de-DE" sz="2400" b="1" dirty="0" smtClean="0">
              <a:solidFill>
                <a:schemeClr val="tx2"/>
              </a:solidFill>
            </a:endParaRPr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dirty="0"/>
          </a:p>
        </p:txBody>
      </p:sp>
      <p:sp>
        <p:nvSpPr>
          <p:cNvPr id="5" name="Titel 4"/>
          <p:cNvSpPr txBox="1">
            <a:spLocks/>
          </p:cNvSpPr>
          <p:nvPr/>
        </p:nvSpPr>
        <p:spPr>
          <a:xfrm>
            <a:off x="170638" y="21371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Zusammenfassung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390703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6836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36104"/>
            <a:ext cx="8380788" cy="5949280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14-Tages-Trend für Länder in Europa mit &gt; 700 Fällen in den vergangenen 7 Tagen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220072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04.10.2020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36104"/>
            <a:ext cx="8380788" cy="5949280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14-Tages-Trend für Länder in Europa mit &gt; 700 Fällen in den vergangenen 7 Tagen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220072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04.10.2020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11747"/>
            <a:ext cx="8136904" cy="5736760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14-Tages-Trend für Länder in Afrika mit &gt; 700 Fällen in den vergangenen 7 Tagen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220072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04.10.2020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747</Words>
  <Application>Microsoft Office PowerPoint</Application>
  <PresentationFormat>Bildschirmpräsentation (4:3)</PresentationFormat>
  <Paragraphs>276</Paragraphs>
  <Slides>12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Denkel, Luisa</cp:lastModifiedBy>
  <cp:revision>883</cp:revision>
  <dcterms:created xsi:type="dcterms:W3CDTF">2020-04-16T05:25:18Z</dcterms:created>
  <dcterms:modified xsi:type="dcterms:W3CDTF">2020-10-05T10:18:54Z</dcterms:modified>
</cp:coreProperties>
</file>