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64" r:id="rId2"/>
    <p:sldId id="365" r:id="rId3"/>
    <p:sldId id="383" r:id="rId4"/>
    <p:sldId id="384" r:id="rId5"/>
    <p:sldId id="385" r:id="rId6"/>
    <p:sldId id="386" r:id="rId7"/>
    <p:sldId id="387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64" autoAdjust="0"/>
    <p:restoredTop sz="95137" autoAdjust="0"/>
  </p:normalViewPr>
  <p:slideViewPr>
    <p:cSldViewPr>
      <p:cViewPr varScale="1">
        <p:scale>
          <a:sx n="80" d="100"/>
          <a:sy n="80" d="100"/>
        </p:scale>
        <p:origin x="-78" y="-7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07.10.2020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Kolumbien und Großbritannien haben die Plätze getauscht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Afrika: Tunesien nicht mehr auf Liste</a:t>
            </a:r>
          </a:p>
          <a:p>
            <a:r>
              <a:rPr lang="de-DE" baseline="0" dirty="0" smtClean="0"/>
              <a:t>Europa: 24 statt 23 Länder am Freitag, 8 statt 9 Nicht-EU-länder, San Marino nicht mehr auf Liste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2 Länder mehr auf Liste: Slowenien und Portugal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119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https://www.who.int/docs/default-source/coronaviruse/situation-reports/20201005-weekly-epi-update-8.pdf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119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mtClean="0"/>
              <a:t>https://www.who.int/docs/default-source/coronaviruse/situation-reports/20201005-weekly-epi-update-8.pdf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11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07.10.2020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07.10.2020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07.10.2020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07.10.2020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07.10.2020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07.10.2020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07.10.2020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07.10.2020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07.10.2020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07.10.2020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07.10.2020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07.10.2020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2597132" y="913705"/>
            <a:ext cx="3949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chemeClr val="tx2"/>
                </a:solidFill>
              </a:rPr>
              <a:t>35.523.518 </a:t>
            </a:r>
            <a:r>
              <a:rPr lang="en-US" sz="2400" b="1" dirty="0" err="1" smtClean="0">
                <a:solidFill>
                  <a:schemeClr val="tx2"/>
                </a:solidFill>
              </a:rPr>
              <a:t>Fälle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endParaRPr lang="en-US" sz="2400" b="1" dirty="0">
              <a:solidFill>
                <a:schemeClr val="tx2"/>
              </a:solidFill>
            </a:endParaRPr>
          </a:p>
          <a:p>
            <a:r>
              <a:rPr lang="de-DE" sz="2400" b="1" dirty="0" smtClean="0">
                <a:solidFill>
                  <a:schemeClr val="tx2"/>
                </a:solidFill>
              </a:rPr>
              <a:t>1.042.398 </a:t>
            </a:r>
            <a:r>
              <a:rPr lang="en-US" sz="2400" b="1" dirty="0" err="1" smtClean="0">
                <a:solidFill>
                  <a:schemeClr val="tx2"/>
                </a:solidFill>
              </a:rPr>
              <a:t>Verstorbene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Calibri"/>
              </a:rPr>
              <a:t>(2,9%)</a:t>
            </a:r>
            <a:endParaRPr lang="en-US" sz="2400" b="1" dirty="0">
              <a:solidFill>
                <a:schemeClr val="tx2"/>
              </a:solidFill>
              <a:latin typeface="Calibri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06.10.2020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844408"/>
              </p:ext>
            </p:extLst>
          </p:nvPr>
        </p:nvGraphicFramePr>
        <p:xfrm>
          <a:off x="110666" y="1744702"/>
          <a:ext cx="8925830" cy="4631533"/>
        </p:xfrm>
        <a:graphic>
          <a:graphicData uri="http://schemas.openxmlformats.org/drawingml/2006/table">
            <a:tbl>
              <a:tblPr firstRow="1" firstCol="1" bandRow="1"/>
              <a:tblGrid>
                <a:gridCol w="1399994"/>
                <a:gridCol w="1123998"/>
                <a:gridCol w="1354447"/>
                <a:gridCol w="1018106"/>
                <a:gridCol w="1956467"/>
                <a:gridCol w="666003"/>
                <a:gridCol w="666003"/>
                <a:gridCol w="740812"/>
              </a:tblGrid>
              <a:tr h="79858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kumulativ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</a:t>
                      </a:r>
                      <a:r>
                        <a:rPr lang="de-DE" sz="1800" b="1" i="0" u="none" strike="noStrike" kern="1200" dirty="0" err="1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Ew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CFR %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56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6.685.082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539.791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7,4%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39,5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1,6%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48247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7.458.550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310.506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7,04%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94,36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2,8%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4.927.235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181.771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86,13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3,0%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Argentinien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809.715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86.596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4,4%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193,38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2,7%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Frankreich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624.274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81.635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3,5%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121,82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5,2%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Großbritannien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515.571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76.558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89,6%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114,87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8,2%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1.225.889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66.316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32,7%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45,46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1,8%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11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Spanien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813.412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65.146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15,2%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138,79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4,0%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79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Kolumbien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862.158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43.955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-8%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87,32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3,1%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Israel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272.309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39.044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4,04%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458,3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0,7%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11763"/>
            <a:ext cx="8996891" cy="3750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94167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888962" y="659295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06.10.2020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777316" y="4026550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Amerika</a:t>
            </a:r>
            <a:endParaRPr lang="de-DE" sz="16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7466668" y="3888510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Europa </a:t>
            </a:r>
            <a:r>
              <a:rPr lang="de-DE" sz="1100" b="1" dirty="0" smtClean="0"/>
              <a:t>(nicht EU/EWR/UK/CH)</a:t>
            </a:r>
            <a:endParaRPr lang="de-DE" sz="16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5682208" y="40295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Asien</a:t>
            </a:r>
            <a:endParaRPr lang="de-DE" sz="1600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138815" y="40295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Afrika</a:t>
            </a:r>
            <a:endParaRPr lang="de-DE" sz="1600" b="1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338149"/>
              </p:ext>
            </p:extLst>
          </p:nvPr>
        </p:nvGraphicFramePr>
        <p:xfrm>
          <a:off x="46726" y="4335290"/>
          <a:ext cx="1428930" cy="7239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/>
                <a:gridCol w="720709"/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Kap 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112,01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Tunesien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62,75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Libyen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62,32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701052"/>
              </p:ext>
            </p:extLst>
          </p:nvPr>
        </p:nvGraphicFramePr>
        <p:xfrm>
          <a:off x="1698398" y="4335290"/>
          <a:ext cx="1662100" cy="193785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936104"/>
                <a:gridCol w="725996"/>
              </a:tblGrid>
              <a:tr h="9028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Aruba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194,71</a:t>
                      </a:r>
                    </a:p>
                  </a:txBody>
                  <a:tcPr marL="9525" marR="9525" marT="9525" marB="0" anchor="b"/>
                </a:tc>
              </a:tr>
              <a:tr h="1827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Argentinien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193,38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Bahamas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185,12</a:t>
                      </a:r>
                    </a:p>
                  </a:txBody>
                  <a:tcPr marL="9525" marR="9525" marT="9525" marB="0" anchor="b"/>
                </a:tc>
              </a:tr>
              <a:tr h="1797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Costa 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146,9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Puerto Rico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132,37</a:t>
                      </a:r>
                    </a:p>
                  </a:txBody>
                  <a:tcPr marL="9525" marR="9525" marT="9525" marB="0" anchor="b"/>
                </a:tc>
              </a:tr>
              <a:tr h="141337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109,32</a:t>
                      </a:r>
                    </a:p>
                  </a:txBody>
                  <a:tcPr marL="9525" marR="9525" marT="9525" marB="0" anchor="b"/>
                </a:tc>
              </a:tr>
              <a:tr h="19289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Sint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Maarten </a:t>
                      </a:r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(NL Teil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96,72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Vereinigte Staaten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94,36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923351"/>
              </p:ext>
            </p:extLst>
          </p:nvPr>
        </p:nvGraphicFramePr>
        <p:xfrm>
          <a:off x="3563888" y="4335290"/>
          <a:ext cx="1524000" cy="186880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80120"/>
                <a:gridCol w="44388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Kolumbien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87,32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Brasilien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86,13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Belize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80,18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Paraguay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74,99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Bonaire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Saint </a:t>
                      </a:r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Eustatius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Saba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69,28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65,47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63,71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Curacao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53,85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Guyana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51,23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241236"/>
              </p:ext>
            </p:extLst>
          </p:nvPr>
        </p:nvGraphicFramePr>
        <p:xfrm>
          <a:off x="5496272" y="4335290"/>
          <a:ext cx="1524000" cy="227816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62000"/>
                <a:gridCol w="762000"/>
              </a:tblGrid>
              <a:tr h="18266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Israel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458,3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Bahrain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199,13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Libanon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122,31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Kuwait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85,83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Jordanien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81,55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78,17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Malediven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77,22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Oman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75,52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Irak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74,75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Palästina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65,42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Nepal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50,75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811161"/>
              </p:ext>
            </p:extLst>
          </p:nvPr>
        </p:nvGraphicFramePr>
        <p:xfrm>
          <a:off x="7308304" y="4335290"/>
          <a:ext cx="1707669" cy="170116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08112"/>
                <a:gridCol w="699557"/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Andorra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530,34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Montenegro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308,27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Gibraltar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148,34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Republik Moldau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141,15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104,91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Georgien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Ukraine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Nordmazedonien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57,72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679304"/>
              </p:ext>
            </p:extLst>
          </p:nvPr>
        </p:nvGraphicFramePr>
        <p:xfrm>
          <a:off x="46726" y="5733256"/>
          <a:ext cx="1428930" cy="70484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/>
                <a:gridCol w="720709"/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47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216,98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Französisch Polynesien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201,23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37321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Ozeanien</a:t>
            </a:r>
            <a:endParaRPr lang="de-DE" sz="16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1331640" y="3814678"/>
            <a:ext cx="60327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58 </a:t>
            </a:r>
            <a:r>
              <a:rPr lang="de-DE" sz="1400" b="1" dirty="0" smtClean="0"/>
              <a:t>Länder/Territorien mit einer 7-Tages-Inzidenz &gt; 50 Fälle / 100.000 </a:t>
            </a:r>
            <a:r>
              <a:rPr lang="de-DE" sz="1400" b="1" dirty="0" err="1" smtClean="0"/>
              <a:t>Ew</a:t>
            </a:r>
            <a:r>
              <a:rPr lang="de-DE" sz="1400" b="1" dirty="0" smtClean="0"/>
              <a:t>.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206014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7-Tages-Inzidenz pro 100.000 </a:t>
            </a:r>
            <a:r>
              <a:rPr lang="de-DE" sz="2400" dirty="0" smtClean="0"/>
              <a:t>Einwohner – EU/EWR/UK/CH</a:t>
            </a:r>
            <a:endParaRPr lang="de-DE" sz="2400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06.10.2020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83568" y="908720"/>
            <a:ext cx="15841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Europa </a:t>
            </a:r>
            <a:r>
              <a:rPr lang="de-DE" sz="1400" b="1" dirty="0" smtClean="0"/>
              <a:t>(EU/EWR/UK/CH</a:t>
            </a:r>
            <a:r>
              <a:rPr lang="de-DE" sz="1100" b="1" dirty="0" smtClean="0"/>
              <a:t>)</a:t>
            </a:r>
            <a:endParaRPr lang="de-DE" sz="16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334503"/>
              </p:ext>
            </p:extLst>
          </p:nvPr>
        </p:nvGraphicFramePr>
        <p:xfrm>
          <a:off x="323528" y="1472764"/>
          <a:ext cx="2808312" cy="48044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56184"/>
                <a:gridCol w="1152128"/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u="none" strike="noStrike" dirty="0">
                          <a:effectLst/>
                        </a:rPr>
                        <a:t>Land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u="none" strike="noStrike" dirty="0">
                          <a:effectLst/>
                        </a:rPr>
                        <a:t>Inzidenz 7T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Tschechische Republik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184,82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Niederlande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149,88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138,79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Frankreich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121,82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Großbritannien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114,87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112,79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Luxemburg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89,43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Slowakei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76,12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Rumänien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69,78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Ungarn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68,88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Österreich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67,74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Malta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65,04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Portugal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56,98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Slowenien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56,71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Dänemark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51,41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124" y="1268760"/>
            <a:ext cx="5580112" cy="4702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446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196752"/>
            <a:ext cx="7848872" cy="525658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b="1" dirty="0" smtClean="0">
                <a:solidFill>
                  <a:schemeClr val="tx2"/>
                </a:solidFill>
              </a:rPr>
              <a:t>Afrika: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>
                <a:solidFill>
                  <a:schemeClr val="tx2"/>
                </a:solidFill>
              </a:rPr>
              <a:t>2,6 </a:t>
            </a:r>
            <a:r>
              <a:rPr lang="de-DE" sz="1400" b="1" dirty="0">
                <a:solidFill>
                  <a:schemeClr val="tx2"/>
                </a:solidFill>
              </a:rPr>
              <a:t>% der neuen Fälle und 3,0% der neuen Todesfälle (in den vergangenen 7T)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b="1" dirty="0" smtClean="0">
                <a:solidFill>
                  <a:schemeClr val="tx2"/>
                </a:solidFill>
              </a:rPr>
              <a:t>Amerika: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>
                <a:solidFill>
                  <a:schemeClr val="tx2"/>
                </a:solidFill>
              </a:rPr>
              <a:t>36 </a:t>
            </a:r>
            <a:r>
              <a:rPr lang="de-DE" sz="1400" b="1" dirty="0">
                <a:solidFill>
                  <a:schemeClr val="tx2"/>
                </a:solidFill>
              </a:rPr>
              <a:t>% der Fälle und </a:t>
            </a:r>
            <a:r>
              <a:rPr lang="de-DE" sz="1400" b="1" dirty="0" smtClean="0">
                <a:solidFill>
                  <a:schemeClr val="tx2"/>
                </a:solidFill>
              </a:rPr>
              <a:t>54 </a:t>
            </a:r>
            <a:r>
              <a:rPr lang="de-DE" sz="1400" b="1" dirty="0">
                <a:solidFill>
                  <a:schemeClr val="tx2"/>
                </a:solidFill>
              </a:rPr>
              <a:t>% der Todesfälle (in den vergangenen </a:t>
            </a:r>
            <a:r>
              <a:rPr lang="de-DE" sz="1400" b="1" dirty="0" smtClean="0">
                <a:solidFill>
                  <a:schemeClr val="tx2"/>
                </a:solidFill>
              </a:rPr>
              <a:t>7T)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b="1" dirty="0" smtClean="0">
                <a:solidFill>
                  <a:schemeClr val="tx2"/>
                </a:solidFill>
              </a:rPr>
              <a:t>Asien</a:t>
            </a:r>
            <a:r>
              <a:rPr lang="de-DE" sz="1400" b="1" dirty="0" smtClean="0">
                <a:solidFill>
                  <a:schemeClr val="tx2"/>
                </a:solidFill>
              </a:rPr>
              <a:t>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>
                <a:solidFill>
                  <a:schemeClr val="tx2"/>
                </a:solidFill>
              </a:rPr>
              <a:t>37,3 </a:t>
            </a:r>
            <a:r>
              <a:rPr lang="de-DE" sz="1400" b="1" dirty="0">
                <a:solidFill>
                  <a:schemeClr val="tx2"/>
                </a:solidFill>
              </a:rPr>
              <a:t>% der Fälle und </a:t>
            </a:r>
            <a:r>
              <a:rPr lang="de-DE" sz="1400" b="1" dirty="0" smtClean="0">
                <a:solidFill>
                  <a:schemeClr val="tx2"/>
                </a:solidFill>
              </a:rPr>
              <a:t>30,5 </a:t>
            </a:r>
            <a:r>
              <a:rPr lang="de-DE" sz="1400" b="1" dirty="0">
                <a:solidFill>
                  <a:schemeClr val="tx2"/>
                </a:solidFill>
              </a:rPr>
              <a:t>% der Todesfälle (in den vergangenen 7T) </a:t>
            </a:r>
            <a:endParaRPr lang="de-DE" sz="1400" b="1" dirty="0" smtClean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b="1" dirty="0" smtClean="0">
                <a:solidFill>
                  <a:schemeClr val="tx2"/>
                </a:solidFill>
              </a:rPr>
              <a:t>Europa: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>
                <a:solidFill>
                  <a:schemeClr val="tx2"/>
                </a:solidFill>
              </a:rPr>
              <a:t>24 </a:t>
            </a:r>
            <a:r>
              <a:rPr lang="de-DE" sz="1400" b="1" dirty="0">
                <a:solidFill>
                  <a:schemeClr val="tx2"/>
                </a:solidFill>
              </a:rPr>
              <a:t>% der Fälle und </a:t>
            </a:r>
            <a:r>
              <a:rPr lang="de-DE" sz="1400" b="1" dirty="0" smtClean="0">
                <a:solidFill>
                  <a:schemeClr val="tx2"/>
                </a:solidFill>
              </a:rPr>
              <a:t>12,4 </a:t>
            </a:r>
            <a:r>
              <a:rPr lang="de-DE" sz="1400" b="1" dirty="0">
                <a:solidFill>
                  <a:schemeClr val="tx2"/>
                </a:solidFill>
              </a:rPr>
              <a:t>% der Todesfälle (in den vergangenen 7T) </a:t>
            </a:r>
            <a:endParaRPr lang="de-DE" sz="1400" b="1" dirty="0" smtClean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b="1" dirty="0" smtClean="0">
                <a:solidFill>
                  <a:schemeClr val="tx2"/>
                </a:solidFill>
              </a:rPr>
              <a:t>Ozeanien: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>
                <a:solidFill>
                  <a:schemeClr val="tx2"/>
                </a:solidFill>
              </a:rPr>
              <a:t>0,05 </a:t>
            </a:r>
            <a:r>
              <a:rPr lang="de-DE" sz="1400" b="1" dirty="0">
                <a:solidFill>
                  <a:schemeClr val="tx2"/>
                </a:solidFill>
              </a:rPr>
              <a:t>% der Fälle und </a:t>
            </a:r>
            <a:r>
              <a:rPr lang="de-DE" sz="1400" b="1" dirty="0" smtClean="0">
                <a:solidFill>
                  <a:schemeClr val="tx2"/>
                </a:solidFill>
              </a:rPr>
              <a:t>0,08 </a:t>
            </a:r>
            <a:r>
              <a:rPr lang="de-DE" sz="1400" b="1" dirty="0">
                <a:solidFill>
                  <a:schemeClr val="tx2"/>
                </a:solidFill>
              </a:rPr>
              <a:t>% der </a:t>
            </a:r>
            <a:r>
              <a:rPr lang="de-DE" sz="1400" b="1" dirty="0" smtClean="0">
                <a:solidFill>
                  <a:schemeClr val="tx2"/>
                </a:solidFill>
              </a:rPr>
              <a:t>Todesfälle</a:t>
            </a:r>
            <a:r>
              <a:rPr lang="de-DE" sz="1400" b="1" dirty="0">
                <a:solidFill>
                  <a:schemeClr val="tx2"/>
                </a:solidFill>
              </a:rPr>
              <a:t> (in den vergangenen 7T) </a:t>
            </a:r>
            <a:endParaRPr lang="de-DE" sz="1400" b="1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de-DE" sz="2400" b="1" dirty="0" smtClean="0">
              <a:solidFill>
                <a:schemeClr val="tx2"/>
              </a:solidFill>
            </a:endParaRPr>
          </a:p>
          <a:p>
            <a:endParaRPr lang="de-DE" sz="2000" b="1" dirty="0"/>
          </a:p>
          <a:p>
            <a:endParaRPr lang="de-DE" sz="2000" b="1" dirty="0" smtClean="0"/>
          </a:p>
          <a:p>
            <a:endParaRPr lang="de-DE" sz="2000" dirty="0"/>
          </a:p>
        </p:txBody>
      </p:sp>
      <p:sp>
        <p:nvSpPr>
          <p:cNvPr id="5" name="Titel 4"/>
          <p:cNvSpPr txBox="1">
            <a:spLocks/>
          </p:cNvSpPr>
          <p:nvPr/>
        </p:nvSpPr>
        <p:spPr>
          <a:xfrm>
            <a:off x="170638" y="251188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Zusammenfassung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368365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rgbClr val="0070C0"/>
                </a:solidFill>
              </a:rPr>
              <a:t>Hintergrund</a:t>
            </a:r>
            <a:endParaRPr lang="de-DE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11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714375"/>
            <a:ext cx="8486775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981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257175"/>
            <a:ext cx="8020050" cy="634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71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503</Words>
  <Application>Microsoft Office PowerPoint</Application>
  <PresentationFormat>Bildschirmpräsentation (4:3)</PresentationFormat>
  <Paragraphs>257</Paragraphs>
  <Slides>7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PowerPoint-Präsentation</vt:lpstr>
      <vt:lpstr>PowerPoint-Präsentation</vt:lpstr>
      <vt:lpstr>PowerPoint-Präsentation</vt:lpstr>
      <vt:lpstr>PowerPoint-Präsentation</vt:lpstr>
      <vt:lpstr>Hintergrund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Esquevin, Sarah</cp:lastModifiedBy>
  <cp:revision>893</cp:revision>
  <dcterms:created xsi:type="dcterms:W3CDTF">2020-04-16T05:25:18Z</dcterms:created>
  <dcterms:modified xsi:type="dcterms:W3CDTF">2020-10-07T07:59:13Z</dcterms:modified>
</cp:coreProperties>
</file>