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27" r:id="rId2"/>
    <p:sldId id="721" r:id="rId3"/>
    <p:sldId id="722" r:id="rId4"/>
    <p:sldId id="718" r:id="rId5"/>
    <p:sldId id="570" r:id="rId6"/>
    <p:sldId id="723" r:id="rId7"/>
    <p:sldId id="720" r:id="rId8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as, Walter" initials="HW" lastIdx="10" clrIdx="0"/>
  <p:cmAuthor id="1" name="Buchholz, Udo" initials="BU" lastIdx="0" clrIdx="1"/>
  <p:cmAuthor id="2" name="Goerlitz, Luise" initials="GL" lastIdx="2" clrIdx="2"/>
  <p:cmAuthor id="3" name="Hilbig, Antonia" initials="HA" lastIdx="1" clrIdx="3"/>
  <p:cmAuthor id="4" name="Steffen, Annika" initials="S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  <a:srgbClr val="367BB8"/>
    <a:srgbClr val="D0D8E8"/>
    <a:srgbClr val="FFFFCC"/>
    <a:srgbClr val="FFCC99"/>
    <a:srgbClr val="4D8AD2"/>
    <a:srgbClr val="66A8DD"/>
    <a:srgbClr val="006EC7"/>
    <a:srgbClr val="E9EDF4"/>
    <a:srgbClr val="338B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45" autoAdjust="0"/>
    <p:restoredTop sz="92639" autoAdjust="0"/>
  </p:normalViewPr>
  <p:slideViewPr>
    <p:cSldViewPr snapToGrid="0" snapToObjects="1">
      <p:cViewPr>
        <p:scale>
          <a:sx n="90" d="100"/>
          <a:sy n="90" d="100"/>
        </p:scale>
        <p:origin x="-2598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5546"/>
    </p:cViewPr>
  </p:sorterViewPr>
  <p:notesViewPr>
    <p:cSldViewPr snapToGrid="0" snapToObjects="1">
      <p:cViewPr varScale="1">
        <p:scale>
          <a:sx n="93" d="100"/>
          <a:sy n="93" d="100"/>
        </p:scale>
        <p:origin x="-378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rki.local\daten\Wissdaten\RKI_nCoV-Lage\3.Kommunikation\3.7.Lageberichte\2020-10-07\Covid19_Liste_2020-10-07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'EpiCurve (Meldewoche)'!$B$5</c:f>
              <c:strCache>
                <c:ptCount val="1"/>
                <c:pt idx="0">
                  <c:v>Fälle</c:v>
                </c:pt>
              </c:strCache>
            </c:strRef>
          </c:tx>
          <c:invertIfNegative val="0"/>
          <c:cat>
            <c:numRef>
              <c:f>'EpiCurve (Meldewoche)'!$A$6:$A$58</c:f>
              <c:numCache>
                <c:formatCode>General</c:formatCode>
                <c:ptCount val="5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</c:numCache>
            </c:numRef>
          </c:cat>
          <c:val>
            <c:numRef>
              <c:f>'EpiCurve (Meldewoche)'!$B$6:$B$46</c:f>
              <c:numCache>
                <c:formatCode>General</c:formatCode>
                <c:ptCount val="41"/>
                <c:pt idx="4">
                  <c:v>7</c:v>
                </c:pt>
                <c:pt idx="5">
                  <c:v>7</c:v>
                </c:pt>
                <c:pt idx="6">
                  <c:v>3</c:v>
                </c:pt>
                <c:pt idx="7">
                  <c:v>1</c:v>
                </c:pt>
                <c:pt idx="8">
                  <c:v>139</c:v>
                </c:pt>
                <c:pt idx="9">
                  <c:v>892</c:v>
                </c:pt>
                <c:pt idx="10">
                  <c:v>6430</c:v>
                </c:pt>
                <c:pt idx="11">
                  <c:v>22430</c:v>
                </c:pt>
                <c:pt idx="12">
                  <c:v>34019</c:v>
                </c:pt>
                <c:pt idx="13">
                  <c:v>36067</c:v>
                </c:pt>
                <c:pt idx="14">
                  <c:v>27163</c:v>
                </c:pt>
                <c:pt idx="15">
                  <c:v>17334</c:v>
                </c:pt>
                <c:pt idx="16">
                  <c:v>12367</c:v>
                </c:pt>
                <c:pt idx="17">
                  <c:v>7429</c:v>
                </c:pt>
                <c:pt idx="18">
                  <c:v>6220</c:v>
                </c:pt>
                <c:pt idx="19">
                  <c:v>4722</c:v>
                </c:pt>
                <c:pt idx="20">
                  <c:v>3612</c:v>
                </c:pt>
                <c:pt idx="21">
                  <c:v>3198</c:v>
                </c:pt>
                <c:pt idx="22">
                  <c:v>2352</c:v>
                </c:pt>
                <c:pt idx="23">
                  <c:v>2339</c:v>
                </c:pt>
                <c:pt idx="24">
                  <c:v>4089</c:v>
                </c:pt>
                <c:pt idx="25">
                  <c:v>3197</c:v>
                </c:pt>
                <c:pt idx="26">
                  <c:v>2693</c:v>
                </c:pt>
                <c:pt idx="27">
                  <c:v>2415</c:v>
                </c:pt>
                <c:pt idx="28">
                  <c:v>3017</c:v>
                </c:pt>
                <c:pt idx="29">
                  <c:v>3929</c:v>
                </c:pt>
                <c:pt idx="30">
                  <c:v>4814</c:v>
                </c:pt>
                <c:pt idx="31">
                  <c:v>6036</c:v>
                </c:pt>
                <c:pt idx="32">
                  <c:v>7929</c:v>
                </c:pt>
                <c:pt idx="33">
                  <c:v>9572</c:v>
                </c:pt>
                <c:pt idx="34">
                  <c:v>8786</c:v>
                </c:pt>
                <c:pt idx="35">
                  <c:v>8586</c:v>
                </c:pt>
                <c:pt idx="36">
                  <c:v>9729</c:v>
                </c:pt>
                <c:pt idx="37">
                  <c:v>12221</c:v>
                </c:pt>
                <c:pt idx="38">
                  <c:v>12956</c:v>
                </c:pt>
                <c:pt idx="39">
                  <c:v>15498</c:v>
                </c:pt>
                <c:pt idx="40">
                  <c:v>3888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129101184"/>
        <c:axId val="129164800"/>
      </c:barChart>
      <c:catAx>
        <c:axId val="1291011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de-DE"/>
                  <a:t>Meldewoche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29164800"/>
        <c:crosses val="autoZero"/>
        <c:auto val="1"/>
        <c:lblAlgn val="ctr"/>
        <c:lblOffset val="100"/>
        <c:noMultiLvlLbl val="0"/>
      </c:catAx>
      <c:valAx>
        <c:axId val="12916480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e-DE"/>
                  <a:t>Anzahl der COVID-19-Fälle</a:t>
                </a:r>
              </a:p>
            </c:rich>
          </c:tx>
          <c:layout/>
          <c:overlay val="0"/>
        </c:title>
        <c:numFmt formatCode="#,##0" sourceLinked="0"/>
        <c:majorTickMark val="out"/>
        <c:minorTickMark val="none"/>
        <c:tickLblPos val="nextTo"/>
        <c:crossAx val="12910118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07.10.2020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07.10.2020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57886">
              <a:defRPr/>
            </a:pPr>
            <a:r>
              <a:rPr lang="de-DE" dirty="0"/>
              <a:t>Quelle: Ordner des aktuellen Lageberichts S:\</a:t>
            </a:r>
            <a:r>
              <a:rPr lang="de-DE" dirty="0" smtClean="0"/>
              <a:t>Projekte\RKI_nCoV-Lage\3.Kommunikation\3.7.Lageberichte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0930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5968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Datei </a:t>
            </a:r>
            <a:r>
              <a:rPr lang="de-DE" dirty="0" err="1" smtClean="0"/>
              <a:t>Fallzahlen_kumulativ_Datum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3011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s. Lagebericht vom vorigen Di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5968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3" name="Bild 12" descr="RKI-Logo_RGB_P300C.tif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05.10.2020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DE" smtClean="0"/>
              <a:t>05.10.2020</a:t>
            </a:r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05.10.2020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451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05.10.2020</a:t>
            </a:r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smtClean="0"/>
              <a:t>05.10.2020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 cstate="screen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="" xmlns:a16="http://schemas.microsoft.com/office/drawing/2014/main" id="{3D4E5546-5335-5647-A96F-CE3BCF4D161A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61" r:id="rId5"/>
    <p:sldLayoutId id="2147483655" r:id="rId6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9"/>
          <p:cNvSpPr>
            <a:spLocks noGrp="1"/>
          </p:cNvSpPr>
          <p:nvPr>
            <p:ph type="dt" sz="half" idx="14"/>
          </p:nvPr>
        </p:nvSpPr>
        <p:spPr>
          <a:xfrm>
            <a:off x="597387" y="6622713"/>
            <a:ext cx="1860421" cy="195750"/>
          </a:xfrm>
        </p:spPr>
        <p:txBody>
          <a:bodyPr/>
          <a:lstStyle/>
          <a:p>
            <a:r>
              <a:rPr lang="de-DE" dirty="0" smtClean="0"/>
              <a:t>07.10.2020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7439" y="597446"/>
            <a:ext cx="8670471" cy="1292662"/>
          </a:xfrm>
          <a:solidFill>
            <a:srgbClr val="045AA6"/>
          </a:solidFill>
        </p:spPr>
        <p:txBody>
          <a:bodyPr/>
          <a:lstStyle/>
          <a:p>
            <a:r>
              <a:rPr lang="de-DE" sz="2800" dirty="0" smtClean="0">
                <a:solidFill>
                  <a:schemeClr val="bg1"/>
                </a:solidFill>
              </a:rPr>
              <a:t>COVID-19: 		Lage National, 07.10.2020</a:t>
            </a:r>
            <a:br>
              <a:rPr lang="de-DE" sz="2800" dirty="0" smtClean="0">
                <a:solidFill>
                  <a:schemeClr val="bg1"/>
                </a:solidFill>
              </a:rPr>
            </a:br>
            <a:r>
              <a:rPr lang="de-DE" sz="2800" dirty="0">
                <a:solidFill>
                  <a:schemeClr val="bg1"/>
                </a:solidFill>
              </a:rPr>
              <a:t/>
            </a:r>
            <a:br>
              <a:rPr lang="de-DE" sz="2800" dirty="0">
                <a:solidFill>
                  <a:schemeClr val="bg1"/>
                </a:solidFill>
              </a:rPr>
            </a:br>
            <a:r>
              <a:rPr lang="de-DE" sz="2800" dirty="0" smtClean="0">
                <a:solidFill>
                  <a:schemeClr val="bg1"/>
                </a:solidFill>
              </a:rPr>
              <a:t>Informationen für den Krisenstab</a:t>
            </a:r>
            <a:endParaRPr lang="de-DE" sz="2800" dirty="0">
              <a:solidFill>
                <a:schemeClr val="bg1"/>
              </a:solidFill>
            </a:endParaRPr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614233"/>
              </p:ext>
            </p:extLst>
          </p:nvPr>
        </p:nvGraphicFramePr>
        <p:xfrm>
          <a:off x="217439" y="2004786"/>
          <a:ext cx="8659861" cy="2805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5238"/>
                <a:gridCol w="1308633"/>
                <a:gridCol w="1417559"/>
                <a:gridCol w="1621027"/>
                <a:gridCol w="2247404"/>
              </a:tblGrid>
              <a:tr h="396910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Datenstand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  <a:endParaRPr lang="de-DE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Änderung zum Vortag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Inzidenz </a:t>
                      </a:r>
                      <a:r>
                        <a:rPr lang="de-DE" sz="1800" b="1" dirty="0" smtClean="0">
                          <a:solidFill>
                            <a:schemeClr val="bg1"/>
                          </a:solidFill>
                        </a:rPr>
                        <a:t>(Fälle/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solidFill>
                            <a:schemeClr val="bg1"/>
                          </a:solidFill>
                        </a:rPr>
                        <a:t>100.000 </a:t>
                      </a:r>
                      <a:r>
                        <a:rPr lang="de-DE" sz="1800" b="1" dirty="0" err="1" smtClean="0">
                          <a:solidFill>
                            <a:schemeClr val="bg1"/>
                          </a:solidFill>
                        </a:rPr>
                        <a:t>Einw</a:t>
                      </a:r>
                      <a:r>
                        <a:rPr lang="de-DE" sz="1800" b="1" dirty="0" smtClean="0">
                          <a:solidFill>
                            <a:schemeClr val="bg1"/>
                          </a:solidFill>
                        </a:rPr>
                        <a:t>.)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</a:tr>
              <a:tr h="396910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 smtClean="0">
                          <a:solidFill>
                            <a:schemeClr val="bg1"/>
                          </a:solidFill>
                        </a:rPr>
                        <a:t>07.10.2020; 0:00 Uhr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Ganze Zahl</a:t>
                      </a:r>
                      <a:endParaRPr lang="de-DE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Prozent</a:t>
                      </a:r>
                      <a:endParaRPr lang="de-DE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Bestätigte Fälle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306.086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+ 2.828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+0,93%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368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Verstorbene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9.562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    + 16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+0,17%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11,5</a:t>
                      </a:r>
                      <a:endParaRPr lang="de-DE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Anteil Verstorbene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 smtClean="0">
                          <a:solidFill>
                            <a:schemeClr val="tx1"/>
                          </a:solidFill>
                        </a:rPr>
                        <a:t>3,1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Genesene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ca.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267.700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7-Tage-Inzidenz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18,6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536963"/>
              </p:ext>
            </p:extLst>
          </p:nvPr>
        </p:nvGraphicFramePr>
        <p:xfrm>
          <a:off x="265066" y="4960166"/>
          <a:ext cx="3087734" cy="1519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456"/>
                <a:gridCol w="630134"/>
                <a:gridCol w="1463144"/>
              </a:tblGrid>
              <a:tr h="673099">
                <a:tc>
                  <a:txBody>
                    <a:bodyPr/>
                    <a:lstStyle/>
                    <a:p>
                      <a:pPr algn="l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DIVI</a:t>
                      </a:r>
                    </a:p>
                    <a:p>
                      <a:pPr algn="l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Datenstand</a:t>
                      </a:r>
                    </a:p>
                    <a:p>
                      <a:pPr algn="l"/>
                      <a:r>
                        <a:rPr lang="de-DE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06.10.2020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  <a:endParaRPr lang="de-DE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Änderung </a:t>
                      </a:r>
                    </a:p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zum Vortag</a:t>
                      </a:r>
                      <a:endParaRPr lang="de-DE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</a:tr>
              <a:tr h="423182">
                <a:tc>
                  <a:txBody>
                    <a:bodyPr/>
                    <a:lstStyle/>
                    <a:p>
                      <a:pPr algn="l"/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Aktuell ITS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449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+2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3182">
                <a:tc>
                  <a:txBody>
                    <a:bodyPr/>
                    <a:lstStyle/>
                    <a:p>
                      <a:pPr algn="l"/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Beatmet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219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+9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Inhaltsplatzhalter 1"/>
          <p:cNvSpPr>
            <a:spLocks noGrp="1"/>
          </p:cNvSpPr>
          <p:nvPr>
            <p:ph sz="quarter" idx="13"/>
          </p:nvPr>
        </p:nvSpPr>
        <p:spPr>
          <a:xfrm>
            <a:off x="3771900" y="4126359"/>
            <a:ext cx="5116010" cy="205358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2000" indent="0">
              <a:spcBef>
                <a:spcPts val="600"/>
              </a:spcBef>
              <a:buNone/>
            </a:pPr>
            <a:r>
              <a:rPr lang="de-DE" sz="1600" b="1" dirty="0"/>
              <a:t>Schätzung der Reproduktionszahl (R)</a:t>
            </a:r>
          </a:p>
          <a:p>
            <a:r>
              <a:rPr lang="de-DE" sz="1400" b="1" dirty="0" smtClean="0">
                <a:solidFill>
                  <a:srgbClr val="045AA6"/>
                </a:solidFill>
              </a:rPr>
              <a:t>Schätzung der Reproduktionszahl (4-Tage-R):  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FF0000"/>
                </a:solidFill>
              </a:rPr>
              <a:t>07.10.2020</a:t>
            </a:r>
            <a:r>
              <a:rPr lang="de-DE" sz="1400" b="1" dirty="0">
                <a:solidFill>
                  <a:srgbClr val="FF0000"/>
                </a:solidFill>
              </a:rPr>
              <a:t>: 	</a:t>
            </a:r>
            <a:r>
              <a:rPr lang="de-DE" sz="1400" b="1" dirty="0" smtClean="0">
                <a:solidFill>
                  <a:srgbClr val="FF0000"/>
                </a:solidFill>
              </a:rPr>
              <a:t>1,10</a:t>
            </a:r>
            <a:r>
              <a:rPr lang="sv-SE" sz="1400" b="1" dirty="0" smtClean="0">
                <a:solidFill>
                  <a:srgbClr val="FF0000"/>
                </a:solidFill>
              </a:rPr>
              <a:t> </a:t>
            </a:r>
            <a:r>
              <a:rPr lang="sv-SE" sz="1400" b="1" dirty="0">
                <a:solidFill>
                  <a:srgbClr val="FF0000"/>
                </a:solidFill>
              </a:rPr>
              <a:t>(95%-Prädiktionsintervall: </a:t>
            </a:r>
            <a:r>
              <a:rPr lang="sv-SE" sz="1400" b="1" dirty="0" smtClean="0">
                <a:solidFill>
                  <a:srgbClr val="FF0000"/>
                </a:solidFill>
              </a:rPr>
              <a:t>0,91 </a:t>
            </a:r>
            <a:r>
              <a:rPr lang="sv-SE" sz="1400" b="1" dirty="0">
                <a:solidFill>
                  <a:srgbClr val="FF0000"/>
                </a:solidFill>
              </a:rPr>
              <a:t>– </a:t>
            </a:r>
            <a:r>
              <a:rPr lang="sv-SE" sz="1400" b="1" dirty="0" smtClean="0">
                <a:solidFill>
                  <a:srgbClr val="FF0000"/>
                </a:solidFill>
              </a:rPr>
              <a:t>1,31)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endParaRPr lang="de-DE" sz="1400" b="1" dirty="0">
              <a:solidFill>
                <a:srgbClr val="FF0000"/>
              </a:solidFill>
            </a:endParaRP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045AA6"/>
                </a:solidFill>
              </a:rPr>
              <a:t>06.10.2020</a:t>
            </a:r>
            <a:r>
              <a:rPr lang="de-DE" sz="1400" b="1" dirty="0">
                <a:solidFill>
                  <a:srgbClr val="045AA6"/>
                </a:solidFill>
              </a:rPr>
              <a:t>: </a:t>
            </a:r>
            <a:r>
              <a:rPr lang="de-DE" sz="1400" b="1" dirty="0" smtClean="0">
                <a:solidFill>
                  <a:srgbClr val="045AA6"/>
                </a:solidFill>
              </a:rPr>
              <a:t>1,15 (95%-Prädiktionsintervall</a:t>
            </a:r>
            <a:r>
              <a:rPr lang="de-DE" sz="1400" b="1" dirty="0">
                <a:solidFill>
                  <a:srgbClr val="045AA6"/>
                </a:solidFill>
              </a:rPr>
              <a:t>: </a:t>
            </a:r>
            <a:r>
              <a:rPr lang="de-DE" sz="1400" b="1" dirty="0" smtClean="0">
                <a:solidFill>
                  <a:srgbClr val="045AA6"/>
                </a:solidFill>
              </a:rPr>
              <a:t>0,92 – 1,38) </a:t>
            </a:r>
          </a:p>
          <a:p>
            <a:pPr>
              <a:spcBef>
                <a:spcPts val="600"/>
              </a:spcBef>
            </a:pPr>
            <a:r>
              <a:rPr lang="de-DE" sz="1400" b="1" dirty="0" smtClean="0">
                <a:solidFill>
                  <a:srgbClr val="045AA6"/>
                </a:solidFill>
              </a:rPr>
              <a:t>Schätzung eines stabileren R (7-Tage-R):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FF0000"/>
                </a:solidFill>
              </a:rPr>
              <a:t>07.10.2020</a:t>
            </a:r>
            <a:r>
              <a:rPr lang="de-DE" sz="1400" b="1" dirty="0">
                <a:solidFill>
                  <a:srgbClr val="FF0000"/>
                </a:solidFill>
              </a:rPr>
              <a:t>: </a:t>
            </a:r>
            <a:r>
              <a:rPr lang="de-DE" sz="1400" b="1" dirty="0" smtClean="0">
                <a:solidFill>
                  <a:srgbClr val="FF0000"/>
                </a:solidFill>
              </a:rPr>
              <a:t> 1,11</a:t>
            </a:r>
            <a:r>
              <a:rPr lang="sv-SE" sz="1400" b="1" dirty="0" smtClean="0">
                <a:solidFill>
                  <a:srgbClr val="FF0000"/>
                </a:solidFill>
              </a:rPr>
              <a:t> </a:t>
            </a:r>
            <a:r>
              <a:rPr lang="sv-SE" sz="1400" b="1" dirty="0">
                <a:solidFill>
                  <a:srgbClr val="FF0000"/>
                </a:solidFill>
              </a:rPr>
              <a:t>(95%-Prädiktionsintervall: </a:t>
            </a:r>
            <a:r>
              <a:rPr lang="sv-SE" sz="1400" b="1" dirty="0" smtClean="0">
                <a:solidFill>
                  <a:srgbClr val="FF0000"/>
                </a:solidFill>
              </a:rPr>
              <a:t>1,00 </a:t>
            </a:r>
            <a:r>
              <a:rPr lang="sv-SE" sz="1400" b="1" dirty="0">
                <a:solidFill>
                  <a:srgbClr val="FF0000"/>
                </a:solidFill>
              </a:rPr>
              <a:t>– </a:t>
            </a:r>
            <a:r>
              <a:rPr lang="sv-SE" sz="1400" b="1" dirty="0" smtClean="0">
                <a:solidFill>
                  <a:srgbClr val="FF0000"/>
                </a:solidFill>
              </a:rPr>
              <a:t>1,21)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endParaRPr lang="de-DE" sz="1400" b="1" dirty="0">
              <a:solidFill>
                <a:srgbClr val="FF0000"/>
              </a:solidFill>
            </a:endParaRP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045AA6"/>
                </a:solidFill>
              </a:rPr>
              <a:t>06.10.2020</a:t>
            </a:r>
            <a:r>
              <a:rPr lang="de-DE" sz="1400" b="1" dirty="0">
                <a:solidFill>
                  <a:srgbClr val="045AA6"/>
                </a:solidFill>
              </a:rPr>
              <a:t>: </a:t>
            </a:r>
            <a:r>
              <a:rPr lang="de-DE" sz="1400" b="1" dirty="0" smtClean="0">
                <a:solidFill>
                  <a:srgbClr val="045AA6"/>
                </a:solidFill>
              </a:rPr>
              <a:t> 1,08 (95%- Prädiktionsintervall</a:t>
            </a:r>
            <a:r>
              <a:rPr lang="de-DE" sz="1400" b="1" dirty="0">
                <a:solidFill>
                  <a:srgbClr val="045AA6"/>
                </a:solidFill>
              </a:rPr>
              <a:t>: </a:t>
            </a:r>
            <a:r>
              <a:rPr lang="de-DE" sz="1400" b="1" dirty="0" smtClean="0">
                <a:solidFill>
                  <a:srgbClr val="045AA6"/>
                </a:solidFill>
              </a:rPr>
              <a:t>0,96 – 1,20) </a:t>
            </a:r>
          </a:p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28349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07.10.2020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236765" y="166413"/>
            <a:ext cx="6784521" cy="55399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 smtClean="0">
                <a:solidFill>
                  <a:schemeClr val="bg1"/>
                </a:solidFill>
              </a:rPr>
              <a:t>Anzahl der übermittelten COVID-19-Fälle nach Meldewoche </a:t>
            </a:r>
            <a:r>
              <a:rPr lang="de-DE" sz="1600" dirty="0" smtClean="0">
                <a:solidFill>
                  <a:schemeClr val="bg1"/>
                </a:solidFill>
              </a:rPr>
              <a:t>(07.10.2020</a:t>
            </a:r>
            <a:r>
              <a:rPr lang="de-DE" sz="1600" dirty="0">
                <a:solidFill>
                  <a:schemeClr val="bg1"/>
                </a:solidFill>
              </a:rPr>
              <a:t>, 0:00 Uhr</a:t>
            </a:r>
            <a:r>
              <a:rPr lang="de-DE" sz="1600" dirty="0" smtClean="0">
                <a:solidFill>
                  <a:schemeClr val="bg1"/>
                </a:solidFill>
              </a:rPr>
              <a:t>)</a:t>
            </a:r>
            <a:endParaRPr lang="de-DE" sz="1600" dirty="0">
              <a:solidFill>
                <a:schemeClr val="bg1"/>
              </a:solidFill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graphicFrame>
        <p:nvGraphicFramePr>
          <p:cNvPr id="10" name="Diagramm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1652134"/>
              </p:ext>
            </p:extLst>
          </p:nvPr>
        </p:nvGraphicFramePr>
        <p:xfrm>
          <a:off x="610721" y="1265274"/>
          <a:ext cx="7939071" cy="4906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7636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07.10.2020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236765" y="166413"/>
            <a:ext cx="6784521" cy="86177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>
                <a:solidFill>
                  <a:schemeClr val="bg1"/>
                </a:solidFill>
              </a:rPr>
              <a:t>Übermittelte Anzahl der COVID-19-Fälle sowie Inzidenz pro Bundesland in Deutschland in den Meldewochen 39 und 40 </a:t>
            </a:r>
            <a:r>
              <a:rPr lang="de-DE" sz="1600" dirty="0">
                <a:solidFill>
                  <a:schemeClr val="bg1"/>
                </a:solidFill>
              </a:rPr>
              <a:t>(06.10.2020, 0:00 Uhr)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16924"/>
            <a:ext cx="8093075" cy="4579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9974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07.10.2020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47311" y="103483"/>
            <a:ext cx="6114342" cy="553998"/>
          </a:xfrm>
          <a:prstGeom prst="rect">
            <a:avLst/>
          </a:prstGeom>
          <a:solidFill>
            <a:srgbClr val="045AA6"/>
          </a:solidFill>
        </p:spPr>
        <p:txBody>
          <a:bodyPr vert="horz" wrap="square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>
                <a:solidFill>
                  <a:schemeClr val="bg1"/>
                </a:solidFill>
              </a:rPr>
              <a:t>7-Tage-Inzidenz </a:t>
            </a:r>
            <a:r>
              <a:rPr lang="de-DE" sz="2000" dirty="0" smtClean="0">
                <a:solidFill>
                  <a:schemeClr val="bg1"/>
                </a:solidFill>
              </a:rPr>
              <a:t>der Bundesländer nach </a:t>
            </a:r>
            <a:r>
              <a:rPr lang="de-DE" sz="2000" dirty="0">
                <a:solidFill>
                  <a:schemeClr val="bg1"/>
                </a:solidFill>
              </a:rPr>
              <a:t>Berichtsdatum </a:t>
            </a:r>
            <a:r>
              <a:rPr lang="de-DE" sz="1600" dirty="0" smtClean="0">
                <a:solidFill>
                  <a:schemeClr val="bg1"/>
                </a:solidFill>
              </a:rPr>
              <a:t>(Datenstand 07.10.2020 0:00 Uhr)</a:t>
            </a:r>
            <a:endParaRPr lang="de-DE" sz="1600" dirty="0">
              <a:solidFill>
                <a:schemeClr val="bg1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81" y="1128845"/>
            <a:ext cx="8752114" cy="5000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124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07.10.2020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236765" y="166413"/>
            <a:ext cx="6784521" cy="307777"/>
          </a:xfrm>
          <a:prstGeom prst="rect">
            <a:avLst/>
          </a:prstGeom>
          <a:solidFill>
            <a:srgbClr val="045AA6"/>
          </a:solidFill>
        </p:spPr>
        <p:txBody>
          <a:bodyPr vert="horz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 smtClean="0">
                <a:solidFill>
                  <a:schemeClr val="bg1"/>
                </a:solidFill>
              </a:rPr>
              <a:t>Geografische Verteilung in Deutschland: 7-Tage-Inzidenz 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575379"/>
              </p:ext>
            </p:extLst>
          </p:nvPr>
        </p:nvGraphicFramePr>
        <p:xfrm>
          <a:off x="236765" y="484709"/>
          <a:ext cx="6784521" cy="1219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73528"/>
                <a:gridCol w="6310993"/>
              </a:tblGrid>
              <a:tr h="301958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15.473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97147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58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7-Tages-Inzidenz  </a:t>
                      </a:r>
                      <a:r>
                        <a:rPr lang="de-DE" sz="1400" b="1" dirty="0" smtClean="0">
                          <a:solidFill>
                            <a:schemeClr val="tx1"/>
                          </a:solidFill>
                        </a:rPr>
                        <a:t>&gt;25-50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Fälle/100.000 </a:t>
                      </a:r>
                      <a:r>
                        <a:rPr lang="de-DE" sz="1400" dirty="0" err="1" smtClean="0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24566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de-DE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7-Tages-Inzidenz  </a:t>
                      </a:r>
                      <a:r>
                        <a:rPr lang="de-DE" sz="1400" b="1" dirty="0" smtClean="0">
                          <a:solidFill>
                            <a:schemeClr val="tx1"/>
                          </a:solidFill>
                        </a:rPr>
                        <a:t>&gt;50-100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Fälle/100.000 </a:t>
                      </a:r>
                      <a:r>
                        <a:rPr lang="de-DE" sz="1400" dirty="0" err="1" smtClean="0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203352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7-Tages-Inzidenz  &gt;</a:t>
                      </a:r>
                      <a:r>
                        <a:rPr lang="de-DE" sz="1400" b="1" dirty="0" smtClean="0">
                          <a:solidFill>
                            <a:schemeClr val="tx1"/>
                          </a:solidFill>
                        </a:rPr>
                        <a:t>100-500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 Fälle/100.000 </a:t>
                      </a:r>
                      <a:r>
                        <a:rPr lang="de-DE" sz="1400" dirty="0" err="1" smtClean="0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223" y="1747450"/>
            <a:ext cx="6917863" cy="487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39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07.10.2020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236765" y="166413"/>
            <a:ext cx="6784521" cy="92333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>
                <a:solidFill>
                  <a:schemeClr val="bg1"/>
                </a:solidFill>
              </a:rPr>
              <a:t>Darstellung der übermittelten COVID-19-Fälle/ 100.000 Einwohner in Deutschland nach Altersgruppen und Meldewoche </a:t>
            </a:r>
            <a:r>
              <a:rPr lang="de-DE" sz="1600" dirty="0">
                <a:solidFill>
                  <a:schemeClr val="bg1"/>
                </a:solidFill>
              </a:rPr>
              <a:t>(06.10.2020, 0:00 Uhr)</a:t>
            </a:r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1473200"/>
            <a:ext cx="8020050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143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07.10.2020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236765" y="166413"/>
            <a:ext cx="6784521" cy="116955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 smtClean="0">
                <a:solidFill>
                  <a:schemeClr val="bg1"/>
                </a:solidFill>
              </a:rPr>
              <a:t>Die </a:t>
            </a:r>
            <a:r>
              <a:rPr lang="de-DE" sz="2000" dirty="0">
                <a:solidFill>
                  <a:schemeClr val="bg1"/>
                </a:solidFill>
              </a:rPr>
              <a:t>14 neben Deutschland am häufigsten genannten Infektionsländer der übermittelten COVID-19-Fälle, KW 37-40 (30.354 Nennungen, Mehrfachnennungen möglich), </a:t>
            </a:r>
            <a:r>
              <a:rPr lang="de-DE" sz="1600" dirty="0">
                <a:solidFill>
                  <a:schemeClr val="bg1"/>
                </a:solidFill>
              </a:rPr>
              <a:t>06.10.2020, 00:00 Uhr.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765" y="1435395"/>
            <a:ext cx="8385316" cy="4932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770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</Words>
  <Application>Microsoft Office PowerPoint</Application>
  <PresentationFormat>Bildschirmpräsentation (4:3)</PresentationFormat>
  <Paragraphs>81</Paragraphs>
  <Slides>7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Office-Design</vt:lpstr>
      <vt:lpstr>COVID-19:   Lage National, 07.10.2020  Informationen für den Krisenstab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Michaela Diercke</cp:lastModifiedBy>
  <cp:revision>2828</cp:revision>
  <cp:lastPrinted>2020-08-31T05:46:37Z</cp:lastPrinted>
  <dcterms:created xsi:type="dcterms:W3CDTF">2015-11-02T12:29:13Z</dcterms:created>
  <dcterms:modified xsi:type="dcterms:W3CDTF">2020-10-07T09:16:39Z</dcterms:modified>
</cp:coreProperties>
</file>