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64" r:id="rId2"/>
    <p:sldId id="365" r:id="rId3"/>
    <p:sldId id="383" r:id="rId4"/>
    <p:sldId id="384" r:id="rId5"/>
    <p:sldId id="385" r:id="rId6"/>
    <p:sldId id="387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64" autoAdjust="0"/>
    <p:restoredTop sz="95137" autoAdjust="0"/>
  </p:normalViewPr>
  <p:slideViewPr>
    <p:cSldViewPr>
      <p:cViewPr varScale="1">
        <p:scale>
          <a:sx n="65" d="100"/>
          <a:sy n="65" d="100"/>
        </p:scale>
        <p:origin x="-138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09.10.2020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119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119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09.10.2020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2597132" y="913705"/>
            <a:ext cx="39240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chemeClr val="tx2"/>
                </a:solidFill>
              </a:rPr>
              <a:t>36.194.764 </a:t>
            </a:r>
            <a:r>
              <a:rPr lang="en-US" sz="2400" b="1" dirty="0" err="1" smtClean="0">
                <a:solidFill>
                  <a:schemeClr val="tx2"/>
                </a:solidFill>
              </a:rPr>
              <a:t>Fälle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endParaRPr lang="en-US" sz="2400" b="1" dirty="0">
              <a:solidFill>
                <a:schemeClr val="tx2"/>
              </a:solidFill>
            </a:endParaRPr>
          </a:p>
          <a:p>
            <a:r>
              <a:rPr lang="de-DE" sz="2400" b="1" dirty="0" smtClean="0">
                <a:solidFill>
                  <a:schemeClr val="tx2"/>
                </a:solidFill>
              </a:rPr>
              <a:t>1.053.961 </a:t>
            </a:r>
            <a:r>
              <a:rPr lang="en-US" sz="2400" b="1" dirty="0" err="1" smtClean="0">
                <a:solidFill>
                  <a:schemeClr val="tx2"/>
                </a:solidFill>
              </a:rPr>
              <a:t>Verstorbene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Calibri"/>
              </a:rPr>
              <a:t>(2,9%)</a:t>
            </a:r>
            <a:endParaRPr lang="en-US" sz="2400" b="1" dirty="0">
              <a:solidFill>
                <a:schemeClr val="tx2"/>
              </a:solidFill>
              <a:latin typeface="Calibri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08.10.2020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703778"/>
              </p:ext>
            </p:extLst>
          </p:nvPr>
        </p:nvGraphicFramePr>
        <p:xfrm>
          <a:off x="110666" y="1744702"/>
          <a:ext cx="8925830" cy="4631533"/>
        </p:xfrm>
        <a:graphic>
          <a:graphicData uri="http://schemas.openxmlformats.org/drawingml/2006/table">
            <a:tbl>
              <a:tblPr firstRow="1" firstCol="1" bandRow="1"/>
              <a:tblGrid>
                <a:gridCol w="1399994"/>
                <a:gridCol w="1123998"/>
                <a:gridCol w="1354447"/>
                <a:gridCol w="1018106"/>
                <a:gridCol w="1956467"/>
                <a:gridCol w="666003"/>
                <a:gridCol w="666003"/>
                <a:gridCol w="740812"/>
              </a:tblGrid>
              <a:tr h="798582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Fälle kumulativ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Neue Fälle in den letzten 7T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Veränderung %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7d-Inzidenz/ 100.000 </a:t>
                      </a:r>
                      <a:r>
                        <a:rPr lang="de-DE" sz="1800" b="1" i="0" u="none" strike="noStrike" kern="1200" dirty="0" err="1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Ew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CFR %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56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Indien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6.835.655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523.071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9,8%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38,28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0,93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1,5%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482477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Vereinigte Staaten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7.549.794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316.751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6,0%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96,26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1,05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2,8%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5.000.694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189.759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12,0%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89,91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3,0%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Großbritannien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544.275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91.011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109,1%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136,56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1,65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7,8%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Frankreich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653.509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89.974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9,2%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134,26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1,12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5,0%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Argentinien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840.902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89.914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4,3%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200,79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1,03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2,6%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Russische Föderation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1.248.619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72.333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33,8%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49,59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1,22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1,8%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1137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Spanien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835.901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66.713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11,8%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142,13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0,92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3,9%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798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Kolumbien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877.683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48.004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5,7%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95,36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1,09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3,1%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Israel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281.481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33.348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23,2%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391,44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0,84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0,7%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9144000" cy="3929291"/>
          </a:xfrm>
          <a:prstGeom prst="rect">
            <a:avLst/>
          </a:prstGeom>
        </p:spPr>
      </p:pic>
      <p:sp>
        <p:nvSpPr>
          <p:cNvPr id="7" name="Titel 4"/>
          <p:cNvSpPr txBox="1">
            <a:spLocks/>
          </p:cNvSpPr>
          <p:nvPr/>
        </p:nvSpPr>
        <p:spPr>
          <a:xfrm>
            <a:off x="194167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888962" y="6592953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i="1" dirty="0" smtClean="0">
                <a:solidFill>
                  <a:prstClr val="black"/>
                </a:solidFill>
              </a:rPr>
              <a:t>Quelle: ECDC, Stand: 08.10.2020</a:t>
            </a:r>
            <a:endParaRPr lang="de-DE" sz="1200" i="1" dirty="0">
              <a:solidFill>
                <a:prstClr val="black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777316" y="4026550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Amerika</a:t>
            </a:r>
            <a:endParaRPr lang="de-DE" sz="1600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7466668" y="3888510"/>
            <a:ext cx="12865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Europa </a:t>
            </a:r>
            <a:r>
              <a:rPr lang="de-DE" sz="1100" b="1" dirty="0" smtClean="0"/>
              <a:t>(nicht EU/EWR/UK/CH)</a:t>
            </a:r>
            <a:endParaRPr lang="de-DE" sz="1600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5682208" y="402954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Asien</a:t>
            </a:r>
            <a:endParaRPr lang="de-DE" sz="1600" b="1" dirty="0"/>
          </a:p>
        </p:txBody>
      </p:sp>
      <p:sp>
        <p:nvSpPr>
          <p:cNvPr id="19" name="Textfeld 18"/>
          <p:cNvSpPr txBox="1"/>
          <p:nvPr/>
        </p:nvSpPr>
        <p:spPr>
          <a:xfrm>
            <a:off x="138815" y="402954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Afrika</a:t>
            </a:r>
            <a:endParaRPr lang="de-DE" sz="1600" b="1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338149"/>
              </p:ext>
            </p:extLst>
          </p:nvPr>
        </p:nvGraphicFramePr>
        <p:xfrm>
          <a:off x="46726" y="4335290"/>
          <a:ext cx="1428930" cy="7239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/>
                <a:gridCol w="720709"/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Cabo Verde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109,1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Libyen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73,6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Tunesien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62,87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914656"/>
              </p:ext>
            </p:extLst>
          </p:nvPr>
        </p:nvGraphicFramePr>
        <p:xfrm>
          <a:off x="1698398" y="4335290"/>
          <a:ext cx="1662100" cy="210549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936104"/>
                <a:gridCol w="725996"/>
              </a:tblGrid>
              <a:tr h="9028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Argentinien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200,79</a:t>
                      </a: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Costa 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153,28</a:t>
                      </a:r>
                    </a:p>
                  </a:txBody>
                  <a:tcPr marL="9525" marR="9525" marT="9525" marB="0" anchor="b"/>
                </a:tc>
              </a:tr>
              <a:tr h="1827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Bahamas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151,48</a:t>
                      </a: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Bonaire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Saint </a:t>
                      </a:r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Eustatius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Saba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150,1</a:t>
                      </a:r>
                    </a:p>
                  </a:txBody>
                  <a:tcPr marL="9525" marR="9525" marT="9525" marB="0" anchor="b"/>
                </a:tc>
              </a:tr>
              <a:tr h="1797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Aruba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136,39</a:t>
                      </a: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Panama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110,8</a:t>
                      </a:r>
                    </a:p>
                  </a:txBody>
                  <a:tcPr marL="9525" marR="9525" marT="9525" marB="0" anchor="b"/>
                </a:tc>
              </a:tr>
              <a:tr h="141337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Puerto Rico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102,71</a:t>
                      </a:r>
                    </a:p>
                  </a:txBody>
                  <a:tcPr marL="9525" marR="9525" marT="9525" marB="0" anchor="b"/>
                </a:tc>
              </a:tr>
              <a:tr h="19289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Vereinigte Staaten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96,26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664693"/>
              </p:ext>
            </p:extLst>
          </p:nvPr>
        </p:nvGraphicFramePr>
        <p:xfrm>
          <a:off x="3563888" y="4335290"/>
          <a:ext cx="1524000" cy="17145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80120"/>
                <a:gridCol w="44388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Kolumbien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95,36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Brasilien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89,91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Belize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Paraguay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80,59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64,08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60,41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Sint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Maarten (</a:t>
                      </a:r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NL)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Cura</a:t>
                      </a:r>
                      <a:r>
                        <a:rPr lang="de-DE" sz="1100" b="0" dirty="0" err="1" smtClean="0"/>
                        <a:t>ç</a:t>
                      </a:r>
                      <a:r>
                        <a:rPr lang="de-DE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ao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Guyana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50,84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878893"/>
              </p:ext>
            </p:extLst>
          </p:nvPr>
        </p:nvGraphicFramePr>
        <p:xfrm>
          <a:off x="5496272" y="4335290"/>
          <a:ext cx="1524000" cy="246866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62000"/>
                <a:gridCol w="762000"/>
              </a:tblGrid>
              <a:tr h="18266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Israel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391,44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Bahrain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186,94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Libanon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127,53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Oman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98,09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Kuwait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84,64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Jordanien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82,91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VAE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Irak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71,39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Malediven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68,74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Palästina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68,21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Nepal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57,45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Katar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50,18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144385"/>
              </p:ext>
            </p:extLst>
          </p:nvPr>
        </p:nvGraphicFramePr>
        <p:xfrm>
          <a:off x="7308304" y="4335290"/>
          <a:ext cx="1707669" cy="189166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08112"/>
                <a:gridCol w="699557"/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Andorra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Montenegro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324,99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Gibraltar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145,37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Republik Moldau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142,26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114,82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Georgien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77,89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Nordmazedonien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69,13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Ukraine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69,05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San Marino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55,15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679304"/>
              </p:ext>
            </p:extLst>
          </p:nvPr>
        </p:nvGraphicFramePr>
        <p:xfrm>
          <a:off x="46726" y="5733256"/>
          <a:ext cx="1428930" cy="70484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/>
                <a:gridCol w="720709"/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47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224,15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Französisch Polynesien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223,43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1" name="Textfeld 20"/>
          <p:cNvSpPr txBox="1"/>
          <p:nvPr/>
        </p:nvSpPr>
        <p:spPr>
          <a:xfrm>
            <a:off x="107504" y="537321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Ozeanien</a:t>
            </a:r>
            <a:endParaRPr lang="de-DE" sz="16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1331640" y="3814678"/>
            <a:ext cx="60327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59 Länder/Territorien mit einer 7-Tages-Inzidenz &gt; 50 Fälle / 100.000 </a:t>
            </a:r>
            <a:r>
              <a:rPr lang="de-DE" sz="1400" b="1" dirty="0" err="1" smtClean="0"/>
              <a:t>Ew</a:t>
            </a:r>
            <a:r>
              <a:rPr lang="de-DE" sz="1400" b="1" dirty="0" smtClean="0"/>
              <a:t>.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206014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sz="2400" dirty="0"/>
              <a:t>7-Tages-Inzidenz pro 100.000 </a:t>
            </a:r>
            <a:r>
              <a:rPr lang="de-DE" sz="2400" dirty="0" smtClean="0"/>
              <a:t>Einwohner – EU/EWR/UK/CH</a:t>
            </a:r>
            <a:endParaRPr lang="de-DE" sz="2400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08.10.2020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83568" y="908720"/>
            <a:ext cx="15841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Europa </a:t>
            </a:r>
            <a:r>
              <a:rPr lang="de-DE" sz="1400" b="1" dirty="0" smtClean="0"/>
              <a:t>(EU/EWR/UK/CH</a:t>
            </a:r>
            <a:r>
              <a:rPr lang="de-DE" sz="1100" b="1" dirty="0" smtClean="0"/>
              <a:t>)</a:t>
            </a:r>
            <a:endParaRPr lang="de-DE" sz="1600" b="1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966727"/>
              </p:ext>
            </p:extLst>
          </p:nvPr>
        </p:nvGraphicFramePr>
        <p:xfrm>
          <a:off x="323528" y="1472764"/>
          <a:ext cx="2808312" cy="430720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656184"/>
                <a:gridCol w="1152128"/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u="none" strike="noStrike" dirty="0">
                          <a:effectLst/>
                        </a:rPr>
                        <a:t>Land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u="none" strike="noStrike" dirty="0">
                          <a:effectLst/>
                        </a:rPr>
                        <a:t>Inzidenz 7T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Tschechien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248,28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Niederlande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168,4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142,13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Großbritannien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136,56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Frankreich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134,26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124,37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108,06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Luxemburg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99,37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Slowakei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83,44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Rumänien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77,25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69,92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Slowenien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68,91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Österreich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63,54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Ungarn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Portugal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549" y="1455450"/>
            <a:ext cx="5680451" cy="4725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46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196752"/>
            <a:ext cx="7848872" cy="525658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2000" dirty="0" smtClean="0">
                <a:solidFill>
                  <a:schemeClr val="tx2"/>
                </a:solidFill>
              </a:rPr>
              <a:t>Großteil der </a:t>
            </a:r>
            <a:r>
              <a:rPr lang="de-DE" sz="2000" b="1" dirty="0" smtClean="0">
                <a:solidFill>
                  <a:schemeClr val="tx2"/>
                </a:solidFill>
              </a:rPr>
              <a:t>Neuinfektionen der vergangenen 7T</a:t>
            </a:r>
            <a:r>
              <a:rPr lang="de-DE" sz="2000" dirty="0" smtClean="0">
                <a:solidFill>
                  <a:schemeClr val="tx2"/>
                </a:solidFill>
              </a:rPr>
              <a:t> weiterhin in </a:t>
            </a:r>
            <a:r>
              <a:rPr lang="de-DE" sz="2000" b="1" dirty="0" smtClean="0">
                <a:solidFill>
                  <a:schemeClr val="tx2"/>
                </a:solidFill>
              </a:rPr>
              <a:t>Amerika</a:t>
            </a:r>
            <a:r>
              <a:rPr lang="de-DE" sz="2000" dirty="0" smtClean="0">
                <a:solidFill>
                  <a:schemeClr val="tx2"/>
                </a:solidFill>
              </a:rPr>
              <a:t> und </a:t>
            </a:r>
            <a:r>
              <a:rPr lang="de-DE" sz="2000" b="1" dirty="0" smtClean="0">
                <a:solidFill>
                  <a:schemeClr val="tx2"/>
                </a:solidFill>
              </a:rPr>
              <a:t>Asien</a:t>
            </a:r>
            <a:r>
              <a:rPr lang="de-DE" sz="2000" dirty="0" smtClean="0">
                <a:solidFill>
                  <a:schemeClr val="tx2"/>
                </a:solidFill>
              </a:rPr>
              <a:t> (jeweils </a:t>
            </a:r>
            <a:r>
              <a:rPr lang="de-DE" sz="2000" b="1" dirty="0" smtClean="0">
                <a:solidFill>
                  <a:schemeClr val="tx2"/>
                </a:solidFill>
              </a:rPr>
              <a:t>36</a:t>
            </a:r>
            <a:r>
              <a:rPr lang="de-DE" sz="2000" b="1" dirty="0" smtClean="0">
                <a:solidFill>
                  <a:schemeClr val="tx2"/>
                </a:solidFill>
              </a:rPr>
              <a:t>%)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2000" dirty="0" smtClean="0">
                <a:solidFill>
                  <a:schemeClr val="tx2"/>
                </a:solidFill>
              </a:rPr>
              <a:t>Großteil der </a:t>
            </a:r>
            <a:r>
              <a:rPr lang="de-DE" sz="2000" b="1" dirty="0" smtClean="0">
                <a:solidFill>
                  <a:schemeClr val="tx2"/>
                </a:solidFill>
              </a:rPr>
              <a:t>Todesfälle der vergangenen </a:t>
            </a:r>
            <a:r>
              <a:rPr lang="de-DE" sz="2000" b="1" dirty="0" smtClean="0">
                <a:solidFill>
                  <a:schemeClr val="tx2"/>
                </a:solidFill>
              </a:rPr>
              <a:t>7T </a:t>
            </a:r>
            <a:r>
              <a:rPr lang="de-DE" sz="2000" dirty="0" smtClean="0">
                <a:solidFill>
                  <a:schemeClr val="tx2"/>
                </a:solidFill>
              </a:rPr>
              <a:t>in </a:t>
            </a:r>
            <a:r>
              <a:rPr lang="de-DE" sz="2000" b="1" dirty="0" smtClean="0">
                <a:solidFill>
                  <a:schemeClr val="tx2"/>
                </a:solidFill>
              </a:rPr>
              <a:t>Amerika (&gt; 50%) </a:t>
            </a:r>
            <a:r>
              <a:rPr lang="de-DE" sz="2000" dirty="0" smtClean="0">
                <a:solidFill>
                  <a:schemeClr val="tx2"/>
                </a:solidFill>
              </a:rPr>
              <a:t>und </a:t>
            </a:r>
            <a:r>
              <a:rPr lang="de-DE" sz="2000" b="1" dirty="0" smtClean="0">
                <a:solidFill>
                  <a:schemeClr val="tx2"/>
                </a:solidFill>
              </a:rPr>
              <a:t>Asien</a:t>
            </a:r>
            <a:r>
              <a:rPr lang="de-DE" sz="2000" dirty="0" smtClean="0">
                <a:solidFill>
                  <a:schemeClr val="tx2"/>
                </a:solidFill>
              </a:rPr>
              <a:t> (</a:t>
            </a:r>
            <a:r>
              <a:rPr lang="de-DE" sz="2000" b="1" dirty="0" smtClean="0">
                <a:solidFill>
                  <a:schemeClr val="tx2"/>
                </a:solidFill>
              </a:rPr>
              <a:t>ca. 30%</a:t>
            </a:r>
            <a:r>
              <a:rPr lang="de-DE" sz="2000" dirty="0" smtClean="0">
                <a:solidFill>
                  <a:schemeClr val="tx2"/>
                </a:solidFill>
              </a:rPr>
              <a:t>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2000" dirty="0" smtClean="0">
                <a:solidFill>
                  <a:schemeClr val="tx2"/>
                </a:solidFill>
              </a:rPr>
              <a:t>Mehr als </a:t>
            </a:r>
            <a:r>
              <a:rPr lang="de-DE" sz="2000" b="1" dirty="0" smtClean="0">
                <a:solidFill>
                  <a:schemeClr val="tx2"/>
                </a:solidFill>
              </a:rPr>
              <a:t>ein Viertel der Neuinfektionen der vergangenen 7T in Europa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 smtClean="0">
                <a:solidFill>
                  <a:schemeClr val="tx2"/>
                </a:solidFill>
              </a:rPr>
              <a:t>Großbritannien, Frankreich</a:t>
            </a:r>
            <a:r>
              <a:rPr lang="de-DE" sz="1800" dirty="0" smtClean="0">
                <a:solidFill>
                  <a:schemeClr val="tx2"/>
                </a:solidFill>
              </a:rPr>
              <a:t>, Russland</a:t>
            </a:r>
            <a:r>
              <a:rPr lang="de-DE" sz="1800" dirty="0" smtClean="0">
                <a:solidFill>
                  <a:schemeClr val="tx2"/>
                </a:solidFill>
              </a:rPr>
              <a:t>, Spanien, Ukraine</a:t>
            </a:r>
            <a:endParaRPr lang="de-DE" sz="1800" dirty="0">
              <a:solidFill>
                <a:schemeClr val="tx2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600" dirty="0" smtClean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2000" b="1" dirty="0" smtClean="0">
                <a:solidFill>
                  <a:schemeClr val="tx2"/>
                </a:solidFill>
              </a:rPr>
              <a:t>13% der Todesfälle der vergangenen 7T in Europa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 smtClean="0">
                <a:solidFill>
                  <a:schemeClr val="tx2"/>
                </a:solidFill>
              </a:rPr>
              <a:t>Russland, Spanien, Frankreich, Ukraine, Rumänien</a:t>
            </a:r>
          </a:p>
          <a:p>
            <a:endParaRPr lang="de-DE" sz="2000" b="1" dirty="0"/>
          </a:p>
          <a:p>
            <a:endParaRPr lang="de-DE" sz="2000" b="1" dirty="0" smtClean="0"/>
          </a:p>
          <a:p>
            <a:endParaRPr lang="de-DE" sz="2000" dirty="0"/>
          </a:p>
        </p:txBody>
      </p:sp>
      <p:sp>
        <p:nvSpPr>
          <p:cNvPr id="5" name="Titel 4"/>
          <p:cNvSpPr txBox="1">
            <a:spLocks/>
          </p:cNvSpPr>
          <p:nvPr/>
        </p:nvSpPr>
        <p:spPr>
          <a:xfrm>
            <a:off x="170638" y="251188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Zusammenfassung / Überblick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368365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rgbClr val="0070C0"/>
                </a:solidFill>
              </a:rPr>
              <a:t>Hintergrund</a:t>
            </a:r>
            <a:endParaRPr lang="de-DE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11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5" name="Titel 4"/>
          <p:cNvSpPr txBox="1">
            <a:spLocks/>
          </p:cNvSpPr>
          <p:nvPr/>
        </p:nvSpPr>
        <p:spPr>
          <a:xfrm>
            <a:off x="170638" y="116632"/>
            <a:ext cx="8802724" cy="73866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14-Tages-Trend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für Länder in Europa mit &gt; 700 Fällen in den vergangenen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843290"/>
            <a:ext cx="8172400" cy="5730800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08.10.2020</a:t>
            </a:r>
            <a:endParaRPr lang="de-DE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16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458</Words>
  <Application>Microsoft Office PowerPoint</Application>
  <PresentationFormat>Bildschirmpräsentation (4:3)</PresentationFormat>
  <Paragraphs>250</Paragraphs>
  <Slides>6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PowerPoint-Präsentation</vt:lpstr>
      <vt:lpstr>PowerPoint-Präsentation</vt:lpstr>
      <vt:lpstr>PowerPoint-Präsentation</vt:lpstr>
      <vt:lpstr>PowerPoint-Präsentation</vt:lpstr>
      <vt:lpstr>Hintergrund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Denkel, Luisa</cp:lastModifiedBy>
  <cp:revision>906</cp:revision>
  <dcterms:created xsi:type="dcterms:W3CDTF">2020-04-16T05:25:18Z</dcterms:created>
  <dcterms:modified xsi:type="dcterms:W3CDTF">2020-10-09T07:54:13Z</dcterms:modified>
</cp:coreProperties>
</file>