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6" r:id="rId5"/>
    <p:sldId id="264" r:id="rId6"/>
    <p:sldId id="258" r:id="rId7"/>
    <p:sldId id="260" r:id="rId8"/>
    <p:sldId id="259" r:id="rId9"/>
    <p:sldId id="261" r:id="rId10"/>
    <p:sldId id="265" r:id="rId11"/>
    <p:sldId id="266" r:id="rId12"/>
  </p:sldIdLst>
  <p:sldSz cx="12192000" cy="6858000"/>
  <p:notesSz cx="3090863" cy="46021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4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3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270C-219D-40D1-A119-16C22DDA53DD}" type="datetimeFigureOut">
              <a:rPr lang="de-DE" smtClean="0"/>
              <a:t>10.10.2020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D101-D855-408C-BF59-1754FAC277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33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270C-219D-40D1-A119-16C22DDA53DD}" type="datetimeFigureOut">
              <a:rPr lang="de-DE" smtClean="0"/>
              <a:t>10.10.2020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D101-D855-408C-BF59-1754FAC277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9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270C-219D-40D1-A119-16C22DDA53DD}" type="datetimeFigureOut">
              <a:rPr lang="de-DE" smtClean="0"/>
              <a:t>10.10.2020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D101-D855-408C-BF59-1754FAC277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1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270C-219D-40D1-A119-16C22DDA53DD}" type="datetimeFigureOut">
              <a:rPr lang="de-DE" smtClean="0"/>
              <a:t>10.10.2020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D101-D855-408C-BF59-1754FAC277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49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270C-219D-40D1-A119-16C22DDA53DD}" type="datetimeFigureOut">
              <a:rPr lang="de-DE" smtClean="0"/>
              <a:t>10.10.2020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D101-D855-408C-BF59-1754FAC277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0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270C-219D-40D1-A119-16C22DDA53DD}" type="datetimeFigureOut">
              <a:rPr lang="de-DE" smtClean="0"/>
              <a:t>10.10.2020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D101-D855-408C-BF59-1754FAC277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48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270C-219D-40D1-A119-16C22DDA53DD}" type="datetimeFigureOut">
              <a:rPr lang="de-DE" smtClean="0"/>
              <a:t>10.10.2020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D101-D855-408C-BF59-1754FAC277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7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270C-219D-40D1-A119-16C22DDA53DD}" type="datetimeFigureOut">
              <a:rPr lang="de-DE" smtClean="0"/>
              <a:t>10.10.2020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D101-D855-408C-BF59-1754FAC277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50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270C-219D-40D1-A119-16C22DDA53DD}" type="datetimeFigureOut">
              <a:rPr lang="de-DE" smtClean="0"/>
              <a:t>10.10.2020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D101-D855-408C-BF59-1754FAC277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4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270C-219D-40D1-A119-16C22DDA53DD}" type="datetimeFigureOut">
              <a:rPr lang="de-DE" smtClean="0"/>
              <a:t>10.10.2020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D101-D855-408C-BF59-1754FAC277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86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270C-219D-40D1-A119-16C22DDA53DD}" type="datetimeFigureOut">
              <a:rPr lang="de-DE" smtClean="0"/>
              <a:t>10.10.2020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D101-D855-408C-BF59-1754FAC277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37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9270C-219D-40D1-A119-16C22DDA53DD}" type="datetimeFigureOut">
              <a:rPr lang="de-DE" smtClean="0"/>
              <a:t>10.10.2020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7D101-D855-408C-BF59-1754FAC277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5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ks.de/drks_web/navigate.do?navigationId=trial.HTML&amp;TRIAL_ID=DRKS00022359" TargetMode="External"/><Relationship Id="rId7" Type="http://schemas.openxmlformats.org/officeDocument/2006/relationships/hyperlink" Target="https://www.bgu.tum.de/sww/startseite/" TargetMode="External"/><Relationship Id="rId2" Type="http://schemas.openxmlformats.org/officeDocument/2006/relationships/hyperlink" Target="http://www.klinikum.uni-muenchen.de/Abteilung-fuer-Infektions-und-Tropenmedizin/de/COVID-19/KoCo19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yp1diabetes-frueherkennung.de/informationen-fuer-aerzte/fr1daplus-sars-cov-2.html" TargetMode="External"/><Relationship Id="rId5" Type="http://schemas.openxmlformats.org/officeDocument/2006/relationships/hyperlink" Target="https://www.mri.tum.de/news/grosse-mitarbeiter-studie-am-klinikum-rechts-der-isar-gestartet" TargetMode="External"/><Relationship Id="rId4" Type="http://schemas.openxmlformats.org/officeDocument/2006/relationships/hyperlink" Target="https://www.drks.de/drks_web/navigate.do?navigationId=trial.HTML&amp;TRIAL_ID=DRKS0002240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888981"/>
            <a:ext cx="9144000" cy="2387600"/>
          </a:xfrm>
        </p:spPr>
        <p:txBody>
          <a:bodyPr>
            <a:normAutofit/>
          </a:bodyPr>
          <a:lstStyle/>
          <a:p>
            <a:r>
              <a:rPr lang="de-DE" sz="4800" dirty="0" smtClean="0"/>
              <a:t>Musterstadt</a:t>
            </a:r>
            <a:br>
              <a:rPr lang="de-DE" sz="4800" dirty="0" smtClean="0"/>
            </a:br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„Modell München“</a:t>
            </a:r>
            <a:endParaRPr lang="de-D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96654" y="3934547"/>
            <a:ext cx="9144000" cy="2669366"/>
          </a:xfrm>
        </p:spPr>
        <p:txBody>
          <a:bodyPr>
            <a:normAutofit/>
          </a:bodyPr>
          <a:lstStyle/>
          <a:p>
            <a:endParaRPr lang="de-DE" sz="2000" dirty="0" smtClean="0"/>
          </a:p>
          <a:p>
            <a:endParaRPr lang="de-DE" sz="2000" dirty="0"/>
          </a:p>
          <a:p>
            <a:pPr marL="457200" indent="-457200" algn="l">
              <a:buFont typeface="+mj-lt"/>
              <a:buAutoNum type="arabicPeriod"/>
            </a:pPr>
            <a:r>
              <a:rPr lang="de-DE" sz="2000" dirty="0" smtClean="0"/>
              <a:t>Evaluierung Ausbruchsmanagement, 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000" dirty="0" smtClean="0"/>
              <a:t>Ustg Lagezentrum mit Dashboard zum Wissensmanagement &amp; zur Steuerung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000" dirty="0" smtClean="0"/>
              <a:t>Optimierung Kontaktnachverfolgung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000" dirty="0" smtClean="0"/>
              <a:t>Koordinierung </a:t>
            </a:r>
            <a:r>
              <a:rPr lang="de-DE" sz="2000" dirty="0" err="1" smtClean="0"/>
              <a:t>UstgBedarf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2509" y="115463"/>
            <a:ext cx="3906981" cy="2599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77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Optimierung 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Kontaktnachverfolgung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54180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Definition </a:t>
            </a:r>
            <a:r>
              <a:rPr lang="de-DE" b="1" dirty="0" smtClean="0"/>
              <a:t>Experten der </a:t>
            </a:r>
            <a:r>
              <a:rPr lang="de-DE" b="1" dirty="0" err="1" smtClean="0"/>
              <a:t>Bw</a:t>
            </a:r>
            <a:r>
              <a:rPr lang="de-DE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/>
              <a:t>Containment Scouts </a:t>
            </a:r>
            <a:r>
              <a:rPr lang="de-DE" dirty="0" smtClean="0"/>
              <a:t>(trainierte Laien, z.B. </a:t>
            </a:r>
            <a:r>
              <a:rPr lang="de-DE" dirty="0" err="1" smtClean="0"/>
              <a:t>MilMus</a:t>
            </a:r>
            <a:r>
              <a:rPr lang="de-DE" dirty="0" smtClean="0"/>
              <a:t>, zukünftig ggf. Aufklärer etc.)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/>
              <a:t>Epidemiologie Scouts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err="1"/>
              <a:t>SanUff</a:t>
            </a:r>
            <a:r>
              <a:rPr lang="de-DE" dirty="0"/>
              <a:t>/</a:t>
            </a:r>
            <a:r>
              <a:rPr lang="de-DE" dirty="0" err="1"/>
              <a:t>Fw</a:t>
            </a:r>
            <a:r>
              <a:rPr lang="de-DE" dirty="0"/>
              <a:t> mit Schulung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err="1"/>
              <a:t>SanStOffz</a:t>
            </a:r>
            <a:r>
              <a:rPr lang="de-DE" dirty="0"/>
              <a:t> Arzt (i.R. PUMA Public </a:t>
            </a:r>
            <a:r>
              <a:rPr lang="de-DE" dirty="0" err="1"/>
              <a:t>Health</a:t>
            </a:r>
            <a:r>
              <a:rPr lang="de-DE" dirty="0"/>
              <a:t>, incl. </a:t>
            </a:r>
            <a:r>
              <a:rPr lang="de-DE" dirty="0" err="1"/>
              <a:t>HygBeaArzt</a:t>
            </a:r>
            <a:r>
              <a:rPr lang="de-DE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/>
              <a:t>BGM-Koordinatoren mit </a:t>
            </a:r>
            <a:r>
              <a:rPr lang="de-DE" dirty="0" smtClean="0"/>
              <a:t>Schulung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/>
              <a:t>Pandemie-Experten </a:t>
            </a:r>
            <a:r>
              <a:rPr lang="de-DE" dirty="0" smtClean="0"/>
              <a:t>(Facharzt-Level </a:t>
            </a:r>
            <a:r>
              <a:rPr lang="de-DE" dirty="0" err="1" smtClean="0"/>
              <a:t>SanStOffz</a:t>
            </a:r>
            <a:r>
              <a:rPr lang="de-DE" dirty="0" smtClean="0"/>
              <a:t> Arzt/</a:t>
            </a:r>
            <a:r>
              <a:rPr lang="de-DE" dirty="0" err="1" smtClean="0"/>
              <a:t>Vet</a:t>
            </a:r>
            <a:r>
              <a:rPr lang="de-DE" dirty="0" smtClean="0"/>
              <a:t> ÖGW, </a:t>
            </a:r>
            <a:r>
              <a:rPr lang="de-DE" dirty="0" err="1" smtClean="0"/>
              <a:t>ÖffVetWesen</a:t>
            </a:r>
            <a:r>
              <a:rPr lang="de-DE" dirty="0" smtClean="0"/>
              <a:t>, Public </a:t>
            </a:r>
            <a:r>
              <a:rPr lang="de-DE" dirty="0" err="1" smtClean="0"/>
              <a:t>Health</a:t>
            </a:r>
            <a:r>
              <a:rPr lang="de-DE" dirty="0" smtClean="0"/>
              <a:t>, </a:t>
            </a:r>
            <a:r>
              <a:rPr lang="de-DE" dirty="0" err="1" smtClean="0"/>
              <a:t>Epidemiologen</a:t>
            </a:r>
            <a:r>
              <a:rPr lang="de-DE" dirty="0" smtClean="0"/>
              <a:t>, Mikrobiologen/</a:t>
            </a:r>
            <a:r>
              <a:rPr lang="de-DE" dirty="0" err="1" smtClean="0"/>
              <a:t>Infektionsepidemiologen</a:t>
            </a:r>
            <a:r>
              <a:rPr lang="de-DE" dirty="0" smtClean="0"/>
              <a:t>, </a:t>
            </a:r>
            <a:r>
              <a:rPr lang="de-DE" dirty="0" err="1" smtClean="0"/>
              <a:t>KrhsHygieniker</a:t>
            </a:r>
            <a:r>
              <a:rPr lang="de-DE" dirty="0" smtClean="0"/>
              <a:t> o.ä.)</a:t>
            </a:r>
          </a:p>
          <a:p>
            <a:pPr lvl="1"/>
            <a:endParaRPr lang="de-DE" dirty="0"/>
          </a:p>
          <a:p>
            <a:pPr marL="800100" lvl="1" indent="-34290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977442" y="80692"/>
            <a:ext cx="7214558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 smtClean="0"/>
              <a:t>Sachverhalt:</a:t>
            </a:r>
          </a:p>
          <a:p>
            <a:r>
              <a:rPr lang="de-DE" sz="1500" dirty="0" smtClean="0"/>
              <a:t># Schulungen zentral durch </a:t>
            </a:r>
            <a:r>
              <a:rPr lang="de-DE" sz="1500" dirty="0" err="1" smtClean="0"/>
              <a:t>Kdo</a:t>
            </a:r>
            <a:r>
              <a:rPr lang="de-DE" sz="1500" dirty="0" smtClean="0"/>
              <a:t> </a:t>
            </a:r>
            <a:r>
              <a:rPr lang="de-DE" sz="1500" dirty="0" err="1" smtClean="0"/>
              <a:t>SanDstBw</a:t>
            </a:r>
            <a:r>
              <a:rPr lang="de-DE" sz="1500" dirty="0" smtClean="0"/>
              <a:t> VI-2 (SPOC </a:t>
            </a:r>
            <a:r>
              <a:rPr lang="de-DE" sz="1500" dirty="0" err="1" smtClean="0"/>
              <a:t>Bw</a:t>
            </a:r>
            <a:r>
              <a:rPr lang="de-DE" sz="1500" dirty="0" smtClean="0"/>
              <a:t>):</a:t>
            </a:r>
          </a:p>
          <a:p>
            <a:pPr marL="342900" indent="-342900">
              <a:buAutoNum type="arabicPeriod"/>
            </a:pPr>
            <a:r>
              <a:rPr lang="de-DE" sz="1500" dirty="0" smtClean="0"/>
              <a:t>Containment Scouts, bis dato Präsenzschulungen + Online-Modul</a:t>
            </a:r>
          </a:p>
          <a:p>
            <a:pPr marL="342900" indent="-342900">
              <a:buAutoNum type="arabicPeriod"/>
            </a:pPr>
            <a:r>
              <a:rPr lang="de-DE" sz="1500" dirty="0" smtClean="0"/>
              <a:t>Epidemiologie Scouts, bis dato Präsenzschulungen + Online-Modul</a:t>
            </a:r>
          </a:p>
          <a:p>
            <a:r>
              <a:rPr lang="de-DE" sz="1500" dirty="0" smtClean="0"/>
              <a:t># Einsatz der Kräfte in München: binnen gut einer Woche wurden tausende Kontaktnachverfolgungen bearbeitet und nach 10 Tagen Klarstand erreicht.</a:t>
            </a:r>
          </a:p>
          <a:p>
            <a:endParaRPr lang="de-DE" sz="1500" dirty="0" smtClean="0"/>
          </a:p>
          <a:p>
            <a:r>
              <a:rPr lang="de-DE" sz="1500" b="1" dirty="0" smtClean="0"/>
              <a:t>Bewertung: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 smtClean="0"/>
              <a:t>Die bisherigen Schulungsverfahren (Experten 1. sowie 2.1 und 2.3) liefern trotz enormem Reiseaufwands quantitativ nicht das hinreichende Outcome an geschultem Personal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 smtClean="0"/>
              <a:t>Die Schulungsräume für PUMA Public </a:t>
            </a:r>
            <a:r>
              <a:rPr lang="de-DE" sz="1500" dirty="0" err="1" smtClean="0"/>
              <a:t>Health</a:t>
            </a:r>
            <a:r>
              <a:rPr lang="de-DE" sz="1500" dirty="0" smtClean="0"/>
              <a:t> sind zu eng für die suffiziente Einhaltung der AHA-L-Regeln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die Soldaten haben innovativ, selbständig mitdenkend und intrinsisch motiviert die Prozesse optimiert.</a:t>
            </a:r>
          </a:p>
          <a:p>
            <a:endParaRPr lang="de-DE" sz="1500" b="1" dirty="0"/>
          </a:p>
          <a:p>
            <a:r>
              <a:rPr lang="de-DE" sz="1500" b="1" dirty="0" smtClean="0"/>
              <a:t>Empfehlung:</a:t>
            </a:r>
          </a:p>
          <a:p>
            <a:r>
              <a:rPr lang="de-DE" sz="1500" dirty="0" smtClean="0"/>
              <a:t>Aufgrund der Notwendigkeit deutlich größerer Umfänge an Containment &amp; Epidemiologie Scouts sollte </a:t>
            </a:r>
            <a:r>
              <a:rPr lang="de-DE" sz="1500" dirty="0" err="1" smtClean="0"/>
              <a:t>h.E</a:t>
            </a:r>
            <a:r>
              <a:rPr lang="de-DE" sz="15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 smtClean="0"/>
              <a:t>Präsenzschulungen Containment Scouts </a:t>
            </a:r>
            <a:r>
              <a:rPr lang="de-DE" sz="1500" dirty="0" err="1" smtClean="0"/>
              <a:t>i.W</a:t>
            </a:r>
            <a:r>
              <a:rPr lang="de-DE" sz="1500" dirty="0" smtClean="0"/>
              <a:t>. zugunsten Online-Schulungen ersetzt werden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 smtClean="0"/>
              <a:t>Präsenzschulungen Epidemiologie Scouts </a:t>
            </a:r>
            <a:r>
              <a:rPr lang="de-DE" sz="1500" dirty="0" err="1" smtClean="0"/>
              <a:t>SanStOffzArzt</a:t>
            </a:r>
            <a:r>
              <a:rPr lang="de-DE" sz="1500" dirty="0" smtClean="0"/>
              <a:t> i.R. PUMA in neuer Infrastruktur Dachauer Str. 128 durchgeführt werden, damit das gesamte Team VI-2 allen </a:t>
            </a:r>
            <a:r>
              <a:rPr lang="de-DE" sz="1500" dirty="0" err="1" smtClean="0"/>
              <a:t>TrÄrzten</a:t>
            </a:r>
            <a:r>
              <a:rPr lang="de-DE" sz="1500" dirty="0" smtClean="0"/>
              <a:t> bekannt ist und AHA-L-Regeln eingehalten werden können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 smtClean="0"/>
              <a:t>Eine standardisierte Prozessoptimierung für die Kontaktnachverfolgung entwickelt werden – erfolgt derzeit bei VI-2.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 smtClean="0"/>
              <a:t>Darüber hinaus sollte eine Schnittstellenkompatibilität des Münchner sowie des bayrischen Systems mit DEMIS für ein national einheitliches System getestet werden – ventilieren wir mit RKI.</a:t>
            </a:r>
          </a:p>
        </p:txBody>
      </p:sp>
    </p:spTree>
    <p:extLst>
      <p:ext uri="{BB962C8B-B14F-4D97-AF65-F5344CB8AC3E}">
        <p14:creationId xmlns:p14="http://schemas.microsoft.com/office/powerpoint/2010/main" val="203096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Koordinierung </a:t>
            </a:r>
            <a:r>
              <a:rPr lang="de-D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UstgBedarf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54180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Nach ersten Erfolgen im Bereich der fachlichen Amtshilfesteuerung </a:t>
            </a:r>
            <a:r>
              <a:rPr lang="de-DE" dirty="0" err="1" smtClean="0"/>
              <a:t>i.Z.m</a:t>
            </a:r>
            <a:r>
              <a:rPr lang="de-DE" dirty="0" smtClean="0"/>
              <a:t>. </a:t>
            </a:r>
            <a:r>
              <a:rPr lang="de-DE" dirty="0" err="1" smtClean="0"/>
              <a:t>EFüZSan</a:t>
            </a:r>
            <a:r>
              <a:rPr lang="de-DE" dirty="0" smtClean="0"/>
              <a:t>, VI-2 und RKI sowie KVKs:</a:t>
            </a:r>
          </a:p>
          <a:p>
            <a:r>
              <a:rPr lang="de-DE" dirty="0"/>
              <a:t>w</a:t>
            </a:r>
            <a:r>
              <a:rPr lang="de-DE" dirty="0" smtClean="0"/>
              <a:t>ie z.B. Sonneberg, Pinneberg, München</a:t>
            </a:r>
          </a:p>
          <a:p>
            <a:pPr lvl="1"/>
            <a:endParaRPr lang="de-DE" dirty="0"/>
          </a:p>
          <a:p>
            <a:pPr marL="800100" lvl="1" indent="-34290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141343" y="267418"/>
            <a:ext cx="655607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Sachverhalt mit Bewertung: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Auf der formal etablierten Ansprechebene für die </a:t>
            </a:r>
            <a:r>
              <a:rPr lang="de-DE" dirty="0" err="1" smtClean="0"/>
              <a:t>GesÄmter</a:t>
            </a:r>
            <a:r>
              <a:rPr lang="de-DE" dirty="0" smtClean="0"/>
              <a:t> ist in den KVK kein fachlich versierter Ansprechpartner mit bundesweiter Vernetzung sowie suffizientem Netzwerk in den </a:t>
            </a:r>
            <a:r>
              <a:rPr lang="de-DE" dirty="0" err="1" smtClean="0"/>
              <a:t>ZSanDstBw</a:t>
            </a:r>
            <a:r>
              <a:rPr lang="de-DE" dirty="0" smtClean="0"/>
              <a:t> sowie ins RKI vertreten, sodass oftmals AHE abgelehnt werden, weil die (fachlich nicht vorab abgesprochenen) angeforderten Fähigkeiten bei RKI bzw. </a:t>
            </a:r>
            <a:r>
              <a:rPr lang="de-DE" dirty="0" err="1" smtClean="0"/>
              <a:t>SanDstBw</a:t>
            </a:r>
            <a:r>
              <a:rPr lang="de-DE" dirty="0" smtClean="0"/>
              <a:t> z.B. nicht entbehrlich sind.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Dazu wurde ein Koordinierungselement beim RKI geschaffen – irgendwie rufen die RKI-Leute bzw. Gesundheitsämter und KVKs dann doch wieder bei uns an.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Bei den links aufgeführten Beispielen hat VI-2 vermittelt, dies führte zu guten ZMZ-Kooperationen mit suffizientem Outcome.</a:t>
            </a:r>
          </a:p>
          <a:p>
            <a:endParaRPr lang="de-DE" b="1" dirty="0"/>
          </a:p>
          <a:p>
            <a:r>
              <a:rPr lang="de-DE" b="1" dirty="0" smtClean="0"/>
              <a:t>Empfehlung: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Ein zentrales Element, das gut im </a:t>
            </a:r>
            <a:r>
              <a:rPr lang="de-DE" dirty="0" err="1" smtClean="0"/>
              <a:t>SanDstBw</a:t>
            </a:r>
            <a:r>
              <a:rPr lang="de-DE" dirty="0"/>
              <a:t> </a:t>
            </a:r>
            <a:r>
              <a:rPr lang="de-DE" dirty="0" smtClean="0"/>
              <a:t>&amp; dem RKI vernetzt und bekannt ist, sollte zur Erst-Beratung zwischen </a:t>
            </a:r>
            <a:r>
              <a:rPr lang="de-DE" dirty="0" err="1" smtClean="0"/>
              <a:t>GesÄmtern</a:t>
            </a:r>
            <a:r>
              <a:rPr lang="de-DE" dirty="0" smtClean="0"/>
              <a:t>, KVK, RKI und </a:t>
            </a:r>
            <a:r>
              <a:rPr lang="de-DE" dirty="0" err="1" smtClean="0"/>
              <a:t>EFüZ</a:t>
            </a:r>
            <a:r>
              <a:rPr lang="de-DE" dirty="0" smtClean="0"/>
              <a:t> vermitteln – i.S.: was ist das Problem, was wird gebraucht, wo sind welche Kapazitäten vorhanden und wo lassen sich Aufgaben zwischen RKI &amp; </a:t>
            </a:r>
            <a:r>
              <a:rPr lang="de-DE" dirty="0" err="1" smtClean="0"/>
              <a:t>SanDstBw</a:t>
            </a:r>
            <a:r>
              <a:rPr lang="de-DE" dirty="0" smtClean="0"/>
              <a:t> verteilen.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Das kann </a:t>
            </a:r>
            <a:r>
              <a:rPr lang="de-DE" dirty="0" err="1" smtClean="0"/>
              <a:t>v.m.a</a:t>
            </a:r>
            <a:r>
              <a:rPr lang="de-DE" dirty="0" smtClean="0"/>
              <a:t>. weiterhin bei VI-2 geschehen. Wie die formalen Bezeichnungen und Absprachen mit </a:t>
            </a:r>
            <a:r>
              <a:rPr lang="de-DE" dirty="0" err="1" smtClean="0"/>
              <a:t>Kdo</a:t>
            </a:r>
            <a:r>
              <a:rPr lang="de-DE" dirty="0" smtClean="0"/>
              <a:t> TA/SKB etc. erfolgen, würde ich aber gern dem </a:t>
            </a:r>
            <a:r>
              <a:rPr lang="de-DE" dirty="0" err="1" smtClean="0"/>
              <a:t>EFüZSan</a:t>
            </a:r>
            <a:r>
              <a:rPr lang="de-DE" dirty="0" smtClean="0"/>
              <a:t> überlassen.</a:t>
            </a:r>
          </a:p>
        </p:txBody>
      </p:sp>
    </p:spTree>
    <p:extLst>
      <p:ext uri="{BB962C8B-B14F-4D97-AF65-F5344CB8AC3E}">
        <p14:creationId xmlns:p14="http://schemas.microsoft.com/office/powerpoint/2010/main" val="219448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Evaluierung Ausbruchsmanagement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20401" cy="4800600"/>
          </a:xfrm>
        </p:spPr>
        <p:txBody>
          <a:bodyPr>
            <a:normAutofit fontScale="47500" lnSpcReduction="20000"/>
          </a:bodyPr>
          <a:lstStyle/>
          <a:p>
            <a:endParaRPr lang="de-DE" dirty="0" smtClean="0"/>
          </a:p>
          <a:p>
            <a:r>
              <a:rPr lang="de-DE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 Coronavirus (2019‑nCoV):</a:t>
            </a:r>
          </a:p>
          <a:p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PREPAREDNESS AND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PLAN, Feb. 2020</a:t>
            </a:r>
          </a:p>
          <a:p>
            <a:pPr marL="342900" indent="-342900">
              <a:buAutoNum type="alphaUcParenR"/>
            </a:pPr>
            <a:r>
              <a:rPr lang="en-US" sz="2300" b="1" dirty="0" smtClean="0"/>
              <a:t>Rapidly establishing int. coordination and operational support</a:t>
            </a:r>
          </a:p>
          <a:p>
            <a:pPr marL="342900" indent="-342900">
              <a:buAutoNum type="alphaUcParenR"/>
            </a:pPr>
            <a:r>
              <a:rPr lang="en-US" sz="2300" b="1" dirty="0" err="1" smtClean="0"/>
              <a:t>Sclaing</a:t>
            </a:r>
            <a:r>
              <a:rPr lang="en-US" sz="2300" b="1" dirty="0" smtClean="0"/>
              <a:t> up country readiness and response operations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300" dirty="0" smtClean="0"/>
              <a:t>Country-level </a:t>
            </a:r>
            <a:r>
              <a:rPr lang="de-DE" sz="2300" dirty="0" err="1" smtClean="0"/>
              <a:t>coordination</a:t>
            </a:r>
            <a:endParaRPr lang="de-DE" sz="23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300" dirty="0" err="1" smtClean="0"/>
              <a:t>Risk</a:t>
            </a:r>
            <a:r>
              <a:rPr lang="de-DE" sz="2300" dirty="0" smtClean="0"/>
              <a:t> </a:t>
            </a:r>
            <a:r>
              <a:rPr lang="de-DE" sz="2300" dirty="0" err="1" smtClean="0"/>
              <a:t>communication</a:t>
            </a:r>
            <a:r>
              <a:rPr lang="de-DE" sz="2300" dirty="0" smtClean="0"/>
              <a:t>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community</a:t>
            </a:r>
            <a:r>
              <a:rPr lang="de-DE" sz="2300" dirty="0" smtClean="0"/>
              <a:t> </a:t>
            </a:r>
            <a:r>
              <a:rPr lang="de-DE" sz="2300" dirty="0" err="1" smtClean="0"/>
              <a:t>engagement</a:t>
            </a:r>
            <a:endParaRPr lang="de-DE" sz="23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300" dirty="0" err="1" smtClean="0"/>
              <a:t>Surveillance</a:t>
            </a:r>
            <a:endParaRPr lang="de-DE" sz="23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300" dirty="0" smtClean="0"/>
              <a:t>Points </a:t>
            </a:r>
            <a:r>
              <a:rPr lang="de-DE" sz="2300" dirty="0" err="1" smtClean="0"/>
              <a:t>of</a:t>
            </a:r>
            <a:r>
              <a:rPr lang="de-DE" sz="2300" dirty="0" smtClean="0"/>
              <a:t> </a:t>
            </a:r>
            <a:r>
              <a:rPr lang="de-DE" sz="2300" dirty="0" err="1" smtClean="0"/>
              <a:t>entry</a:t>
            </a:r>
            <a:endParaRPr lang="de-DE" sz="23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300" dirty="0" smtClean="0"/>
              <a:t>National </a:t>
            </a:r>
            <a:r>
              <a:rPr lang="de-DE" sz="2300" dirty="0" err="1" smtClean="0"/>
              <a:t>laboratory</a:t>
            </a:r>
            <a:r>
              <a:rPr lang="de-DE" sz="2300" dirty="0" smtClean="0"/>
              <a:t> </a:t>
            </a:r>
            <a:r>
              <a:rPr lang="de-DE" sz="2300" dirty="0" err="1" smtClean="0"/>
              <a:t>system</a:t>
            </a:r>
            <a:endParaRPr lang="de-DE" sz="23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300" dirty="0" err="1" smtClean="0"/>
              <a:t>Infection</a:t>
            </a:r>
            <a:r>
              <a:rPr lang="de-DE" sz="2300" dirty="0" smtClean="0"/>
              <a:t> </a:t>
            </a:r>
            <a:r>
              <a:rPr lang="de-DE" sz="2300" dirty="0" err="1" smtClean="0"/>
              <a:t>prevention</a:t>
            </a:r>
            <a:r>
              <a:rPr lang="de-DE" sz="2300" dirty="0" smtClean="0"/>
              <a:t>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control</a:t>
            </a:r>
            <a:endParaRPr lang="de-DE" sz="23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300" dirty="0" smtClean="0"/>
              <a:t>Case </a:t>
            </a:r>
            <a:r>
              <a:rPr lang="de-DE" sz="2300" dirty="0" err="1" smtClean="0"/>
              <a:t>management</a:t>
            </a:r>
            <a:r>
              <a:rPr lang="de-DE" sz="2300" dirty="0" smtClean="0"/>
              <a:t> &amp; </a:t>
            </a:r>
            <a:r>
              <a:rPr lang="de-DE" sz="2300" dirty="0" err="1" smtClean="0"/>
              <a:t>continuity</a:t>
            </a:r>
            <a:r>
              <a:rPr lang="de-DE" sz="2300" dirty="0" smtClean="0"/>
              <a:t> </a:t>
            </a:r>
            <a:r>
              <a:rPr lang="de-DE" sz="2300" dirty="0" err="1" smtClean="0"/>
              <a:t>of</a:t>
            </a:r>
            <a:r>
              <a:rPr lang="de-DE" sz="2300" dirty="0" smtClean="0"/>
              <a:t> essential </a:t>
            </a:r>
            <a:r>
              <a:rPr lang="de-DE" sz="2300" dirty="0" err="1" smtClean="0"/>
              <a:t>services</a:t>
            </a:r>
            <a:endParaRPr lang="de-DE" sz="23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300" dirty="0" err="1" smtClean="0"/>
              <a:t>Logistics</a:t>
            </a:r>
            <a:r>
              <a:rPr lang="de-DE" sz="2300" dirty="0" smtClean="0"/>
              <a:t>, </a:t>
            </a:r>
            <a:r>
              <a:rPr lang="de-DE" sz="2300" dirty="0" err="1" smtClean="0"/>
              <a:t>procurement</a:t>
            </a:r>
            <a:r>
              <a:rPr lang="de-DE" sz="2300" dirty="0" smtClean="0"/>
              <a:t>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supply</a:t>
            </a:r>
            <a:r>
              <a:rPr lang="de-DE" sz="2300" dirty="0" smtClean="0"/>
              <a:t> </a:t>
            </a:r>
            <a:r>
              <a:rPr lang="de-DE" sz="2300" dirty="0" err="1" smtClean="0"/>
              <a:t>management</a:t>
            </a:r>
            <a:endParaRPr lang="de-DE" sz="2300" dirty="0" smtClean="0"/>
          </a:p>
          <a:p>
            <a:pPr marL="361950" indent="-361950">
              <a:buAutoNum type="alphaUcParenR" startAt="3"/>
            </a:pPr>
            <a:r>
              <a:rPr lang="en-US" sz="2300" b="1" dirty="0" smtClean="0"/>
              <a:t>Accelerating </a:t>
            </a:r>
            <a:r>
              <a:rPr lang="en-US" sz="2300" b="1" dirty="0"/>
              <a:t>priority research and </a:t>
            </a:r>
            <a:r>
              <a:rPr lang="en-US" sz="2300" b="1" dirty="0" smtClean="0"/>
              <a:t>innovation </a:t>
            </a:r>
          </a:p>
          <a:p>
            <a:endParaRPr lang="en-US" b="1" dirty="0" smtClean="0"/>
          </a:p>
          <a:p>
            <a:endParaRPr lang="de-DE" b="1" dirty="0" smtClean="0"/>
          </a:p>
          <a:p>
            <a:pPr>
              <a:lnSpc>
                <a:spcPct val="120000"/>
              </a:lnSpc>
            </a:pPr>
            <a:r>
              <a:rPr lang="de-DE" sz="2900" dirty="0" smtClean="0">
                <a:solidFill>
                  <a:srgbClr val="C00000"/>
                </a:solidFill>
              </a:rPr>
              <a:t>Folgende Matrix (nächste Folie) wurde in Anlehnung an dieses WHO-Framework für das Münchner Modell entwickelt: </a:t>
            </a:r>
            <a:r>
              <a:rPr lang="de-DE" sz="2900" i="1" dirty="0" smtClean="0">
                <a:solidFill>
                  <a:srgbClr val="C00000"/>
                </a:solidFill>
              </a:rPr>
              <a:t>(inhaltliche Ergebnisse </a:t>
            </a:r>
            <a:r>
              <a:rPr lang="de-DE" sz="2900" i="1" dirty="0" err="1" smtClean="0">
                <a:solidFill>
                  <a:srgbClr val="C00000"/>
                </a:solidFill>
              </a:rPr>
              <a:t>i.W</a:t>
            </a:r>
            <a:r>
              <a:rPr lang="de-DE" sz="2900" i="1" dirty="0" smtClean="0">
                <a:solidFill>
                  <a:srgbClr val="C00000"/>
                </a:solidFill>
              </a:rPr>
              <a:t>. gelöscht)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0189" y="1662771"/>
            <a:ext cx="6841361" cy="403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62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541641"/>
              </p:ext>
            </p:extLst>
          </p:nvPr>
        </p:nvGraphicFramePr>
        <p:xfrm>
          <a:off x="0" y="0"/>
          <a:ext cx="12192000" cy="6944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940">
                  <a:extLst>
                    <a:ext uri="{9D8B030D-6E8A-4147-A177-3AD203B41FA5}">
                      <a16:colId xmlns:a16="http://schemas.microsoft.com/office/drawing/2014/main" val="4210836745"/>
                    </a:ext>
                  </a:extLst>
                </a:gridCol>
                <a:gridCol w="1626951">
                  <a:extLst>
                    <a:ext uri="{9D8B030D-6E8A-4147-A177-3AD203B41FA5}">
                      <a16:colId xmlns:a16="http://schemas.microsoft.com/office/drawing/2014/main" val="3393606701"/>
                    </a:ext>
                  </a:extLst>
                </a:gridCol>
                <a:gridCol w="1524359">
                  <a:extLst>
                    <a:ext uri="{9D8B030D-6E8A-4147-A177-3AD203B41FA5}">
                      <a16:colId xmlns:a16="http://schemas.microsoft.com/office/drawing/2014/main" val="2925060206"/>
                    </a:ext>
                  </a:extLst>
                </a:gridCol>
                <a:gridCol w="770267">
                  <a:extLst>
                    <a:ext uri="{9D8B030D-6E8A-4147-A177-3AD203B41FA5}">
                      <a16:colId xmlns:a16="http://schemas.microsoft.com/office/drawing/2014/main" val="3281995215"/>
                    </a:ext>
                  </a:extLst>
                </a:gridCol>
                <a:gridCol w="982333">
                  <a:extLst>
                    <a:ext uri="{9D8B030D-6E8A-4147-A177-3AD203B41FA5}">
                      <a16:colId xmlns:a16="http://schemas.microsoft.com/office/drawing/2014/main" val="464139773"/>
                    </a:ext>
                  </a:extLst>
                </a:gridCol>
                <a:gridCol w="730799">
                  <a:extLst>
                    <a:ext uri="{9D8B030D-6E8A-4147-A177-3AD203B41FA5}">
                      <a16:colId xmlns:a16="http://schemas.microsoft.com/office/drawing/2014/main" val="548202480"/>
                    </a:ext>
                  </a:extLst>
                </a:gridCol>
                <a:gridCol w="1359076">
                  <a:extLst>
                    <a:ext uri="{9D8B030D-6E8A-4147-A177-3AD203B41FA5}">
                      <a16:colId xmlns:a16="http://schemas.microsoft.com/office/drawing/2014/main" val="3925827863"/>
                    </a:ext>
                  </a:extLst>
                </a:gridCol>
                <a:gridCol w="1879354">
                  <a:extLst>
                    <a:ext uri="{9D8B030D-6E8A-4147-A177-3AD203B41FA5}">
                      <a16:colId xmlns:a16="http://schemas.microsoft.com/office/drawing/2014/main" val="2662741538"/>
                    </a:ext>
                  </a:extLst>
                </a:gridCol>
                <a:gridCol w="1498121">
                  <a:extLst>
                    <a:ext uri="{9D8B030D-6E8A-4147-A177-3AD203B41FA5}">
                      <a16:colId xmlns:a16="http://schemas.microsoft.com/office/drawing/2014/main" val="2473117352"/>
                    </a:ext>
                  </a:extLst>
                </a:gridCol>
                <a:gridCol w="572219">
                  <a:extLst>
                    <a:ext uri="{9D8B030D-6E8A-4147-A177-3AD203B41FA5}">
                      <a16:colId xmlns:a16="http://schemas.microsoft.com/office/drawing/2014/main" val="3921723341"/>
                    </a:ext>
                  </a:extLst>
                </a:gridCol>
                <a:gridCol w="494581">
                  <a:extLst>
                    <a:ext uri="{9D8B030D-6E8A-4147-A177-3AD203B41FA5}">
                      <a16:colId xmlns:a16="http://schemas.microsoft.com/office/drawing/2014/main" val="281908143"/>
                    </a:ext>
                  </a:extLst>
                </a:gridCol>
              </a:tblGrid>
              <a:tr h="368215"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Prozessoptimierung?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Pers/</a:t>
                      </a:r>
                      <a:r>
                        <a:rPr lang="de-DE" sz="9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Ausb</a:t>
                      </a:r>
                      <a:endParaRPr lang="de-DE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Material/IT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Infra</a:t>
                      </a:r>
                      <a:r>
                        <a:rPr lang="de-D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-struktur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Konzepte/Regelung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Kooperationen des RGU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</a:t>
                      </a:r>
                      <a:r>
                        <a:rPr lang="de-D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T.: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43115"/>
                  </a:ext>
                </a:extLst>
              </a:tr>
              <a:tr h="782456">
                <a:tc>
                  <a:txBody>
                    <a:bodyPr/>
                    <a:lstStyle/>
                    <a:p>
                      <a:r>
                        <a:rPr lang="de-DE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Command/</a:t>
                      </a:r>
                    </a:p>
                    <a:p>
                      <a:r>
                        <a:rPr lang="de-DE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effectLst/>
                        </a:rPr>
                        <a:t>Zentrale Führung Wissensmanagement;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effectLst/>
                        </a:rPr>
                        <a:t>Evaluierung </a:t>
                      </a:r>
                      <a:r>
                        <a:rPr lang="de-DE" sz="900" b="1" dirty="0" err="1" smtClean="0">
                          <a:effectLst/>
                        </a:rPr>
                        <a:t>AusbrMngmt</a:t>
                      </a:r>
                      <a:endParaRPr lang="de-DE" sz="900" b="1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 smtClean="0">
                          <a:effectLst/>
                        </a:rPr>
                        <a:t>(z.B. Points </a:t>
                      </a:r>
                      <a:r>
                        <a:rPr lang="de-DE" sz="800" b="0" dirty="0" err="1" smtClean="0">
                          <a:effectLst/>
                        </a:rPr>
                        <a:t>of</a:t>
                      </a:r>
                      <a:r>
                        <a:rPr lang="de-DE" sz="800" b="0" dirty="0" smtClean="0">
                          <a:effectLst/>
                        </a:rPr>
                        <a:t> Entry; </a:t>
                      </a:r>
                      <a:r>
                        <a:rPr lang="de-DE" sz="800" b="0" dirty="0" err="1" smtClean="0">
                          <a:effectLst/>
                        </a:rPr>
                        <a:t>Logistics</a:t>
                      </a:r>
                      <a:r>
                        <a:rPr lang="de-DE" sz="800" b="0" dirty="0" smtClean="0">
                          <a:effectLst/>
                        </a:rPr>
                        <a:t>/</a:t>
                      </a:r>
                      <a:r>
                        <a:rPr lang="de-DE" sz="800" b="0" dirty="0" err="1" smtClean="0">
                          <a:effectLst/>
                        </a:rPr>
                        <a:t>Procurement</a:t>
                      </a:r>
                      <a:r>
                        <a:rPr lang="de-DE" sz="800" b="0" dirty="0" smtClean="0">
                          <a:effectLst/>
                        </a:rPr>
                        <a:t>/Supply </a:t>
                      </a:r>
                      <a:r>
                        <a:rPr lang="de-DE" sz="800" b="0" dirty="0" err="1" smtClean="0">
                          <a:effectLst/>
                        </a:rPr>
                        <a:t>Mngmt</a:t>
                      </a:r>
                      <a:r>
                        <a:rPr lang="de-DE" sz="800" b="0" dirty="0" smtClean="0">
                          <a:effectLst/>
                        </a:rPr>
                        <a:t>)</a:t>
                      </a:r>
                      <a:endParaRPr lang="de-DE" sz="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LZ ressort-übergreifend;</a:t>
                      </a:r>
                    </a:p>
                    <a:p>
                      <a:r>
                        <a:rPr lang="de-DE" sz="900" dirty="0"/>
                        <a:t>Zusammenführen</a:t>
                      </a:r>
                      <a:r>
                        <a:rPr lang="de-DE" sz="900" baseline="0" dirty="0"/>
                        <a:t> der Daten/Informationen/des Wissens;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765853"/>
                  </a:ext>
                </a:extLst>
              </a:tr>
              <a:tr h="506295">
                <a:tc rowSpan="3">
                  <a:txBody>
                    <a:bodyPr/>
                    <a:lstStyle/>
                    <a:p>
                      <a:r>
                        <a:rPr lang="de-DE" sz="9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Epidemio-logie</a:t>
                      </a:r>
                      <a:endParaRPr lang="de-DE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Investigation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Ggf. AHE verlängern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753182"/>
                  </a:ext>
                </a:extLst>
              </a:tr>
              <a:tr h="644376">
                <a:tc vMerge="1">
                  <a:txBody>
                    <a:bodyPr/>
                    <a:lstStyle/>
                    <a:p>
                      <a:endParaRPr lang="de-DE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 err="1"/>
                        <a:t>Surveillance</a:t>
                      </a:r>
                      <a:r>
                        <a:rPr lang="de-DE" sz="900" b="1" dirty="0"/>
                        <a:t> </a:t>
                      </a:r>
                      <a:r>
                        <a:rPr lang="de-DE" sz="900" b="0" dirty="0"/>
                        <a:t>(</a:t>
                      </a:r>
                      <a:r>
                        <a:rPr lang="de-DE" sz="900" b="0" dirty="0" err="1"/>
                        <a:t>Spezif</a:t>
                      </a:r>
                      <a:r>
                        <a:rPr lang="de-DE" sz="900" b="0" dirty="0"/>
                        <a:t>. &amp; NRT)</a:t>
                      </a:r>
                    </a:p>
                    <a:p>
                      <a:r>
                        <a:rPr lang="de-DE" sz="900" b="1" dirty="0"/>
                        <a:t>GBE  </a:t>
                      </a:r>
                      <a:r>
                        <a:rPr lang="de-DE" sz="900" b="0" dirty="0"/>
                        <a:t>(RGU an PIA: Tagesbericht; RGU an BD</a:t>
                      </a:r>
                      <a:r>
                        <a:rPr lang="de-DE" sz="900" b="0" baseline="0" dirty="0"/>
                        <a:t>: Dashboard &amp; SAE; RGU an LGL)</a:t>
                      </a:r>
                      <a:endParaRPr lang="de-DE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M</a:t>
                      </a:r>
                      <a:r>
                        <a:rPr lang="de-DE" sz="900" dirty="0" smtClean="0"/>
                        <a:t>apping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945048"/>
                  </a:ext>
                </a:extLst>
              </a:tr>
              <a:tr h="230134">
                <a:tc vMerge="1">
                  <a:txBody>
                    <a:bodyPr/>
                    <a:lstStyle/>
                    <a:p>
                      <a:endParaRPr lang="de-DE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Prädiktion (</a:t>
                      </a:r>
                      <a:r>
                        <a:rPr lang="de-DE" sz="900" b="1" dirty="0" err="1"/>
                        <a:t>OpResearch</a:t>
                      </a:r>
                      <a:r>
                        <a:rPr lang="de-DE" sz="9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Entwurf erstellen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358482"/>
                  </a:ext>
                </a:extLst>
              </a:tr>
              <a:tr h="368215">
                <a:tc rowSpan="3">
                  <a:txBody>
                    <a:bodyPr/>
                    <a:lstStyle/>
                    <a:p>
                      <a:r>
                        <a:rPr lang="de-DE" sz="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Patienten-versorgung</a:t>
                      </a:r>
                      <a:endParaRPr lang="de-DE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Ambulant/daheim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339165"/>
                  </a:ext>
                </a:extLst>
              </a:tr>
              <a:tr h="782456">
                <a:tc vMerge="1">
                  <a:txBody>
                    <a:bodyPr/>
                    <a:lstStyle/>
                    <a:p>
                      <a:endParaRPr lang="de-DE" sz="9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Präklinisch &amp; stationär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Einrichtung Fieberambulanzen </a:t>
                      </a:r>
                      <a:r>
                        <a:rPr lang="de-DE" sz="900"/>
                        <a:t>&gt; Entlastung </a:t>
                      </a:r>
                      <a:r>
                        <a:rPr lang="de-DE" sz="900" dirty="0"/>
                        <a:t>der Notaufnahmen, stetiges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263761"/>
                  </a:ext>
                </a:extLst>
              </a:tr>
              <a:tr h="506295">
                <a:tc vMerge="1">
                  <a:txBody>
                    <a:bodyPr/>
                    <a:lstStyle/>
                    <a:p>
                      <a:endParaRPr lang="de-DE" sz="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Pflege</a:t>
                      </a:r>
                      <a:r>
                        <a:rPr lang="de-DE" sz="900" b="1" baseline="0" dirty="0"/>
                        <a:t> daheim/stationär</a:t>
                      </a:r>
                      <a:endParaRPr lang="de-DE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Kontrolle der Pandemiekonzepte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359090"/>
                  </a:ext>
                </a:extLst>
              </a:tr>
              <a:tr h="782456">
                <a:tc rowSpan="5">
                  <a:txBody>
                    <a:bodyPr/>
                    <a:lstStyle/>
                    <a:p>
                      <a:r>
                        <a:rPr lang="de-DE" sz="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Labor/</a:t>
                      </a:r>
                    </a:p>
                    <a:p>
                      <a:r>
                        <a:rPr lang="de-DE" sz="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Testen</a:t>
                      </a:r>
                      <a:endParaRPr lang="de-DE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allgemein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Mapping;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Erreichbarkeiten,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 err="1"/>
                        <a:t>Meldg</a:t>
                      </a:r>
                      <a:r>
                        <a:rPr lang="de-DE" sz="900" dirty="0"/>
                        <a:t>. Engpässe/Auslastung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72278"/>
                  </a:ext>
                </a:extLst>
              </a:tr>
              <a:tr h="506295">
                <a:tc vMerge="1">
                  <a:txBody>
                    <a:bodyPr/>
                    <a:lstStyle/>
                    <a:p>
                      <a:endParaRPr lang="de-DE" sz="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Risikoorientiertes Testen</a:t>
                      </a:r>
                    </a:p>
                    <a:p>
                      <a:r>
                        <a:rPr lang="de-DE" sz="900" b="1" dirty="0"/>
                        <a:t>§§ 23, 33, 36, 42 IfSG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45742"/>
                  </a:ext>
                </a:extLst>
              </a:tr>
              <a:tr h="368215">
                <a:tc vMerge="1">
                  <a:txBody>
                    <a:bodyPr/>
                    <a:lstStyle/>
                    <a:p>
                      <a:endParaRPr lang="de-DE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Teststrategie</a:t>
                      </a:r>
                      <a:r>
                        <a:rPr lang="de-DE" sz="900" b="1" baseline="0" dirty="0"/>
                        <a:t> Risikogruppen</a:t>
                      </a:r>
                      <a:endParaRPr lang="de-DE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Blaupause M entwickeln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035767"/>
                  </a:ext>
                </a:extLst>
              </a:tr>
              <a:tr h="506295">
                <a:tc vMerge="1">
                  <a:txBody>
                    <a:bodyPr/>
                    <a:lstStyle/>
                    <a:p>
                      <a:endParaRPr lang="de-DE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/>
                        <a:t>Smartes Testen (Abwasser) </a:t>
                      </a:r>
                    </a:p>
                    <a:p>
                      <a:r>
                        <a:rPr lang="de-DE" sz="900" dirty="0"/>
                        <a:t>LMU: Großhadern,</a:t>
                      </a:r>
                      <a:r>
                        <a:rPr lang="de-DE" sz="900" baseline="0" dirty="0"/>
                        <a:t> </a:t>
                      </a:r>
                      <a:r>
                        <a:rPr lang="de-DE" sz="900" dirty="0"/>
                        <a:t>TU:</a:t>
                      </a:r>
                      <a:r>
                        <a:rPr lang="de-DE" sz="900" baseline="0" dirty="0"/>
                        <a:t> Freising, Garching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Blaupause M entwickeln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825774"/>
                  </a:ext>
                </a:extLst>
              </a:tr>
              <a:tr h="506295">
                <a:tc vMerge="1">
                  <a:txBody>
                    <a:bodyPr/>
                    <a:lstStyle/>
                    <a:p>
                      <a:endParaRPr lang="de-DE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Dezentrale Testverfahren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4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41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846655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883">
                  <a:extLst>
                    <a:ext uri="{9D8B030D-6E8A-4147-A177-3AD203B41FA5}">
                      <a16:colId xmlns:a16="http://schemas.microsoft.com/office/drawing/2014/main" val="4210836745"/>
                    </a:ext>
                  </a:extLst>
                </a:gridCol>
                <a:gridCol w="1627517">
                  <a:extLst>
                    <a:ext uri="{9D8B030D-6E8A-4147-A177-3AD203B41FA5}">
                      <a16:colId xmlns:a16="http://schemas.microsoft.com/office/drawing/2014/main" val="33936067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925060206"/>
                    </a:ext>
                  </a:extLst>
                </a:gridCol>
                <a:gridCol w="813399">
                  <a:extLst>
                    <a:ext uri="{9D8B030D-6E8A-4147-A177-3AD203B41FA5}">
                      <a16:colId xmlns:a16="http://schemas.microsoft.com/office/drawing/2014/main" val="3281995215"/>
                    </a:ext>
                  </a:extLst>
                </a:gridCol>
                <a:gridCol w="819509">
                  <a:extLst>
                    <a:ext uri="{9D8B030D-6E8A-4147-A177-3AD203B41FA5}">
                      <a16:colId xmlns:a16="http://schemas.microsoft.com/office/drawing/2014/main" val="464139773"/>
                    </a:ext>
                  </a:extLst>
                </a:gridCol>
                <a:gridCol w="850491">
                  <a:extLst>
                    <a:ext uri="{9D8B030D-6E8A-4147-A177-3AD203B41FA5}">
                      <a16:colId xmlns:a16="http://schemas.microsoft.com/office/drawing/2014/main" val="548202480"/>
                    </a:ext>
                  </a:extLst>
                </a:gridCol>
                <a:gridCol w="1359076">
                  <a:extLst>
                    <a:ext uri="{9D8B030D-6E8A-4147-A177-3AD203B41FA5}">
                      <a16:colId xmlns:a16="http://schemas.microsoft.com/office/drawing/2014/main" val="3925827863"/>
                    </a:ext>
                  </a:extLst>
                </a:gridCol>
                <a:gridCol w="1964212">
                  <a:extLst>
                    <a:ext uri="{9D8B030D-6E8A-4147-A177-3AD203B41FA5}">
                      <a16:colId xmlns:a16="http://schemas.microsoft.com/office/drawing/2014/main" val="2662741538"/>
                    </a:ext>
                  </a:extLst>
                </a:gridCol>
                <a:gridCol w="1413263">
                  <a:extLst>
                    <a:ext uri="{9D8B030D-6E8A-4147-A177-3AD203B41FA5}">
                      <a16:colId xmlns:a16="http://schemas.microsoft.com/office/drawing/2014/main" val="2473117352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921723341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281908143"/>
                    </a:ext>
                  </a:extLst>
                </a:gridCol>
              </a:tblGrid>
              <a:tr h="263769"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Prozessoptimierung?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Pers/</a:t>
                      </a:r>
                      <a:r>
                        <a:rPr lang="de-DE" sz="900" u="non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Ausb</a:t>
                      </a:r>
                      <a:endParaRPr lang="de-DE" sz="9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Material/IT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Infrastruktur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Konzepte/Regelung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Kooperationen des RGU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u="non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</a:t>
                      </a:r>
                      <a:r>
                        <a:rPr lang="de-DE" sz="9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T.: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43115"/>
                  </a:ext>
                </a:extLst>
              </a:tr>
              <a:tr h="896815">
                <a:tc rowSpan="4">
                  <a:txBody>
                    <a:bodyPr/>
                    <a:lstStyle/>
                    <a:p>
                      <a:r>
                        <a:rPr lang="de-DE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Risiko-</a:t>
                      </a:r>
                      <a:r>
                        <a:rPr lang="de-DE" sz="9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Kommuni</a:t>
                      </a:r>
                      <a:r>
                        <a:rPr lang="de-DE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-kation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Allgemeinheit</a:t>
                      </a:r>
                    </a:p>
                    <a:p>
                      <a:r>
                        <a:rPr lang="de-DE" sz="900" b="0" dirty="0"/>
                        <a:t>AHA-L, Veranstaltungen, Feiern, Öfftl.</a:t>
                      </a:r>
                      <a:r>
                        <a:rPr lang="de-DE" sz="900" b="0" baseline="0" dirty="0"/>
                        <a:t> Plätze...</a:t>
                      </a:r>
                      <a:endParaRPr lang="de-DE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Intensivierung</a:t>
                      </a:r>
                      <a:r>
                        <a:rPr lang="de-DE" sz="900" baseline="0" dirty="0"/>
                        <a:t> nötig;</a:t>
                      </a:r>
                    </a:p>
                    <a:p>
                      <a:r>
                        <a:rPr lang="de-DE" sz="900" baseline="0" dirty="0"/>
                        <a:t>Ampelsystem mit multi-dimensionaler Verteilung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782196"/>
                  </a:ext>
                </a:extLst>
              </a:tr>
              <a:tr h="580292">
                <a:tc vMerge="1">
                  <a:txBody>
                    <a:bodyPr/>
                    <a:lstStyle/>
                    <a:p>
                      <a:endParaRPr lang="de-DE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Organisierte Zivilgesellschaft,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Soziale Medien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943520"/>
                  </a:ext>
                </a:extLst>
              </a:tr>
              <a:tr h="580292">
                <a:tc vMerge="1">
                  <a:txBody>
                    <a:bodyPr/>
                    <a:lstStyle/>
                    <a:p>
                      <a:endParaRPr lang="de-DE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Fachpersonal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re</a:t>
                      </a:r>
                      <a:r>
                        <a:rPr lang="de-DE" sz="900" dirty="0"/>
                        <a:t>-/vitalisieren, ggf. für gesamtes </a:t>
                      </a:r>
                      <a:r>
                        <a:rPr lang="de-DE" sz="900" dirty="0" err="1"/>
                        <a:t>med</a:t>
                      </a:r>
                      <a:r>
                        <a:rPr lang="de-DE" sz="900" dirty="0"/>
                        <a:t>,</a:t>
                      </a:r>
                      <a:r>
                        <a:rPr lang="de-DE" sz="900" baseline="0" dirty="0"/>
                        <a:t> Fachpersonal 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020804"/>
                  </a:ext>
                </a:extLst>
              </a:tr>
              <a:tr h="422031">
                <a:tc vMerge="1">
                  <a:txBody>
                    <a:bodyPr/>
                    <a:lstStyle/>
                    <a:p>
                      <a:endParaRPr lang="de-DE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Presse/</a:t>
                      </a:r>
                      <a:r>
                        <a:rPr lang="de-DE" sz="900" b="1" baseline="0" dirty="0"/>
                        <a:t> </a:t>
                      </a:r>
                      <a:r>
                        <a:rPr lang="de-DE" sz="900" b="1" dirty="0"/>
                        <a:t>Medien/ Bürgertelefon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4657"/>
                  </a:ext>
                </a:extLst>
              </a:tr>
              <a:tr h="422031">
                <a:tc rowSpan="4">
                  <a:txBody>
                    <a:bodyPr/>
                    <a:lstStyle/>
                    <a:p>
                      <a:r>
                        <a:rPr lang="de-DE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Ergebnisse &amp; </a:t>
                      </a:r>
                    </a:p>
                    <a:p>
                      <a:r>
                        <a:rPr lang="de-DE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Vollzug</a:t>
                      </a:r>
                      <a:r>
                        <a:rPr lang="de-DE" sz="9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de-DE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Befunde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756858"/>
                  </a:ext>
                </a:extLst>
              </a:tr>
              <a:tr h="738554">
                <a:tc vMerge="1">
                  <a:txBody>
                    <a:bodyPr/>
                    <a:lstStyle/>
                    <a:p>
                      <a:endParaRPr lang="de-DE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Einzel-/Bescheide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888269"/>
                  </a:ext>
                </a:extLst>
              </a:tr>
              <a:tr h="1213338">
                <a:tc vMerge="1">
                  <a:txBody>
                    <a:bodyPr/>
                    <a:lstStyle/>
                    <a:p>
                      <a:endParaRPr lang="de-DE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Ergebnis-Kommunikation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aseline="0" dirty="0"/>
                        <a:t>(Zeitintervall Laborergebnis positiv an RGU bis Ergebniskommunikation sowie Zeitintervall KP)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821751"/>
                  </a:ext>
                </a:extLst>
              </a:tr>
              <a:tr h="580292">
                <a:tc vMerge="1">
                  <a:txBody>
                    <a:bodyPr/>
                    <a:lstStyle/>
                    <a:p>
                      <a:endParaRPr lang="de-DE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Kontrolle des Vollzugs </a:t>
                      </a:r>
                    </a:p>
                    <a:p>
                      <a:r>
                        <a:rPr lang="de-DE" sz="900" b="0" dirty="0"/>
                        <a:t>(AHA; Quarantäne;</a:t>
                      </a:r>
                      <a:r>
                        <a:rPr lang="de-DE" sz="900" b="0" baseline="0" dirty="0"/>
                        <a:t> </a:t>
                      </a:r>
                      <a:r>
                        <a:rPr lang="de-DE" sz="900" b="0" baseline="0"/>
                        <a:t>Begehungen der </a:t>
                      </a:r>
                      <a:r>
                        <a:rPr lang="de-DE" sz="900" b="0" baseline="0" dirty="0" err="1"/>
                        <a:t>RisikoEinr</a:t>
                      </a:r>
                      <a:r>
                        <a:rPr lang="de-DE" sz="900" b="0" baseline="0" dirty="0"/>
                        <a:t>)</a:t>
                      </a:r>
                      <a:endParaRPr lang="de-DE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20463"/>
                  </a:ext>
                </a:extLst>
              </a:tr>
              <a:tr h="580292">
                <a:tc>
                  <a:txBody>
                    <a:bodyPr/>
                    <a:lstStyle/>
                    <a:p>
                      <a:r>
                        <a:rPr lang="de-DE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Studien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 err="1"/>
                        <a:t>Ag</a:t>
                      </a:r>
                      <a:r>
                        <a:rPr lang="de-DE" sz="900" b="1" dirty="0"/>
                        <a:t>,</a:t>
                      </a:r>
                      <a:r>
                        <a:rPr lang="de-DE" sz="900" b="1" baseline="0" dirty="0"/>
                        <a:t> </a:t>
                      </a:r>
                      <a:r>
                        <a:rPr lang="de-DE" sz="900" b="1" baseline="0" dirty="0" err="1"/>
                        <a:t>Ak</a:t>
                      </a:r>
                      <a:r>
                        <a:rPr lang="de-DE" sz="900" b="1" baseline="0" dirty="0"/>
                        <a:t>-Studien, </a:t>
                      </a:r>
                    </a:p>
                    <a:p>
                      <a:endParaRPr lang="de-DE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Welche Studien laufen in München,</a:t>
                      </a:r>
                      <a:r>
                        <a:rPr lang="de-DE" sz="900" baseline="0" dirty="0"/>
                        <a:t> Bayern, Deutschland?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786150"/>
                  </a:ext>
                </a:extLst>
              </a:tr>
              <a:tr h="580292">
                <a:tc>
                  <a:txBody>
                    <a:bodyPr/>
                    <a:lstStyle/>
                    <a:p>
                      <a:r>
                        <a:rPr lang="de-DE" sz="9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GesVorsorge</a:t>
                      </a:r>
                      <a:r>
                        <a:rPr lang="de-DE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 Prävention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Ernährung,</a:t>
                      </a:r>
                      <a:r>
                        <a:rPr lang="de-DE" sz="900" b="1" baseline="0" dirty="0"/>
                        <a:t> Bewegung, </a:t>
                      </a:r>
                      <a:r>
                        <a:rPr lang="de-DE" sz="900" b="1" baseline="0" dirty="0" err="1"/>
                        <a:t>StressMngmt</a:t>
                      </a:r>
                      <a:r>
                        <a:rPr lang="de-DE" sz="900" b="1" baseline="0" dirty="0"/>
                        <a:t>, Suchtprävention, </a:t>
                      </a:r>
                      <a:endParaRPr lang="de-DE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Krisen-/risiko-orientierter Ansatz der </a:t>
                      </a:r>
                      <a:r>
                        <a:rPr lang="de-DE" sz="900" dirty="0" err="1">
                          <a:solidFill>
                            <a:schemeClr val="tx1"/>
                          </a:solidFill>
                        </a:rPr>
                        <a:t>GesVorsorge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949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59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Ustg 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Lagezentrum mit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Dashboard 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 Wissensmanagement &amp; zur Steuerung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714959" cy="4541808"/>
          </a:xfrm>
        </p:spPr>
        <p:txBody>
          <a:bodyPr>
            <a:normAutofit/>
          </a:bodyPr>
          <a:lstStyle/>
          <a:p>
            <a:r>
              <a:rPr lang="de-DE" sz="1400" b="1" dirty="0" smtClean="0"/>
              <a:t>Rubriken</a:t>
            </a:r>
            <a:r>
              <a:rPr lang="de-DE" sz="1400" dirty="0" smtClean="0"/>
              <a:t> (als weitere Karteikarten/Reiter des Dashboards)</a:t>
            </a:r>
          </a:p>
          <a:p>
            <a:pPr marL="342900" indent="-342900">
              <a:buAutoNum type="arabicPeriod"/>
            </a:pPr>
            <a:r>
              <a:rPr lang="de-DE" sz="1400" dirty="0" smtClean="0"/>
              <a:t>Zusammenfassende Übersicht für Krisenstab </a:t>
            </a:r>
            <a:r>
              <a:rPr lang="de-DE" sz="1400" i="1" dirty="0" smtClean="0"/>
              <a:t>(s. Screenshot rechts)</a:t>
            </a:r>
            <a:endParaRPr lang="de-DE" sz="1400" i="1" dirty="0"/>
          </a:p>
          <a:p>
            <a:pPr marL="342900" indent="-342900">
              <a:buAutoNum type="arabicPeriod"/>
            </a:pPr>
            <a:r>
              <a:rPr lang="de-DE" sz="1400" dirty="0" smtClean="0"/>
              <a:t>Lagezentrum (</a:t>
            </a:r>
            <a:r>
              <a:rPr lang="de-DE" sz="1400" dirty="0" err="1" smtClean="0"/>
              <a:t>Ops</a:t>
            </a:r>
            <a:r>
              <a:rPr lang="de-DE" sz="1400" dirty="0" smtClean="0"/>
              <a:t> &amp; Plans - Steuerung von Pers, </a:t>
            </a:r>
            <a:r>
              <a:rPr lang="de-DE" sz="1400" dirty="0" err="1" smtClean="0"/>
              <a:t>Ausb</a:t>
            </a:r>
            <a:r>
              <a:rPr lang="de-DE" sz="1400" dirty="0" smtClean="0"/>
              <a:t>, Mat/IT, Logistik, Infrastruktur, Regelungsbedarf, Einbindung Kooperationspartner) </a:t>
            </a:r>
          </a:p>
          <a:p>
            <a:pPr marL="342900" indent="-342900">
              <a:buAutoNum type="arabicPeriod"/>
            </a:pPr>
            <a:r>
              <a:rPr lang="de-DE" sz="1400" dirty="0" smtClean="0"/>
              <a:t>Epidemiologie</a:t>
            </a:r>
          </a:p>
          <a:p>
            <a:pPr marL="342900" indent="-342900">
              <a:buAutoNum type="arabicPeriod"/>
            </a:pPr>
            <a:r>
              <a:rPr lang="de-DE" sz="1400" dirty="0" smtClean="0"/>
              <a:t>Patientenversorgung</a:t>
            </a:r>
          </a:p>
          <a:p>
            <a:pPr marL="342900" indent="-342900">
              <a:buAutoNum type="arabicPeriod"/>
            </a:pPr>
            <a:r>
              <a:rPr lang="de-DE" sz="1400" dirty="0" smtClean="0"/>
              <a:t>Labor/Testen</a:t>
            </a:r>
          </a:p>
          <a:p>
            <a:pPr marL="342900" indent="-342900">
              <a:buAutoNum type="arabicPeriod"/>
            </a:pPr>
            <a:r>
              <a:rPr lang="de-DE" sz="1400" dirty="0" smtClean="0"/>
              <a:t>Risikokommunikation</a:t>
            </a:r>
          </a:p>
          <a:p>
            <a:pPr marL="342900" indent="-342900">
              <a:buAutoNum type="arabicPeriod"/>
            </a:pPr>
            <a:r>
              <a:rPr lang="de-DE" sz="1400" dirty="0" smtClean="0"/>
              <a:t>Vollzug</a:t>
            </a:r>
          </a:p>
          <a:p>
            <a:pPr marL="342900" indent="-342900">
              <a:buAutoNum type="arabicPeriod"/>
            </a:pPr>
            <a:r>
              <a:rPr lang="de-DE" sz="1400" dirty="0" smtClean="0"/>
              <a:t>Studien</a:t>
            </a:r>
          </a:p>
          <a:p>
            <a:pPr marL="342900" indent="-342900">
              <a:buAutoNum type="arabicPeriod"/>
            </a:pPr>
            <a:r>
              <a:rPr lang="de-DE" sz="1400" dirty="0" smtClean="0"/>
              <a:t>Gesundheitsvorsorge mit SP Corona</a:t>
            </a:r>
          </a:p>
          <a:p>
            <a:pPr marL="342900" indent="-342900">
              <a:buAutoNum type="arabicPeriod"/>
            </a:pPr>
            <a:r>
              <a:rPr lang="de-DE" sz="1400" dirty="0" smtClean="0"/>
              <a:t>Impfungen</a:t>
            </a:r>
          </a:p>
          <a:p>
            <a:pPr marL="342900" indent="-342900">
              <a:buAutoNum type="arabicPeriod"/>
            </a:pPr>
            <a:endParaRPr lang="de-DE" sz="1400" dirty="0" smtClean="0"/>
          </a:p>
          <a:p>
            <a:pPr marL="342900" indent="-342900">
              <a:buAutoNum type="arabicPeriod"/>
            </a:pPr>
            <a:endParaRPr lang="de-DE" sz="1400" dirty="0" smtClean="0"/>
          </a:p>
          <a:p>
            <a:pPr marL="342900" indent="-342900">
              <a:buAutoNum type="arabicPeriod"/>
            </a:pPr>
            <a:endParaRPr lang="de-DE" sz="1400" dirty="0" smtClean="0"/>
          </a:p>
          <a:p>
            <a:endParaRPr lang="de-DE" sz="14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4852539" y="394692"/>
            <a:ext cx="73394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Sachverhalt: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Krisenstab SAE, tagt wöchentlich &amp; im Bedarfsfall; </a:t>
            </a:r>
            <a:r>
              <a:rPr lang="de-DE" dirty="0" err="1" smtClean="0"/>
              <a:t>Ltg</a:t>
            </a:r>
            <a:r>
              <a:rPr lang="de-DE" dirty="0" smtClean="0"/>
              <a:t> OBB, </a:t>
            </a:r>
            <a:r>
              <a:rPr lang="de-DE" dirty="0" err="1" smtClean="0"/>
              <a:t>Stv</a:t>
            </a:r>
            <a:r>
              <a:rPr lang="de-DE" dirty="0" smtClean="0"/>
              <a:t>. </a:t>
            </a:r>
            <a:r>
              <a:rPr lang="de-DE" dirty="0" err="1" smtClean="0"/>
              <a:t>Ltr</a:t>
            </a:r>
            <a:r>
              <a:rPr lang="de-DE" dirty="0" smtClean="0"/>
              <a:t> BFM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Aktives LZ mit Schichtbetrieb im Katastrophenfall unter </a:t>
            </a:r>
            <a:r>
              <a:rPr lang="de-DE" dirty="0" err="1" smtClean="0"/>
              <a:t>Ltg</a:t>
            </a:r>
            <a:r>
              <a:rPr lang="de-DE" dirty="0" smtClean="0"/>
              <a:t> Berufsfeuerwehr München (FW 4)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Dashboard </a:t>
            </a:r>
            <a:r>
              <a:rPr lang="de-DE" dirty="0" err="1" smtClean="0"/>
              <a:t>i.Z.m</a:t>
            </a:r>
            <a:r>
              <a:rPr lang="de-DE" dirty="0" smtClean="0"/>
              <a:t>. RGU vorhanden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r>
              <a:rPr lang="de-DE" b="1" dirty="0" smtClean="0"/>
              <a:t>Bewertung: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Kein dauerhaftes, ressortübergreifend besetztes LZ zur Steuerung des Wissens und </a:t>
            </a:r>
            <a:r>
              <a:rPr lang="de-DE" dirty="0" err="1" smtClean="0"/>
              <a:t>Ops</a:t>
            </a:r>
            <a:r>
              <a:rPr lang="de-DE" dirty="0" smtClean="0"/>
              <a:t>/Plans vorhanden; kein LZ im RGU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SP/Priorisierung im RGU anhand des taktischen Tagesgeschäfts (v.a. Kontaktnachverfolgung)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Einzelne Ergebnisse s. Evaluierungsmatrix – </a:t>
            </a:r>
            <a:r>
              <a:rPr lang="de-DE" dirty="0" err="1" smtClean="0"/>
              <a:t>h.E</a:t>
            </a:r>
            <a:r>
              <a:rPr lang="de-DE" dirty="0" smtClean="0"/>
              <a:t>. ist ein zentrales Steuerungs- &amp; Wissensmanagementtool notwendig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/>
              <a:t>Policy</a:t>
            </a:r>
            <a:r>
              <a:rPr lang="de-DE" dirty="0"/>
              <a:t>: </a:t>
            </a:r>
            <a:r>
              <a:rPr lang="de-DE" dirty="0" err="1"/>
              <a:t>Advocacy</a:t>
            </a:r>
            <a:r>
              <a:rPr lang="de-DE" dirty="0"/>
              <a:t> </a:t>
            </a:r>
            <a:r>
              <a:rPr lang="de-DE" dirty="0" err="1"/>
              <a:t>Coalition</a:t>
            </a:r>
            <a:r>
              <a:rPr lang="de-DE" dirty="0"/>
              <a:t> Framework </a:t>
            </a:r>
            <a:r>
              <a:rPr lang="de-DE" dirty="0" smtClean="0"/>
              <a:t>notwendig</a:t>
            </a:r>
            <a:r>
              <a:rPr lang="de-DE" dirty="0"/>
              <a:t> </a:t>
            </a:r>
            <a:r>
              <a:rPr lang="de-DE" dirty="0" smtClean="0"/>
              <a:t>– Anwendungsbeispiel München</a:t>
            </a:r>
            <a:endParaRPr lang="de-DE" dirty="0"/>
          </a:p>
          <a:p>
            <a:endParaRPr lang="de-DE" dirty="0"/>
          </a:p>
          <a:p>
            <a:r>
              <a:rPr lang="de-DE" b="1" dirty="0" smtClean="0"/>
              <a:t>Way </a:t>
            </a:r>
            <a:r>
              <a:rPr lang="de-DE" b="1" dirty="0" err="1" smtClean="0"/>
              <a:t>ahead</a:t>
            </a:r>
            <a:r>
              <a:rPr lang="de-DE" b="1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Netzwerkartige Einbindung aller Stakeholder in München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das </a:t>
            </a:r>
            <a:r>
              <a:rPr lang="de-DE" dirty="0"/>
              <a:t>bestehende Dashboard </a:t>
            </a:r>
            <a:r>
              <a:rPr lang="de-DE" dirty="0" smtClean="0"/>
              <a:t>wird aktuell i.R</a:t>
            </a:r>
            <a:r>
              <a:rPr lang="de-DE" dirty="0"/>
              <a:t>. von Workshops unter der FF der BFM </a:t>
            </a:r>
            <a:r>
              <a:rPr lang="de-DE" dirty="0" err="1"/>
              <a:t>i.Z.m</a:t>
            </a:r>
            <a:r>
              <a:rPr lang="de-DE" dirty="0"/>
              <a:t>. dem RGU und Ustg durch </a:t>
            </a:r>
            <a:r>
              <a:rPr lang="de-DE" dirty="0" err="1"/>
              <a:t>Bw</a:t>
            </a:r>
            <a:r>
              <a:rPr lang="de-DE" dirty="0"/>
              <a:t> </a:t>
            </a:r>
            <a:r>
              <a:rPr lang="de-DE" dirty="0" smtClean="0"/>
              <a:t>weiterentwickelt; fachliche Ergänzungen durch RKI (Thema am Montag </a:t>
            </a:r>
            <a:r>
              <a:rPr lang="de-DE" dirty="0" err="1" smtClean="0"/>
              <a:t>i.R.d</a:t>
            </a:r>
            <a:r>
              <a:rPr lang="de-DE" dirty="0" smtClean="0"/>
              <a:t>. Krisenstabssitzung)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Aufgabenverteilung für Rubriken wurde vorgenommen; noch fehlend: Vollzug (RGU) 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598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6431" y="1199072"/>
            <a:ext cx="11507638" cy="498606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9124" y="1601638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250469" y="1601638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04795" y="1601638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250469" y="3983966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504796" y="3983966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9124" y="3983966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36431" y="759125"/>
            <a:ext cx="1196805" cy="30777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SAE-Front</a:t>
            </a:r>
            <a:endParaRPr lang="de-DE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99436" y="759126"/>
            <a:ext cx="631296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18477" y="759125"/>
            <a:ext cx="1237672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Epidemiologie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21739" y="759123"/>
            <a:ext cx="1211533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PatientenVers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36772" y="760864"/>
            <a:ext cx="1413164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Labor/Testen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576801" y="759123"/>
            <a:ext cx="1413164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Risikokommunik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116830" y="759123"/>
            <a:ext cx="769367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Vollzug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013062" y="759123"/>
            <a:ext cx="766618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Studien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945270" y="760864"/>
            <a:ext cx="1908548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Corona-</a:t>
            </a:r>
            <a:r>
              <a:rPr lang="de-DE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GesVorsorge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17375" y="188508"/>
            <a:ext cx="71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Dashboard </a:t>
            </a:r>
            <a:r>
              <a:rPr lang="de-DE" dirty="0" smtClean="0"/>
              <a:t>LH München – </a:t>
            </a:r>
            <a:r>
              <a:rPr lang="de-DE" dirty="0" smtClean="0"/>
              <a:t>Wissensmanagement &amp; Steuerungstool</a:t>
            </a:r>
            <a:endParaRPr lang="de-DE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442" y="1199072"/>
            <a:ext cx="8540233" cy="5250614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7283383" y="5903042"/>
            <a:ext cx="469277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Bis dato bestehende Oberfläche mit Ergänzungen (s. Lupen), die thematisch zu diversen Rubriken gehören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45486" y="146107"/>
            <a:ext cx="218524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4 Rubriken als Bsp.: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76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6431" y="1199072"/>
            <a:ext cx="11507638" cy="498606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9124" y="1601638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250466" y="1599918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04795" y="1601638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250469" y="3983966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504796" y="3983966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9124" y="3983966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36431" y="759125"/>
            <a:ext cx="1196805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SAE-Front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99436" y="759126"/>
            <a:ext cx="631296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18477" y="759125"/>
            <a:ext cx="1237672" cy="30777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Epidemiologie</a:t>
            </a:r>
            <a:endParaRPr lang="de-DE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21739" y="759123"/>
            <a:ext cx="1211533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PatientenVers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36772" y="760864"/>
            <a:ext cx="1413164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Labor/Testen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576801" y="759123"/>
            <a:ext cx="1413164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Risikokommunik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116830" y="759123"/>
            <a:ext cx="769367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Vollzug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013062" y="759123"/>
            <a:ext cx="766618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Studien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945270" y="760864"/>
            <a:ext cx="1908548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Corona-</a:t>
            </a:r>
            <a:r>
              <a:rPr lang="de-DE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GesVorsorge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17375" y="188508"/>
            <a:ext cx="71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Dashboard </a:t>
            </a:r>
            <a:r>
              <a:rPr lang="de-DE" dirty="0" smtClean="0"/>
              <a:t>LH München – </a:t>
            </a:r>
            <a:r>
              <a:rPr lang="de-DE" dirty="0" smtClean="0"/>
              <a:t>Wissensmanagement &amp; Steuerungstool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885286" y="1708132"/>
            <a:ext cx="283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7-Tage-Inzidenz/R-Wert + </a:t>
            </a:r>
            <a:r>
              <a:rPr lang="de-DE" sz="1200" dirty="0" err="1"/>
              <a:t>mapping</a:t>
            </a:r>
            <a:r>
              <a:rPr lang="de-DE" sz="1200" dirty="0"/>
              <a:t> </a:t>
            </a:r>
            <a:endParaRPr lang="de-DE" sz="1200" dirty="0" smtClean="0"/>
          </a:p>
          <a:p>
            <a:r>
              <a:rPr lang="de-DE" sz="1200" dirty="0"/>
              <a:t>Nowcasting </a:t>
            </a:r>
            <a:r>
              <a:rPr lang="de-DE" sz="1200" dirty="0" smtClean="0"/>
              <a:t>Graphik + </a:t>
            </a:r>
            <a:r>
              <a:rPr lang="de-DE" sz="1200" dirty="0" smtClean="0"/>
              <a:t>Mapping München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4597051" y="1708132"/>
            <a:ext cx="297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Altersadjustierte Inzidenz nach Meldewoche + </a:t>
            </a:r>
            <a:r>
              <a:rPr lang="de-DE" sz="1200" dirty="0" err="1" smtClean="0"/>
              <a:t>mapping</a:t>
            </a:r>
            <a:r>
              <a:rPr lang="de-DE" sz="1200" dirty="0" smtClean="0"/>
              <a:t> </a:t>
            </a:r>
            <a:r>
              <a:rPr lang="de-DE" sz="1200" dirty="0" smtClean="0"/>
              <a:t>München</a:t>
            </a:r>
            <a:endParaRPr lang="de-DE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8448540" y="1708132"/>
            <a:ext cx="279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Anzahl Verteilung Fälle nach Exposition Ausland (Herbst-/Winterferien) + </a:t>
            </a:r>
            <a:r>
              <a:rPr lang="de-DE" sz="1200" dirty="0" err="1" smtClean="0"/>
              <a:t>mapping</a:t>
            </a:r>
            <a:r>
              <a:rPr lang="de-DE" sz="1200" dirty="0" smtClean="0"/>
              <a:t> München</a:t>
            </a:r>
            <a:endParaRPr lang="de-DE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834674" y="4148702"/>
            <a:ext cx="279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Anzahl Verteilung Fälle nach Tätigkeit in &amp; für die Einrichtungen gem. IfSG + </a:t>
            </a:r>
            <a:r>
              <a:rPr lang="de-DE" sz="1200" dirty="0" err="1" smtClean="0"/>
              <a:t>mapping</a:t>
            </a:r>
            <a:r>
              <a:rPr lang="de-DE" sz="1200" dirty="0" smtClean="0"/>
              <a:t> München</a:t>
            </a:r>
            <a:endParaRPr lang="de-DE" sz="1200" dirty="0"/>
          </a:p>
        </p:txBody>
      </p:sp>
      <p:sp>
        <p:nvSpPr>
          <p:cNvPr id="23" name="Textfeld 22"/>
          <p:cNvSpPr txBox="1"/>
          <p:nvPr/>
        </p:nvSpPr>
        <p:spPr>
          <a:xfrm>
            <a:off x="4678744" y="4148702"/>
            <a:ext cx="279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Settings von Ausbrüchen + </a:t>
            </a:r>
            <a:r>
              <a:rPr lang="de-DE" sz="1200" dirty="0" err="1" smtClean="0"/>
              <a:t>mapping</a:t>
            </a:r>
            <a:r>
              <a:rPr lang="de-DE" sz="1200" dirty="0" smtClean="0"/>
              <a:t> München </a:t>
            </a:r>
            <a:endParaRPr lang="de-DE" sz="1200" dirty="0"/>
          </a:p>
        </p:txBody>
      </p:sp>
      <p:sp>
        <p:nvSpPr>
          <p:cNvPr id="24" name="Textfeld 23"/>
          <p:cNvSpPr txBox="1"/>
          <p:nvPr/>
        </p:nvSpPr>
        <p:spPr>
          <a:xfrm>
            <a:off x="8383622" y="4148702"/>
            <a:ext cx="279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Abwasser-Monitoring + </a:t>
            </a:r>
            <a:r>
              <a:rPr lang="de-DE" sz="1200" dirty="0" err="1" smtClean="0"/>
              <a:t>mapping</a:t>
            </a:r>
            <a:r>
              <a:rPr lang="de-DE" sz="1200" dirty="0" smtClean="0"/>
              <a:t> München</a:t>
            </a:r>
            <a:endParaRPr lang="de-DE" sz="1200" dirty="0" smtClean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33" y="2185868"/>
            <a:ext cx="2623248" cy="1282667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9506309" y="6111180"/>
            <a:ext cx="25129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Aktuelle Vorschläge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00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6431" y="1199072"/>
            <a:ext cx="11507638" cy="498606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9124" y="1601638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256478" y="1657645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04795" y="1601638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250469" y="3983966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504796" y="3983966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9124" y="3983966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36431" y="759125"/>
            <a:ext cx="1196805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SAE-Front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99436" y="759126"/>
            <a:ext cx="63129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18477" y="759125"/>
            <a:ext cx="1237672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Epidemiologie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21739" y="759123"/>
            <a:ext cx="1211533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PatientenVers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36772" y="760864"/>
            <a:ext cx="1413164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Labor/Testen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576801" y="759123"/>
            <a:ext cx="1413164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Risikokommunik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116830" y="759123"/>
            <a:ext cx="769367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Vollzug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013062" y="759123"/>
            <a:ext cx="766618" cy="30777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Studien</a:t>
            </a:r>
            <a:endParaRPr lang="de-DE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945270" y="760864"/>
            <a:ext cx="1908548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Corona-</a:t>
            </a:r>
            <a:r>
              <a:rPr lang="de-DE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GesVorsorge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17375" y="188508"/>
            <a:ext cx="71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Dashboard </a:t>
            </a:r>
            <a:r>
              <a:rPr lang="de-DE" dirty="0" smtClean="0"/>
              <a:t>LH München – </a:t>
            </a:r>
            <a:r>
              <a:rPr lang="de-DE" dirty="0" smtClean="0"/>
              <a:t>Wissensmanagement &amp; Steuerungstool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811511" y="1674674"/>
            <a:ext cx="2992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KoCo19 Studie der LMU </a:t>
            </a:r>
            <a:endParaRPr lang="de-DE" sz="12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Randomisiert </a:t>
            </a:r>
            <a:r>
              <a:rPr lang="de-DE" sz="1200" dirty="0"/>
              <a:t>3000 Münchener Haushalte (6000 Teilnehmer), seit 04/2020 laufend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hlinkClick r:id="rId2"/>
              </a:rPr>
              <a:t>http://</a:t>
            </a:r>
            <a:r>
              <a:rPr lang="de-DE" sz="1200" dirty="0" smtClean="0">
                <a:hlinkClick r:id="rId2"/>
              </a:rPr>
              <a:t>www.klinikum.uni-muenchen.de/Abteilung-fuer-Infektions-und-Tropenmedizin/de/COVID-19/KoCo19/index.html</a:t>
            </a:r>
            <a:r>
              <a:rPr lang="de-DE" sz="1200" dirty="0" smtClean="0"/>
              <a:t> </a:t>
            </a: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Ansprechpartner sollte weiterhin PD Dr. Michael </a:t>
            </a:r>
            <a:r>
              <a:rPr lang="de-DE" sz="1200" dirty="0" err="1"/>
              <a:t>Pritsch</a:t>
            </a:r>
            <a:r>
              <a:rPr lang="de-DE" sz="1200" dirty="0"/>
              <a:t> sein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86472" y="1708132"/>
            <a:ext cx="2976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Studie der DB Fernverkehr AG zu Corona-Infektionen und Corona- </a:t>
            </a:r>
            <a:r>
              <a:rPr lang="de-DE" sz="1200" b="1" dirty="0" smtClean="0"/>
              <a:t>Immunitäten </a:t>
            </a:r>
            <a:r>
              <a:rPr lang="de-DE" sz="1200" b="1" dirty="0"/>
              <a:t>ihrer Mitarbeiter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München nur einer von vielen Standorten, seit 06/2020 laufend, 1000 Teilnehmende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hlinkClick r:id="rId3"/>
              </a:rPr>
              <a:t>https://</a:t>
            </a:r>
            <a:r>
              <a:rPr lang="de-DE" sz="1200" dirty="0" smtClean="0">
                <a:hlinkClick r:id="rId3"/>
              </a:rPr>
              <a:t>www.drks.de/drks_web/navigate.do?navigationId=trial.HTML&amp;TRIAL_ID=DRKS00022359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8329833" y="1733194"/>
            <a:ext cx="298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PrEP-Co-Study (SARS-CoV-2 serology in HIV PrEP users during the COVID-19 pandemic)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TU </a:t>
            </a:r>
            <a:r>
              <a:rPr lang="en-US" sz="1200" dirty="0" err="1"/>
              <a:t>München</a:t>
            </a:r>
            <a:r>
              <a:rPr lang="en-US" sz="1200" dirty="0"/>
              <a:t>, </a:t>
            </a:r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300 </a:t>
            </a:r>
            <a:r>
              <a:rPr lang="en-US" sz="1200" dirty="0" err="1"/>
              <a:t>Teilnehmende</a:t>
            </a:r>
            <a:r>
              <a:rPr lang="en-US" sz="1200" dirty="0"/>
              <a:t>, </a:t>
            </a:r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 smtClean="0"/>
              <a:t>seit</a:t>
            </a:r>
            <a:r>
              <a:rPr lang="en-US" sz="1200" dirty="0" smtClean="0"/>
              <a:t> </a:t>
            </a:r>
            <a:r>
              <a:rPr lang="en-US" sz="1200" dirty="0"/>
              <a:t>05/2020 </a:t>
            </a:r>
            <a:r>
              <a:rPr lang="en-US" sz="1200" dirty="0" err="1"/>
              <a:t>laufend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www.drks.de/drks_web/navigate.do?navigationId=trial.HTML&amp;TRIAL_ID=DRKS00022403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774663" y="4070232"/>
            <a:ext cx="3087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SeCoMRI (Prospektive Kohorten-Studie zur Ermittlung der </a:t>
            </a:r>
            <a:r>
              <a:rPr lang="de-DE" sz="1200" b="1" dirty="0" err="1"/>
              <a:t>Seroprävalenz</a:t>
            </a:r>
            <a:r>
              <a:rPr lang="de-DE" sz="1200" b="1" dirty="0"/>
              <a:t> </a:t>
            </a:r>
            <a:r>
              <a:rPr lang="de-DE" sz="1200" b="1" dirty="0" err="1"/>
              <a:t>für</a:t>
            </a:r>
            <a:r>
              <a:rPr lang="de-DE" sz="1200" b="1" dirty="0"/>
              <a:t> SARS-CoV-2- </a:t>
            </a:r>
            <a:r>
              <a:rPr lang="de-DE" sz="1200" b="1" dirty="0" err="1"/>
              <a:t>Antikörper</a:t>
            </a:r>
            <a:r>
              <a:rPr lang="de-DE" sz="1200" b="1" dirty="0"/>
              <a:t> bei </a:t>
            </a:r>
            <a:r>
              <a:rPr lang="de-DE" sz="1200" b="1" dirty="0" smtClean="0"/>
              <a:t>Mitarbeiterinnen </a:t>
            </a:r>
            <a:r>
              <a:rPr lang="de-DE" sz="1200" b="1" dirty="0"/>
              <a:t>und Mitarbeitern am Klinikum rechts der Isar der Technischen </a:t>
            </a:r>
            <a:r>
              <a:rPr lang="de-DE" sz="1200" b="1" dirty="0" err="1"/>
              <a:t>Universität</a:t>
            </a:r>
            <a:r>
              <a:rPr lang="de-DE" sz="1200" b="1" dirty="0"/>
              <a:t>  </a:t>
            </a:r>
            <a:r>
              <a:rPr lang="de-DE" sz="1200" b="1" dirty="0" err="1"/>
              <a:t>München</a:t>
            </a:r>
            <a:r>
              <a:rPr lang="de-DE" sz="1200" b="1" dirty="0"/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4500 Teilnehmende, TU München, </a:t>
            </a:r>
            <a:endParaRPr lang="de-DE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seit </a:t>
            </a:r>
            <a:r>
              <a:rPr lang="de-DE" sz="1200" dirty="0"/>
              <a:t>04/2020 laufend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hlinkClick r:id="rId5"/>
              </a:rPr>
              <a:t>https://</a:t>
            </a:r>
            <a:r>
              <a:rPr lang="de-DE" sz="1200" dirty="0" smtClean="0">
                <a:hlinkClick r:id="rId5"/>
              </a:rPr>
              <a:t>www.mri.tum.de/news/grosse-mitarbeiter-studie-am-klinikum-rechts-der-isar-gestartet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23" name="Textfeld 22"/>
          <p:cNvSpPr txBox="1"/>
          <p:nvPr/>
        </p:nvSpPr>
        <p:spPr>
          <a:xfrm>
            <a:off x="4477596" y="3974223"/>
            <a:ext cx="3214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Fr1da-COVID19 (Messung der Entwicklung von Immunität gegen SARS-CoV-2 in einer Kinderkohorte in </a:t>
            </a:r>
            <a:r>
              <a:rPr lang="de-DE" sz="1200" b="1" dirty="0" smtClean="0"/>
              <a:t>Bayern</a:t>
            </a:r>
            <a:r>
              <a:rPr lang="de-DE" sz="1200" b="1" dirty="0"/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150" dirty="0"/>
              <a:t>Nicht streng auf München bezogen, sondern </a:t>
            </a:r>
            <a:r>
              <a:rPr lang="de-DE" sz="1150" dirty="0" smtClean="0"/>
              <a:t>bayernweit</a:t>
            </a:r>
            <a:endParaRPr lang="de-DE" sz="115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150" dirty="0" smtClean="0"/>
              <a:t>durch </a:t>
            </a:r>
            <a:r>
              <a:rPr lang="de-DE" sz="1150" dirty="0"/>
              <a:t>Helmholtz Zentrum München betreut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150" dirty="0"/>
              <a:t>75000 Teilnehmende (Alter 2-10)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150" dirty="0"/>
              <a:t>Seit 04/2020 bis 2022 laufend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150" dirty="0">
                <a:hlinkClick r:id="rId6"/>
              </a:rPr>
              <a:t>https://</a:t>
            </a:r>
            <a:r>
              <a:rPr lang="de-DE" sz="1150" dirty="0" smtClean="0">
                <a:hlinkClick r:id="rId6"/>
              </a:rPr>
              <a:t>www.typ1diabetes-frueherkennung.de/informationen-fuer-aerzte/fr1daplus-sars-cov-2.html</a:t>
            </a:r>
            <a:r>
              <a:rPr lang="de-DE" sz="1150" dirty="0" smtClean="0"/>
              <a:t> </a:t>
            </a:r>
            <a:endParaRPr lang="de-DE" sz="1150" dirty="0"/>
          </a:p>
        </p:txBody>
      </p:sp>
      <p:sp>
        <p:nvSpPr>
          <p:cNvPr id="24" name="Textfeld 23"/>
          <p:cNvSpPr txBox="1"/>
          <p:nvPr/>
        </p:nvSpPr>
        <p:spPr>
          <a:xfrm>
            <a:off x="8250469" y="3983966"/>
            <a:ext cx="31400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Abwasserstudie TUM </a:t>
            </a:r>
            <a:r>
              <a:rPr lang="de-DE" sz="1000" dirty="0" smtClean="0"/>
              <a:t>(die </a:t>
            </a:r>
            <a:r>
              <a:rPr lang="de-DE" sz="1000" dirty="0"/>
              <a:t>aber wohl nicht nur München umfasst) </a:t>
            </a:r>
            <a:endParaRPr lang="de-DE" sz="10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000" dirty="0" smtClean="0"/>
              <a:t>Prof. Dr. Drewes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000" dirty="0" smtClean="0">
                <a:hlinkClick r:id="rId7"/>
              </a:rPr>
              <a:t>https</a:t>
            </a:r>
            <a:r>
              <a:rPr lang="de-DE" sz="1000" dirty="0">
                <a:hlinkClick r:id="rId7"/>
              </a:rPr>
              <a:t>://www.bgu.tum.de/sww/startseite</a:t>
            </a:r>
            <a:r>
              <a:rPr lang="de-DE" sz="1000" dirty="0" smtClean="0">
                <a:hlinkClick r:id="rId7"/>
              </a:rPr>
              <a:t>/</a:t>
            </a:r>
            <a:r>
              <a:rPr lang="de-DE" sz="1000" dirty="0" smtClean="0"/>
              <a:t> </a:t>
            </a:r>
            <a:endParaRPr lang="de-DE" sz="10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000" dirty="0"/>
              <a:t>jdrewes@tum.de, </a:t>
            </a:r>
            <a:r>
              <a:rPr lang="de-DE" sz="1000" dirty="0" smtClean="0"/>
              <a:t>089-28913701</a:t>
            </a:r>
          </a:p>
          <a:p>
            <a:endParaRPr lang="de-DE" sz="1000" dirty="0"/>
          </a:p>
          <a:p>
            <a:r>
              <a:rPr lang="de-DE" sz="1000" dirty="0"/>
              <a:t>PD Dr. Andreas Wieser </a:t>
            </a:r>
            <a:endParaRPr lang="de-DE" sz="10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000" dirty="0" smtClean="0"/>
              <a:t>Lehrstuhl</a:t>
            </a:r>
            <a:r>
              <a:rPr lang="de-DE" sz="1000" dirty="0"/>
              <a:t>: Med. Mikrobiologie u.KH-Hygiene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000" dirty="0" smtClean="0"/>
              <a:t>Max </a:t>
            </a:r>
            <a:r>
              <a:rPr lang="de-DE" sz="1000" dirty="0"/>
              <a:t>von Pettenkofer- Institut, Abteilung: AG Wieser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000" dirty="0"/>
              <a:t>Wieser@mvp.uni-muenchen.de , 089-218078296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000" b="1" dirty="0" smtClean="0"/>
          </a:p>
          <a:p>
            <a:r>
              <a:rPr lang="de-DE" sz="1000" b="1" dirty="0" smtClean="0"/>
              <a:t>Großhadern?</a:t>
            </a:r>
            <a:endParaRPr lang="de-DE" sz="1000" b="1" dirty="0"/>
          </a:p>
          <a:p>
            <a:endParaRPr lang="de-DE" sz="1000" dirty="0"/>
          </a:p>
        </p:txBody>
      </p:sp>
      <p:sp>
        <p:nvSpPr>
          <p:cNvPr id="25" name="Textfeld 24"/>
          <p:cNvSpPr txBox="1"/>
          <p:nvPr/>
        </p:nvSpPr>
        <p:spPr>
          <a:xfrm>
            <a:off x="9506309" y="6111180"/>
            <a:ext cx="25129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Aktuell laufende Studien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380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6431" y="1199072"/>
            <a:ext cx="11507638" cy="498606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9124" y="1601638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250469" y="1601638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04795" y="1601638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250469" y="3983966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504796" y="3983966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9124" y="3983966"/>
            <a:ext cx="3140015" cy="19797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36431" y="759125"/>
            <a:ext cx="1196805" cy="307777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SAE-Front</a:t>
            </a:r>
            <a:endParaRPr lang="de-DE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99436" y="759126"/>
            <a:ext cx="631296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18477" y="759125"/>
            <a:ext cx="1237672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Epidemiologie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21739" y="759123"/>
            <a:ext cx="1211533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PatientenVers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36772" y="760864"/>
            <a:ext cx="1413164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Labor/Testen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576801" y="759123"/>
            <a:ext cx="1413164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Risikokommunik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116830" y="759123"/>
            <a:ext cx="769367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Vollzug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013062" y="759123"/>
            <a:ext cx="766618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Studien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945270" y="760864"/>
            <a:ext cx="1908548" cy="30777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Corona-</a:t>
            </a:r>
            <a:r>
              <a:rPr lang="de-DE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GesVorsorge</a:t>
            </a:r>
            <a:endParaRPr lang="de-DE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17375" y="188508"/>
            <a:ext cx="71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Dashboard </a:t>
            </a:r>
            <a:r>
              <a:rPr lang="de-DE" dirty="0" smtClean="0"/>
              <a:t>LH München – </a:t>
            </a:r>
            <a:r>
              <a:rPr lang="de-DE" dirty="0" smtClean="0"/>
              <a:t>Wissensmanagement &amp; Steuerungstool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8767932" y="5861974"/>
            <a:ext cx="330293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Besprechung dazu mit </a:t>
            </a:r>
            <a:r>
              <a:rPr lang="de-DE" dirty="0" err="1" smtClean="0"/>
              <a:t>Ltr´in</a:t>
            </a:r>
            <a:r>
              <a:rPr lang="de-DE" dirty="0" smtClean="0"/>
              <a:t> </a:t>
            </a:r>
            <a:r>
              <a:rPr lang="de-DE" dirty="0" err="1" smtClean="0"/>
              <a:t>GesVorsorge</a:t>
            </a:r>
            <a:r>
              <a:rPr lang="de-DE" dirty="0" smtClean="0"/>
              <a:t> RGU am 12.10.2020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5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1465</Words>
  <Application>Microsoft Office PowerPoint</Application>
  <PresentationFormat>Breitbild</PresentationFormat>
  <Paragraphs>256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</vt:lpstr>
      <vt:lpstr>Musterstadt „Modell München“</vt:lpstr>
      <vt:lpstr>1. Evaluierung Ausbruchsmanagement</vt:lpstr>
      <vt:lpstr>PowerPoint-Präsentation</vt:lpstr>
      <vt:lpstr>PowerPoint-Präsentation</vt:lpstr>
      <vt:lpstr>2. Ustg Lagezentrum mit WE Dashboard zum Wissensmanagement &amp; zur Steuerung</vt:lpstr>
      <vt:lpstr>PowerPoint-Präsentation</vt:lpstr>
      <vt:lpstr>PowerPoint-Präsentation</vt:lpstr>
      <vt:lpstr>PowerPoint-Präsentation</vt:lpstr>
      <vt:lpstr>PowerPoint-Präsentation</vt:lpstr>
      <vt:lpstr>3. Optimierung Kontaktnachverfolgung</vt:lpstr>
      <vt:lpstr>4. Koordinierung UstgBedarf</vt:lpstr>
    </vt:vector>
  </TitlesOfParts>
  <Company>Bundeswehr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Rossmann, Katalyn</dc:creator>
  <cp:lastModifiedBy>Rossmann, Katalyn</cp:lastModifiedBy>
  <cp:revision>64</cp:revision>
  <dcterms:created xsi:type="dcterms:W3CDTF">2020-09-23T14:01:53Z</dcterms:created>
  <dcterms:modified xsi:type="dcterms:W3CDTF">2020-10-10T13:30:13Z</dcterms:modified>
</cp:coreProperties>
</file>