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64" r:id="rId2"/>
    <p:sldId id="388" r:id="rId3"/>
    <p:sldId id="365" r:id="rId4"/>
    <p:sldId id="383" r:id="rId5"/>
    <p:sldId id="384" r:id="rId6"/>
    <p:sldId id="385" r:id="rId7"/>
    <p:sldId id="387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64" autoAdjust="0"/>
    <p:restoredTop sz="95137" autoAdjust="0"/>
  </p:normalViewPr>
  <p:slideViewPr>
    <p:cSldViewPr>
      <p:cViewPr varScale="1">
        <p:scale>
          <a:sx n="80" d="100"/>
          <a:sy n="80" d="100"/>
        </p:scale>
        <p:origin x="-78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119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119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11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2597132" y="913705"/>
            <a:ext cx="40186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tx2"/>
                </a:solidFill>
              </a:rPr>
              <a:t>37.287.908 </a:t>
            </a:r>
            <a:r>
              <a:rPr lang="en-US" sz="2400" b="1" dirty="0" err="1" smtClean="0">
                <a:solidFill>
                  <a:schemeClr val="tx2"/>
                </a:solidFill>
              </a:rPr>
              <a:t>Fälle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endParaRPr lang="en-US" sz="2400" b="1" dirty="0">
              <a:solidFill>
                <a:schemeClr val="tx2"/>
              </a:solidFill>
            </a:endParaRPr>
          </a:p>
          <a:p>
            <a:r>
              <a:rPr lang="de-DE" sz="2400" b="1" dirty="0" smtClean="0">
                <a:solidFill>
                  <a:schemeClr val="tx2"/>
                </a:solidFill>
              </a:rPr>
              <a:t>1.073.675 </a:t>
            </a:r>
            <a:r>
              <a:rPr lang="en-US" sz="2400" b="1" dirty="0" err="1" smtClean="0">
                <a:solidFill>
                  <a:schemeClr val="tx2"/>
                </a:solidFill>
              </a:rPr>
              <a:t>Verstorbene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Calibri"/>
              </a:rPr>
              <a:t>(2,9%)</a:t>
            </a:r>
            <a:endParaRPr lang="en-US" sz="2400" b="1" dirty="0">
              <a:solidFill>
                <a:schemeClr val="tx2"/>
              </a:solidFill>
              <a:latin typeface="Calibri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11</a:t>
            </a:r>
            <a:r>
              <a:rPr lang="de-DE" sz="1400" i="1" dirty="0" smtClean="0">
                <a:solidFill>
                  <a:prstClr val="black"/>
                </a:solidFill>
              </a:rPr>
              <a:t>.10.2020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505665"/>
              </p:ext>
            </p:extLst>
          </p:nvPr>
        </p:nvGraphicFramePr>
        <p:xfrm>
          <a:off x="110666" y="1744702"/>
          <a:ext cx="8925830" cy="4631533"/>
        </p:xfrm>
        <a:graphic>
          <a:graphicData uri="http://schemas.openxmlformats.org/drawingml/2006/table">
            <a:tbl>
              <a:tblPr firstRow="1" firstCol="1" bandRow="1"/>
              <a:tblGrid>
                <a:gridCol w="1399994"/>
                <a:gridCol w="1123998"/>
                <a:gridCol w="1505294"/>
                <a:gridCol w="1080120"/>
                <a:gridCol w="1512168"/>
                <a:gridCol w="792088"/>
                <a:gridCol w="771356"/>
                <a:gridCol w="740812"/>
              </a:tblGrid>
              <a:tr h="798582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Fälle </a:t>
                      </a:r>
                      <a:r>
                        <a:rPr lang="de-DE" sz="18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kumulativ</a:t>
                      </a:r>
                      <a:endParaRPr lang="de-DE" sz="1800" b="1" i="0" u="none" strike="noStrike" kern="1200" dirty="0" smtClean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Neue Fälle in den letzten 7T</a:t>
                      </a: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Veränderung %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7d-Inzidenz/ 100.000 </a:t>
                      </a:r>
                      <a:r>
                        <a:rPr lang="de-DE" sz="1800" b="1" i="0" u="none" strike="noStrike" kern="1200" dirty="0" err="1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Ew</a:t>
                      </a: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CFR %</a:t>
                      </a: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6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Indien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7.053.806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504.433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9,4%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36,9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1,5%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8247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Vereinigte Staaten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7.718.947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336.003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10,5%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102,1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2,8%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Brasilien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5.082.637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175.804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6,9%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83,3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3,0%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Frankreich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718.873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112.248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41,8%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167,5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4,6%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Großbritannien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590.844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110.827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118,4%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166,3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7,2%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Argentinien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883.883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93.078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5,4%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207,9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2,7%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Russische Föderation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1.285.084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80.582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32,3%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55,2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1,8%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11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Spanien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861.112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71.180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3,1%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151,7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3,8%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79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Mexiko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814.328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56.375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78,8%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44,2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10,3%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Kolumbien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902.747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54.600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29,7%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108,5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3,1%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0638" y="251188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 mit über 70.000 neue Fälle /100.00Ew.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97" y="1124744"/>
            <a:ext cx="7952606" cy="5463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083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22" y="466543"/>
            <a:ext cx="8734157" cy="3563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4"/>
          <p:cNvSpPr txBox="1">
            <a:spLocks/>
          </p:cNvSpPr>
          <p:nvPr/>
        </p:nvSpPr>
        <p:spPr>
          <a:xfrm>
            <a:off x="194167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1733200" y="6563341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i="1" dirty="0" smtClean="0">
                <a:solidFill>
                  <a:prstClr val="black"/>
                </a:solidFill>
              </a:rPr>
              <a:t>Quelle: ECDC, Stand: </a:t>
            </a:r>
            <a:r>
              <a:rPr lang="de-DE" sz="1200" i="1" dirty="0" smtClean="0">
                <a:solidFill>
                  <a:prstClr val="black"/>
                </a:solidFill>
              </a:rPr>
              <a:t>11</a:t>
            </a:r>
            <a:r>
              <a:rPr lang="de-DE" sz="1200" i="1" dirty="0" smtClean="0">
                <a:solidFill>
                  <a:prstClr val="black"/>
                </a:solidFill>
              </a:rPr>
              <a:t>.10.2020</a:t>
            </a:r>
            <a:endParaRPr lang="de-DE" sz="1200" i="1" dirty="0">
              <a:solidFill>
                <a:prstClr val="black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777316" y="402655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Amerika</a:t>
            </a:r>
            <a:endParaRPr lang="de-DE" sz="1600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7509142" y="3560762"/>
            <a:ext cx="12865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Europa </a:t>
            </a:r>
            <a:r>
              <a:rPr lang="de-DE" sz="1100" b="1" dirty="0" smtClean="0"/>
              <a:t>(nicht EU/EWR/UK/CH)</a:t>
            </a:r>
            <a:endParaRPr lang="de-DE" sz="1600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5682208" y="402954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Asien</a:t>
            </a:r>
            <a:endParaRPr lang="de-DE" sz="1600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138815" y="402954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Afrika</a:t>
            </a:r>
            <a:endParaRPr lang="de-DE" sz="1600" b="1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825383"/>
              </p:ext>
            </p:extLst>
          </p:nvPr>
        </p:nvGraphicFramePr>
        <p:xfrm>
          <a:off x="46726" y="4335290"/>
          <a:ext cx="1428930" cy="90678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/>
                <a:gridCol w="720709"/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Cabo Verde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112,19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Tunesien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88,2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Libyen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82,61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Botswana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58,51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235912"/>
              </p:ext>
            </p:extLst>
          </p:nvPr>
        </p:nvGraphicFramePr>
        <p:xfrm>
          <a:off x="1698398" y="4335290"/>
          <a:ext cx="1662100" cy="177021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936104"/>
                <a:gridCol w="725996"/>
              </a:tblGrid>
              <a:tr h="9028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93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Argentinien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207,9</a:t>
                      </a:r>
                    </a:p>
                  </a:txBody>
                  <a:tcPr marL="9525" marR="9525" marT="9525" marB="0" anchor="b"/>
                </a:tc>
              </a:tr>
              <a:tr h="893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Costa 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163,58</a:t>
                      </a:r>
                    </a:p>
                  </a:txBody>
                  <a:tcPr marL="9525" marR="9525" marT="9525" marB="0" anchor="b"/>
                </a:tc>
              </a:tr>
              <a:tr h="1827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Bahamas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157,64</a:t>
                      </a:r>
                    </a:p>
                  </a:txBody>
                  <a:tcPr marL="9525" marR="9525" marT="9525" marB="0" anchor="b"/>
                </a:tc>
              </a:tr>
              <a:tr h="893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Puerto Rico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128,04</a:t>
                      </a:r>
                    </a:p>
                  </a:txBody>
                  <a:tcPr marL="9525" marR="9525" marT="9525" marB="0" anchor="b"/>
                </a:tc>
              </a:tr>
              <a:tr h="1797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118,05</a:t>
                      </a:r>
                    </a:p>
                  </a:txBody>
                  <a:tcPr marL="9525" marR="9525" marT="9525" marB="0" anchor="b"/>
                </a:tc>
              </a:tr>
              <a:tr h="893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Kolumbien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108,5</a:t>
                      </a:r>
                    </a:p>
                  </a:txBody>
                  <a:tcPr marL="9525" marR="9525" marT="9525" marB="0" anchor="b"/>
                </a:tc>
              </a:tr>
              <a:tr h="141337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Aruba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107,23</a:t>
                      </a:r>
                    </a:p>
                  </a:txBody>
                  <a:tcPr marL="9525" marR="9525" marT="9525" marB="0" anchor="b"/>
                </a:tc>
              </a:tr>
              <a:tr h="19289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Vereinigte Staaten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343621"/>
              </p:ext>
            </p:extLst>
          </p:nvPr>
        </p:nvGraphicFramePr>
        <p:xfrm>
          <a:off x="3563888" y="4335290"/>
          <a:ext cx="1524000" cy="186880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80120"/>
                <a:gridCol w="443880"/>
              </a:tblGrid>
              <a:tr h="88678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Bonaire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Saint </a:t>
                      </a: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Eustatius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Saba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88,52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Curacao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86,89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Brasilien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Paraguay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78,44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Belize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75,83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Sint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Maarten </a:t>
                      </a:r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(NL )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68,41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64,91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Guyana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257627"/>
              </p:ext>
            </p:extLst>
          </p:nvPr>
        </p:nvGraphicFramePr>
        <p:xfrm>
          <a:off x="5496272" y="4335290"/>
          <a:ext cx="1524000" cy="246866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62000"/>
                <a:gridCol w="762000"/>
              </a:tblGrid>
              <a:tr h="18266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Israel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295,16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Bahrain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181,4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Libanon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132,21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111,44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Kuwait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97,69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Jordanien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91,56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75,46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Malediven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74,21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Nepal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Palästina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62,65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Irak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61,54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Katar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50,81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863967"/>
              </p:ext>
            </p:extLst>
          </p:nvPr>
        </p:nvGraphicFramePr>
        <p:xfrm>
          <a:off x="7350778" y="4007542"/>
          <a:ext cx="1707669" cy="277177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08112"/>
                <a:gridCol w="699557"/>
              </a:tblGrid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Andorra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769,26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Montenegro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274,36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Republik Moldau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145,28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Gibraltar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142,41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128,85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Nordmazedonien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94,02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Georgien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78,89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Ukraine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77,36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Schweiz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69,83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Bosnien und Herzegowina</a:t>
                      </a:r>
                      <a:endParaRPr lang="de-DE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58,95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Marino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58,05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Russische Föderation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55,2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679304"/>
              </p:ext>
            </p:extLst>
          </p:nvPr>
        </p:nvGraphicFramePr>
        <p:xfrm>
          <a:off x="46726" y="5733256"/>
          <a:ext cx="1428930" cy="70294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/>
                <a:gridCol w="720709"/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47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Französisch Polynesien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260,67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226,55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1" name="Textfeld 20"/>
          <p:cNvSpPr txBox="1"/>
          <p:nvPr/>
        </p:nvSpPr>
        <p:spPr>
          <a:xfrm>
            <a:off x="107504" y="537321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Ozeanien</a:t>
            </a:r>
            <a:endParaRPr lang="de-DE" sz="16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1331640" y="3814678"/>
            <a:ext cx="60327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64</a:t>
            </a:r>
            <a:r>
              <a:rPr lang="de-DE" sz="1400" b="1" dirty="0" smtClean="0"/>
              <a:t> </a:t>
            </a:r>
            <a:r>
              <a:rPr lang="de-DE" sz="1400" b="1" dirty="0" smtClean="0"/>
              <a:t>Länder/Territorien mit einer 7-Tages-Inzidenz &gt; 50 Fälle / 100.000 </a:t>
            </a:r>
            <a:r>
              <a:rPr lang="de-DE" sz="1400" b="1" dirty="0" err="1" smtClean="0"/>
              <a:t>Ew</a:t>
            </a:r>
            <a:r>
              <a:rPr lang="de-DE" sz="1400" b="1" dirty="0" smtClean="0"/>
              <a:t>.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20601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sz="2400" dirty="0"/>
              <a:t>7-Tages-Inzidenz pro 100.000 </a:t>
            </a:r>
            <a:r>
              <a:rPr lang="de-DE" sz="2400" dirty="0" smtClean="0"/>
              <a:t>Einwohner – EU/EWR/UK/CH</a:t>
            </a:r>
            <a:endParaRPr lang="de-DE" sz="24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11</a:t>
            </a:r>
            <a:r>
              <a:rPr lang="de-DE" sz="1400" i="1" dirty="0" smtClean="0">
                <a:solidFill>
                  <a:prstClr val="black"/>
                </a:solidFill>
              </a:rPr>
              <a:t>.10.2020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83568" y="908720"/>
            <a:ext cx="15841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Europa </a:t>
            </a:r>
            <a:r>
              <a:rPr lang="de-DE" sz="1400" b="1" dirty="0" smtClean="0"/>
              <a:t>(EU/EWR/UK/CH</a:t>
            </a:r>
            <a:r>
              <a:rPr lang="de-DE" sz="1100" b="1" dirty="0" smtClean="0"/>
              <a:t>)</a:t>
            </a:r>
            <a:endParaRPr lang="de-DE" sz="1600" b="1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435557"/>
              </p:ext>
            </p:extLst>
          </p:nvPr>
        </p:nvGraphicFramePr>
        <p:xfrm>
          <a:off x="323528" y="1472764"/>
          <a:ext cx="2808312" cy="480441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656184"/>
                <a:gridCol w="1152128"/>
              </a:tblGrid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 dirty="0">
                          <a:effectLst/>
                        </a:rPr>
                        <a:t>Land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 dirty="0">
                          <a:effectLst/>
                        </a:rPr>
                        <a:t>Inzidenz 7T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Tschechische Republik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270,14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Niederlande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210,23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Belgien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197,87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Frankreich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167,5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Großbritannien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166,3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Island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164,71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Spanien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151,7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Slowakei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118,82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Malta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109,81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Luxemburg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106,04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Rumänien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94,46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Slowenien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92,46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Irland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82,5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Österreich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75,25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Portugal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71,3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Kroatien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62,09</a:t>
                      </a: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Polen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61,88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416" y="1181681"/>
            <a:ext cx="5805584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446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96752"/>
            <a:ext cx="7848872" cy="525658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2000" b="1" dirty="0" smtClean="0">
                <a:solidFill>
                  <a:schemeClr val="tx2"/>
                </a:solidFill>
              </a:rPr>
              <a:t>Afrika</a:t>
            </a:r>
            <a:r>
              <a:rPr lang="de-DE" sz="2000" b="1" dirty="0">
                <a:solidFill>
                  <a:schemeClr val="tx2"/>
                </a:solidFill>
              </a:rPr>
              <a:t>: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>
                <a:solidFill>
                  <a:schemeClr val="tx2"/>
                </a:solidFill>
              </a:rPr>
              <a:t>2,6 % der neuen Fälle und </a:t>
            </a:r>
            <a:r>
              <a:rPr lang="de-DE" sz="1400" b="1" dirty="0" smtClean="0">
                <a:solidFill>
                  <a:schemeClr val="tx2"/>
                </a:solidFill>
              </a:rPr>
              <a:t>3,8 % </a:t>
            </a:r>
            <a:r>
              <a:rPr lang="de-DE" sz="1400" b="1" dirty="0">
                <a:solidFill>
                  <a:schemeClr val="tx2"/>
                </a:solidFill>
              </a:rPr>
              <a:t>der neuen Todesfälle (in den vergangenen 7T)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solidFill>
                  <a:schemeClr val="tx2"/>
                </a:solidFill>
              </a:rPr>
              <a:t>Amerika: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 smtClean="0">
                <a:solidFill>
                  <a:schemeClr val="tx2"/>
                </a:solidFill>
              </a:rPr>
              <a:t>35,5 </a:t>
            </a:r>
            <a:r>
              <a:rPr lang="de-DE" sz="1400" b="1" dirty="0">
                <a:solidFill>
                  <a:schemeClr val="tx2"/>
                </a:solidFill>
              </a:rPr>
              <a:t>% der Fälle und </a:t>
            </a:r>
            <a:r>
              <a:rPr lang="de-DE" sz="1400" b="1" dirty="0" smtClean="0">
                <a:solidFill>
                  <a:schemeClr val="tx2"/>
                </a:solidFill>
              </a:rPr>
              <a:t>51,9 </a:t>
            </a:r>
            <a:r>
              <a:rPr lang="de-DE" sz="1400" b="1" dirty="0">
                <a:solidFill>
                  <a:schemeClr val="tx2"/>
                </a:solidFill>
              </a:rPr>
              <a:t>% der Todesfälle (in den vergangenen 7T)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solidFill>
                  <a:schemeClr val="tx2"/>
                </a:solidFill>
              </a:rPr>
              <a:t>Asien</a:t>
            </a:r>
            <a:r>
              <a:rPr lang="de-DE" sz="1400" b="1" dirty="0">
                <a:solidFill>
                  <a:schemeClr val="tx2"/>
                </a:solidFill>
              </a:rPr>
              <a:t>: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 smtClean="0">
                <a:solidFill>
                  <a:schemeClr val="tx2"/>
                </a:solidFill>
              </a:rPr>
              <a:t>32,5 </a:t>
            </a:r>
            <a:r>
              <a:rPr lang="de-DE" sz="1400" b="1" dirty="0">
                <a:solidFill>
                  <a:schemeClr val="tx2"/>
                </a:solidFill>
              </a:rPr>
              <a:t>% der Fälle und </a:t>
            </a:r>
            <a:r>
              <a:rPr lang="de-DE" sz="1400" b="1" dirty="0" smtClean="0">
                <a:solidFill>
                  <a:schemeClr val="tx2"/>
                </a:solidFill>
              </a:rPr>
              <a:t>39,6 </a:t>
            </a:r>
            <a:r>
              <a:rPr lang="de-DE" sz="1400" b="1" dirty="0">
                <a:solidFill>
                  <a:schemeClr val="tx2"/>
                </a:solidFill>
              </a:rPr>
              <a:t>% der Todesfälle (in den vergangenen 7T)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solidFill>
                  <a:schemeClr val="tx2"/>
                </a:solidFill>
              </a:rPr>
              <a:t>Europa: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 smtClean="0">
                <a:solidFill>
                  <a:schemeClr val="tx2"/>
                </a:solidFill>
              </a:rPr>
              <a:t>29,3 </a:t>
            </a:r>
            <a:r>
              <a:rPr lang="de-DE" sz="1400" b="1" dirty="0">
                <a:solidFill>
                  <a:schemeClr val="tx2"/>
                </a:solidFill>
              </a:rPr>
              <a:t>% der Fälle und </a:t>
            </a:r>
            <a:r>
              <a:rPr lang="de-DE" sz="1400" b="1" dirty="0" smtClean="0">
                <a:solidFill>
                  <a:schemeClr val="tx2"/>
                </a:solidFill>
              </a:rPr>
              <a:t>14,6 </a:t>
            </a:r>
            <a:r>
              <a:rPr lang="de-DE" sz="1400" b="1" dirty="0">
                <a:solidFill>
                  <a:schemeClr val="tx2"/>
                </a:solidFill>
              </a:rPr>
              <a:t>% der Todesfälle (in den vergangenen 7T)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solidFill>
                  <a:schemeClr val="tx2"/>
                </a:solidFill>
              </a:rPr>
              <a:t>Ozeanien: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>
                <a:solidFill>
                  <a:schemeClr val="tx2"/>
                </a:solidFill>
              </a:rPr>
              <a:t>0,05 % der Fälle und </a:t>
            </a:r>
            <a:r>
              <a:rPr lang="de-DE" sz="1400" b="1" dirty="0" smtClean="0">
                <a:solidFill>
                  <a:schemeClr val="tx2"/>
                </a:solidFill>
              </a:rPr>
              <a:t>0,04 </a:t>
            </a:r>
            <a:r>
              <a:rPr lang="de-DE" sz="1400" b="1" dirty="0">
                <a:solidFill>
                  <a:schemeClr val="tx2"/>
                </a:solidFill>
              </a:rPr>
              <a:t>% der Todesfälle (in den vergangenen 7T) </a:t>
            </a:r>
            <a:endParaRPr lang="de-DE" sz="2000" b="1" dirty="0" smtClean="0"/>
          </a:p>
          <a:p>
            <a:endParaRPr lang="de-DE" sz="2000" dirty="0"/>
          </a:p>
        </p:txBody>
      </p:sp>
      <p:sp>
        <p:nvSpPr>
          <p:cNvPr id="5" name="Titel 4"/>
          <p:cNvSpPr txBox="1">
            <a:spLocks/>
          </p:cNvSpPr>
          <p:nvPr/>
        </p:nvSpPr>
        <p:spPr>
          <a:xfrm>
            <a:off x="170638" y="251188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Zusammenfassung / Überblick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68365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Hintergrund</a:t>
            </a:r>
            <a:endParaRPr lang="de-D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11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53" y="999242"/>
            <a:ext cx="8500095" cy="5853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5" name="Titel 4"/>
          <p:cNvSpPr txBox="1">
            <a:spLocks/>
          </p:cNvSpPr>
          <p:nvPr/>
        </p:nvSpPr>
        <p:spPr>
          <a:xfrm>
            <a:off x="170638" y="116632"/>
            <a:ext cx="8802724" cy="73866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14-Tages-Trend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für Länder in Europa mit &gt; 700 Fällen in den vergangenen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11.10.2020</a:t>
            </a:r>
            <a:endParaRPr lang="de-DE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16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503</Words>
  <Application>Microsoft Office PowerPoint</Application>
  <PresentationFormat>Bildschirmpräsentation (4:3)</PresentationFormat>
  <Paragraphs>264</Paragraphs>
  <Slides>7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Hintergrund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Esquevin, Sarah</cp:lastModifiedBy>
  <cp:revision>913</cp:revision>
  <dcterms:created xsi:type="dcterms:W3CDTF">2020-04-16T05:25:18Z</dcterms:created>
  <dcterms:modified xsi:type="dcterms:W3CDTF">2020-10-12T09:49:39Z</dcterms:modified>
</cp:coreProperties>
</file>