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5" r:id="rId3"/>
    <p:sldId id="266" r:id="rId4"/>
    <p:sldId id="269" r:id="rId5"/>
    <p:sldId id="268" r:id="rId6"/>
    <p:sldId id="270" r:id="rId7"/>
    <p:sldId id="273" r:id="rId8"/>
    <p:sldId id="274" r:id="rId9"/>
    <p:sldId id="276" r:id="rId10"/>
    <p:sldId id="277" r:id="rId11"/>
    <p:sldId id="275" r:id="rId12"/>
    <p:sldId id="280" r:id="rId13"/>
    <p:sldId id="279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89605" autoAdjust="0"/>
  </p:normalViewPr>
  <p:slideViewPr>
    <p:cSldViewPr snapToGrid="0" snapToObjects="1">
      <p:cViewPr>
        <p:scale>
          <a:sx n="130" d="100"/>
          <a:sy n="130" d="100"/>
        </p:scale>
        <p:origin x="-75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Arztbesuche</a:t>
            </a:r>
            <a:r>
              <a:rPr lang="de-DE" baseline="0" dirty="0" smtClean="0"/>
              <a:t> </a:t>
            </a:r>
            <a:r>
              <a:rPr lang="de-DE" dirty="0" smtClean="0"/>
              <a:t>wegen ARE: </a:t>
            </a:r>
          </a:p>
          <a:p>
            <a:r>
              <a:rPr lang="de-DE" dirty="0" smtClean="0"/>
              <a:t>0-5 Jahre: ca.</a:t>
            </a:r>
            <a:r>
              <a:rPr lang="de-DE" baseline="0" dirty="0" smtClean="0"/>
              <a:t> </a:t>
            </a:r>
            <a:r>
              <a:rPr lang="de-DE" dirty="0" smtClean="0"/>
              <a:t>6% der Kinder mit</a:t>
            </a:r>
            <a:r>
              <a:rPr lang="de-DE" baseline="0" dirty="0" smtClean="0"/>
              <a:t> Arztbesuch wegen ARE, entspricht rund 37.000 Kinder mit Arztbesuchen</a:t>
            </a:r>
            <a:endParaRPr lang="de-DE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6-10 Jahre: ca. 17%, rund 48.000 Arztbesuche </a:t>
            </a:r>
          </a:p>
          <a:p>
            <a:r>
              <a:rPr lang="de-DE" dirty="0" smtClean="0"/>
              <a:t>11-14 Jahre: ca. 23%, rund 47.000 Arztbesuche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KW41: erhöhte Inzidenz in BE (+48 Fälle,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Inz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 Fälle/100.000EW) und SL (+11 Fälle,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Inz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23 Fälle/100.000EW), bisher größtenteils hauptsächlich Einzelfälle.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3 LK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mit erhöhter Inzidenz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 Hagen (+21 Fälle; 184 Fälle/100.000EW; 7 Fälle davon in drei verschiedenen Ausbrüchen im privaten Haushalt), SK Frankfurt am Main (+19 Fälle, 38 Fälle/100.000EW), LK Recklinghausen (+13 Fälle, 38 Fälle/100.000EW)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ansteigenden Trend der Fallzahlen in HB, sieht man bei den Kindern nicht.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20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Größte Geschehen: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LK Aurich, KW 40: 9 Fälle, davon 6 Kinder (0-5)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LK </a:t>
            </a:r>
            <a:r>
              <a:rPr lang="de-DE" sz="16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Märkischer Kreis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KW 39: 7 Fälle, davon 1 Kind (0-5). Mitarbeiterin = Indexfall, 80 Kinder in Quarantäne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der 15-20-Jährigen in Schulausbrüchen ist um 11%-Punkte gestiegen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LK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Lippe, </a:t>
            </a:r>
            <a:r>
              <a:rPr lang="de-DE" dirty="0" smtClean="0"/>
              <a:t>Bibelschule Brake (Lemgo) 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KW 39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-Schüler, Lehrer und andere Mitarbeiter betroffen; kommen aus verschiedenen Landkreisen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-bisher 45 gemeldete Fälle aus LK Lippe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-8 Fälle (15-20), 36 Fälle (21+)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LK Tübingen, Karl-von-Frisch Gymnasium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Dußlingen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KW 40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-17 Fälle: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de-DE" dirty="0" smtClean="0"/>
              <a:t> (11-14),</a:t>
            </a:r>
            <a:r>
              <a:rPr lang="de-DE" baseline="0" dirty="0" smtClean="0"/>
              <a:t>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de-DE" dirty="0" smtClean="0"/>
              <a:t> (15-20)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de-DE" dirty="0" smtClean="0"/>
              <a:t> (21+)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-mehrere Klassen betroffen, die meisten Fälle kommen allerdings aus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einer Klasse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Ernst-Reuter-Schule in BE gab es bereits 2 Ausbrüche in KW 23 (4Fälle) und 36 (7Fälle)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12.10.2020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12.10.2020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 bearbeiten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12.10.2020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12.10.2020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12.10.2020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12.10.2020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12.10.2020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Corona-KiTa-Studie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Erkrankungszahlen bei</a:t>
            </a:r>
            <a:br>
              <a:rPr lang="de-DE" b="0" dirty="0" smtClean="0"/>
            </a:br>
            <a:r>
              <a:rPr lang="de-DE" b="0" dirty="0" smtClean="0"/>
              <a:t>Kindern unter 10 Jahren</a:t>
            </a:r>
            <a:endParaRPr lang="de-DE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12.10.2020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 smtClean="0"/>
              <a:t>Für 58 % der Kinder (0 – 5 Jahre) wurde mindestens 1 Symptom angegeben</a:t>
            </a:r>
          </a:p>
          <a:p>
            <a:r>
              <a:rPr lang="de-DE" sz="1400" dirty="0" smtClean="0"/>
              <a:t>Häufig genannte Symptome: Fieber (32%), Husten (23%), Schnupfen (18%), Allg. Symptome (16%)</a:t>
            </a:r>
          </a:p>
          <a:p>
            <a:r>
              <a:rPr lang="de-DE" sz="1400" dirty="0" smtClean="0"/>
              <a:t>Eine Hospitalisierung lag vor bei: </a:t>
            </a:r>
          </a:p>
          <a:p>
            <a:pPr lvl="1"/>
            <a:r>
              <a:rPr lang="de-DE" sz="1200" dirty="0" smtClean="0"/>
              <a:t>0 - 5 Jahre:       333 (5,6%)</a:t>
            </a:r>
          </a:p>
          <a:p>
            <a:pPr lvl="1"/>
            <a:r>
              <a:rPr lang="de-DE" sz="1200" dirty="0" smtClean="0"/>
              <a:t>6 - 10 Jahre:       96 (1,6%)</a:t>
            </a:r>
          </a:p>
          <a:p>
            <a:pPr lvl="1"/>
            <a:r>
              <a:rPr lang="de-DE" sz="1200" dirty="0" smtClean="0"/>
              <a:t>11 </a:t>
            </a:r>
            <a:r>
              <a:rPr lang="de-DE" sz="1200" dirty="0"/>
              <a:t>-</a:t>
            </a:r>
            <a:r>
              <a:rPr lang="de-DE" sz="1200" dirty="0" smtClean="0"/>
              <a:t> 14 Jahre:   125 (2,0%)</a:t>
            </a:r>
            <a:endParaRPr lang="de-DE" sz="14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12.10.2020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(2)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12.10.2020</a:t>
            </a:r>
            <a:endParaRPr lang="de-DE" sz="105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07950"/>
              </p:ext>
            </p:extLst>
          </p:nvPr>
        </p:nvGraphicFramePr>
        <p:xfrm>
          <a:off x="3682451" y="1294028"/>
          <a:ext cx="5234778" cy="368666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194679"/>
                <a:gridCol w="458100"/>
                <a:gridCol w="629819"/>
                <a:gridCol w="514622"/>
                <a:gridCol w="613670"/>
                <a:gridCol w="405883"/>
                <a:gridCol w="418005"/>
              </a:tblGrid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0-5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6-10 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smtClean="0">
                          <a:effectLst/>
                        </a:rPr>
                        <a:t>11-14 </a:t>
                      </a:r>
                      <a:r>
                        <a:rPr lang="de-DE" sz="900" dirty="0">
                          <a:effectLst/>
                        </a:rPr>
                        <a:t>Jahre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n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</a:rPr>
                        <a:t>%</a:t>
                      </a:r>
                      <a:endParaRPr lang="de-DE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Anzahl Fälle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Klinische Infos vorhanden</a:t>
                      </a:r>
                      <a:endParaRPr lang="de-D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ohne relevante </a:t>
                      </a:r>
                      <a:r>
                        <a:rPr lang="de-DE" sz="900" b="0" dirty="0">
                          <a:effectLst/>
                        </a:rPr>
                        <a:t>Symptome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1 </a:t>
                      </a:r>
                      <a:r>
                        <a:rPr lang="de-DE" sz="900" b="0" dirty="0">
                          <a:effectLst/>
                        </a:rPr>
                        <a:t>Symptom 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24,0%</a:t>
                      </a:r>
                    </a:p>
                  </a:txBody>
                  <a:tcPr marL="9525" marR="9525" marT="9525" marB="0" anchor="b"/>
                </a:tc>
              </a:tr>
              <a:tr h="163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0" dirty="0" smtClean="0">
                          <a:effectLst/>
                        </a:rPr>
                        <a:t>	&gt; </a:t>
                      </a:r>
                      <a:r>
                        <a:rPr lang="de-DE" sz="900" b="0" dirty="0">
                          <a:effectLst/>
                        </a:rPr>
                        <a:t>1 Symptom</a:t>
                      </a:r>
                      <a:endParaRPr lang="de-DE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64" marR="50064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36,0%</a:t>
                      </a:r>
                    </a:p>
                  </a:txBody>
                  <a:tcPr marL="9525" marR="9525" marT="9525" marB="0" anchor="b"/>
                </a:tc>
              </a:tr>
              <a:tr h="154026">
                <a:tc gridSpan="7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Symptome (Mehrfachnennungen möglich, Nenner = Fälle mit vorhandenen Klinischen Infos)</a:t>
                      </a:r>
                    </a:p>
                  </a:txBody>
                  <a:tcPr marL="50064" marR="50064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20,6%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23,3%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18,9%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24,6%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6332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162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129355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532535"/>
          </a:xfrm>
        </p:spPr>
        <p:txBody>
          <a:bodyPr>
            <a:normAutofit fontScale="92500" lnSpcReduction="20000"/>
          </a:bodyPr>
          <a:lstStyle/>
          <a:p>
            <a:r>
              <a:rPr lang="de-DE" sz="1400" dirty="0" smtClean="0"/>
              <a:t>Angaben liegen bei 4.022 von 5.752 (70%) Kindern im Alter von </a:t>
            </a:r>
            <a:r>
              <a:rPr lang="de-DE" sz="1400" b="1" dirty="0" smtClean="0"/>
              <a:t>1 bis 5 Jahren </a:t>
            </a:r>
            <a:r>
              <a:rPr lang="de-DE" sz="1400" dirty="0" smtClean="0"/>
              <a:t>vor</a:t>
            </a:r>
          </a:p>
          <a:p>
            <a:pPr lvl="1"/>
            <a:r>
              <a:rPr lang="de-DE" sz="1200" dirty="0" smtClean="0"/>
              <a:t>davon wurden insgesamt 1.529 (38%) gemäß § 33 betreut</a:t>
            </a:r>
          </a:p>
          <a:p>
            <a:pPr lvl="1"/>
            <a:r>
              <a:rPr lang="de-DE" sz="1200" dirty="0"/>
              <a:t>in KW </a:t>
            </a:r>
            <a:r>
              <a:rPr lang="de-DE" sz="1200" dirty="0" smtClean="0"/>
              <a:t>41 </a:t>
            </a:r>
            <a:r>
              <a:rPr lang="de-DE" sz="1200" dirty="0"/>
              <a:t>hatten </a:t>
            </a:r>
            <a:r>
              <a:rPr lang="de-DE" sz="1200" dirty="0" smtClean="0"/>
              <a:t>56% </a:t>
            </a:r>
            <a:r>
              <a:rPr lang="de-DE" sz="1200" dirty="0"/>
              <a:t>der 1-5-Jährigen und </a:t>
            </a:r>
            <a:r>
              <a:rPr lang="de-DE" sz="1200" dirty="0" smtClean="0"/>
              <a:t>65% </a:t>
            </a:r>
            <a:r>
              <a:rPr lang="de-DE" sz="1200" dirty="0"/>
              <a:t>der 3-5-Jährigen eine Betreuung gemäß §33 angegeben </a:t>
            </a:r>
            <a:endParaRPr lang="de-DE" sz="12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12.10.2020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Betreuung </a:t>
            </a:r>
            <a:r>
              <a:rPr lang="de-DE" dirty="0">
                <a:solidFill>
                  <a:schemeClr val="tx2"/>
                </a:solidFill>
              </a:rPr>
              <a:t>in einer Einrichtung gemäß § </a:t>
            </a:r>
            <a:r>
              <a:rPr lang="de-DE" dirty="0" smtClean="0">
                <a:solidFill>
                  <a:schemeClr val="tx2"/>
                </a:solidFill>
              </a:rPr>
              <a:t>33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12.10.2020</a:t>
            </a:r>
            <a:endParaRPr lang="de-DE" sz="10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61" y="1250465"/>
            <a:ext cx="6127765" cy="363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84 Ausbrüche in Kindergärten/Horte (&gt;= 2 Fälle) angelegt</a:t>
            </a:r>
          </a:p>
          <a:p>
            <a:pPr lvl="1"/>
            <a:r>
              <a:rPr lang="de-DE" sz="1200" dirty="0" smtClean="0"/>
              <a:t>63 (75%) Ausbrüche inkl. mit Fällen &lt; 15 Jahren, 32% (111/348) der Fälle sind 0 - 5 Jahre alt</a:t>
            </a:r>
          </a:p>
          <a:p>
            <a:pPr lvl="1"/>
            <a:r>
              <a:rPr lang="de-DE" sz="1200" dirty="0" smtClean="0"/>
              <a:t>21 Ausbrüche nur mit Fällen 15 Jahre und älter</a:t>
            </a:r>
            <a:endParaRPr 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12.10.2020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12.10.2020</a:t>
            </a:r>
            <a:endParaRPr lang="de-DE" sz="105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" y="1630968"/>
            <a:ext cx="8811492" cy="298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 smtClean="0"/>
              <a:t>Insgesamt wurden </a:t>
            </a:r>
            <a:r>
              <a:rPr lang="de-DE" sz="1400" dirty="0"/>
              <a:t>in </a:t>
            </a:r>
            <a:r>
              <a:rPr lang="de-DE" sz="1400" dirty="0" err="1"/>
              <a:t>SurvNet</a:t>
            </a:r>
            <a:r>
              <a:rPr lang="de-DE" sz="1400" dirty="0"/>
              <a:t> </a:t>
            </a:r>
            <a:r>
              <a:rPr lang="de-DE" sz="1400" dirty="0" smtClean="0"/>
              <a:t>188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Ausbrüche in Schulen angelegt (&gt;= 2 Fälle, 0-5 Jahre ausgeschlossen) </a:t>
            </a:r>
          </a:p>
          <a:p>
            <a:pPr lvl="1"/>
            <a:r>
              <a:rPr lang="de-DE" sz="1200" dirty="0" smtClean="0"/>
              <a:t>169 (90%) Ausbrüche </a:t>
            </a:r>
            <a:r>
              <a:rPr lang="de-DE" sz="1200" dirty="0"/>
              <a:t>inkl. mit Fällen </a:t>
            </a:r>
            <a:r>
              <a:rPr lang="de-DE" sz="1200" dirty="0" smtClean="0"/>
              <a:t>&lt; 21 Jahren, 10% (6-10J.), 25% (11-14J.), 38% (15-20J.), 27% (21+)</a:t>
            </a:r>
            <a:endParaRPr lang="de-DE" sz="1200" dirty="0"/>
          </a:p>
          <a:p>
            <a:pPr lvl="1"/>
            <a:r>
              <a:rPr lang="de-DE" sz="1200" dirty="0" smtClean="0"/>
              <a:t>19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12.10.2020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 smtClean="0"/>
              <a:t>Ausbrüche in Schulen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12.10.2020</a:t>
            </a:r>
            <a:endParaRPr lang="de-DE" sz="105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7098"/>
            <a:ext cx="8378456" cy="335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Kooperation DJI (Deutsches Jugendinstitut) und RKI</a:t>
            </a:r>
            <a:endParaRPr lang="de-DE" dirty="0"/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12.10.2020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12.10.2020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 smtClean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 smtClean="0"/>
          </a:p>
          <a:p>
            <a:r>
              <a:rPr lang="de-DE" sz="1400" dirty="0"/>
              <a:t>S</a:t>
            </a:r>
            <a:r>
              <a:rPr lang="de-DE" sz="1400" dirty="0" smtClean="0"/>
              <a:t>ystematisches Monitoring der Literatur</a:t>
            </a:r>
          </a:p>
          <a:p>
            <a:r>
              <a:rPr lang="de-DE" sz="1400" dirty="0" smtClean="0"/>
              <a:t>Erstellung einer Plattform für laufende Studien zum Thema</a:t>
            </a:r>
          </a:p>
          <a:p>
            <a:pPr lvl="1"/>
            <a:r>
              <a:rPr lang="de-DE" sz="1400" dirty="0" smtClean="0"/>
              <a:t>Universitäten; Bundesländer; andere</a:t>
            </a:r>
          </a:p>
          <a:p>
            <a:r>
              <a:rPr lang="de-DE" sz="1400" dirty="0" smtClean="0"/>
              <a:t>Erkrankungs-Monitoring bei Kindern durch bestehende, evtl. angepasste </a:t>
            </a:r>
            <a:r>
              <a:rPr lang="de-DE" sz="1400" dirty="0" err="1" smtClean="0"/>
              <a:t>Surveillance</a:t>
            </a:r>
            <a:r>
              <a:rPr lang="de-DE" sz="1400" dirty="0" smtClean="0"/>
              <a:t>-Instrumente </a:t>
            </a:r>
          </a:p>
          <a:p>
            <a:pPr lvl="1"/>
            <a:r>
              <a:rPr lang="de-DE" sz="1400" dirty="0" smtClean="0"/>
              <a:t>ARE/ILI: GrippeWeb, AGI (incl. SEED-ARE, ICOSARI)</a:t>
            </a:r>
          </a:p>
          <a:p>
            <a:pPr lvl="1"/>
            <a:r>
              <a:rPr lang="de-DE" sz="1400" dirty="0" smtClean="0"/>
              <a:t>COVID-19: </a:t>
            </a:r>
            <a:r>
              <a:rPr lang="de-DE" sz="1400" dirty="0" err="1" smtClean="0"/>
              <a:t>SurvNet</a:t>
            </a:r>
            <a:r>
              <a:rPr lang="de-DE" sz="1400" dirty="0" smtClean="0"/>
              <a:t> (Meldeinzidenz, Verhältnis Kinder : Erwachsene, Ausbrüche, Fälle bei nach §33 betreuten Kindern)</a:t>
            </a:r>
          </a:p>
          <a:p>
            <a:r>
              <a:rPr lang="de-DE" sz="1400" dirty="0" smtClean="0"/>
              <a:t>Anlassbezogene vertiefte Untersuchungen bei Auftreten von Fällen in Kitas (Abt.2/Modul 4)</a:t>
            </a:r>
          </a:p>
          <a:p>
            <a:pPr lvl="1"/>
            <a:r>
              <a:rPr lang="de-DE" sz="1400" dirty="0" smtClean="0"/>
              <a:t>Symptomerhebung + Probenahmen obere Atemwege (Nase, Speichel) + Serologie (0 / 30 d / evtl. 180 d)</a:t>
            </a:r>
            <a:endParaRPr lang="de-DE" sz="1200" dirty="0" smtClean="0"/>
          </a:p>
          <a:p>
            <a:pPr lvl="1"/>
            <a:r>
              <a:rPr lang="de-DE" sz="1400" dirty="0" err="1" smtClean="0"/>
              <a:t>Suszeptibilität</a:t>
            </a:r>
            <a:r>
              <a:rPr lang="de-DE" sz="1400" dirty="0" smtClean="0"/>
              <a:t>/Erkrankungsraten; </a:t>
            </a:r>
            <a:r>
              <a:rPr lang="de-DE" sz="1400" dirty="0" err="1" smtClean="0"/>
              <a:t>Infektiosität</a:t>
            </a:r>
            <a:r>
              <a:rPr lang="de-DE" sz="1400" dirty="0" smtClean="0"/>
              <a:t>, einschließlich </a:t>
            </a:r>
            <a:r>
              <a:rPr lang="de-DE" sz="1400" dirty="0" err="1" smtClean="0"/>
              <a:t>Clearance</a:t>
            </a:r>
            <a:r>
              <a:rPr lang="de-DE" sz="1400" dirty="0" smtClean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12.10.2020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06.10.2020</a:t>
            </a:r>
            <a:endParaRPr lang="de-DE" sz="1050" dirty="0"/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776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</a:t>
            </a:r>
            <a:r>
              <a:rPr lang="de-DE" sz="800" dirty="0" smtClean="0"/>
              <a:t>Erkrankungen </a:t>
            </a:r>
            <a:r>
              <a:rPr lang="de-DE" sz="800" dirty="0"/>
              <a:t>(ARE) </a:t>
            </a:r>
            <a:r>
              <a:rPr lang="de-DE" sz="800" dirty="0" smtClean="0"/>
              <a:t>nach Altersgruppe </a:t>
            </a:r>
            <a:r>
              <a:rPr lang="de-DE" sz="800" dirty="0"/>
              <a:t>im zeitlichen Verlauf nach </a:t>
            </a:r>
            <a:r>
              <a:rPr lang="de-DE" sz="800" dirty="0" smtClean="0"/>
              <a:t>Kalenderwoche der letzten zwei Jahre. </a:t>
            </a:r>
            <a:r>
              <a:rPr lang="de-DE" sz="800" dirty="0"/>
              <a:t>Es wurde jeweils ein gleitender 3-Wochen-Mittelwert verwendet</a:t>
            </a:r>
            <a:r>
              <a:rPr lang="de-DE" sz="800" dirty="0" smtClean="0"/>
              <a:t>.</a:t>
            </a:r>
            <a:endParaRPr lang="de-DE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16" y="454411"/>
            <a:ext cx="6232550" cy="429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620203"/>
            <a:ext cx="7983646" cy="441352"/>
          </a:xfrm>
        </p:spPr>
        <p:txBody>
          <a:bodyPr>
            <a:normAutofit/>
          </a:bodyPr>
          <a:lstStyle/>
          <a:p>
            <a:r>
              <a:rPr lang="de-DE" sz="1400" dirty="0"/>
              <a:t>b</a:t>
            </a:r>
            <a:r>
              <a:rPr lang="de-DE" sz="1400" dirty="0" smtClean="0"/>
              <a:t>is zur KW 41 wurden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7.198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Fälle im Alter 0 – 5 Jahre übermittelt, das entspricht einem Anteil von 2,2% an allen übermittelten Fällen (n = 325.331)</a:t>
            </a:r>
            <a:endParaRPr lang="de-DE" sz="1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0411-910B-49CA-A5FF-C470052D4AF3}" type="datetime1">
              <a:rPr lang="de-DE" smtClean="0"/>
              <a:t>12.10.2020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"/>
            <a:ext cx="7983646" cy="694944"/>
          </a:xfrm>
        </p:spPr>
        <p:txBody>
          <a:bodyPr/>
          <a:lstStyle/>
          <a:p>
            <a:r>
              <a:rPr lang="de-DE" dirty="0" smtClean="0"/>
              <a:t>Entwicklung der Fallzahlen: 0 – 5 Jahre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 smtClean="0"/>
              <a:t>Datenstand: 12.10.2020</a:t>
            </a:r>
            <a:endParaRPr lang="de-DE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85" y="1061555"/>
            <a:ext cx="5288890" cy="386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12.10.2020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Inzidenz und Anteil nach Altersgruppe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12.10.2020</a:t>
            </a:r>
            <a:endParaRPr lang="de-DE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8" y="1035392"/>
            <a:ext cx="4281696" cy="317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466" y="1048470"/>
            <a:ext cx="4619383" cy="315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12.10.2020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 smtClean="0">
                <a:solidFill>
                  <a:schemeClr val="tx2"/>
                </a:solidFill>
              </a:rPr>
              <a:t>Inzidenz Kinder (0 – 5 Jahre) </a:t>
            </a:r>
            <a:r>
              <a:rPr lang="de-DE" sz="1800" dirty="0">
                <a:solidFill>
                  <a:schemeClr val="tx2"/>
                </a:solidFill>
              </a:rPr>
              <a:t>mit/ohne Bezug zu </a:t>
            </a:r>
            <a:r>
              <a:rPr lang="de-DE" sz="1800" dirty="0" smtClean="0">
                <a:solidFill>
                  <a:schemeClr val="tx2"/>
                </a:solidFill>
              </a:rPr>
              <a:t>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</a:t>
            </a:r>
            <a:r>
              <a:rPr lang="de-DE" sz="1800" dirty="0" smtClean="0">
                <a:solidFill>
                  <a:schemeClr val="tx2"/>
                </a:solidFill>
              </a:rPr>
              <a:t>Ausbruch nach Bundesland (1)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12.10.2020</a:t>
            </a:r>
            <a:endParaRPr lang="de-DE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724475"/>
            <a:ext cx="8495947" cy="416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12.10.2020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/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beschriebenen </a:t>
            </a:r>
            <a:r>
              <a:rPr lang="de-DE" sz="1800" dirty="0">
                <a:solidFill>
                  <a:schemeClr val="tx2"/>
                </a:solidFill>
              </a:rPr>
              <a:t>Ausbruch nach Bundesland </a:t>
            </a:r>
            <a:r>
              <a:rPr lang="de-DE" sz="1800" dirty="0" smtClean="0">
                <a:solidFill>
                  <a:schemeClr val="tx2"/>
                </a:solidFill>
              </a:rPr>
              <a:t>(2)</a:t>
            </a: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12.10.2020</a:t>
            </a:r>
            <a:endParaRPr lang="de-DE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5" y="724206"/>
            <a:ext cx="8495946" cy="416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lnSpcReduction="10000"/>
          </a:bodyPr>
          <a:lstStyle/>
          <a:p>
            <a:r>
              <a:rPr lang="de-DE" sz="1400" dirty="0" smtClean="0"/>
              <a:t>Für 71% der übermittelten Fälle (0 - 5 Jahre) liegen klinische Informationen vor</a:t>
            </a:r>
          </a:p>
          <a:p>
            <a:r>
              <a:rPr lang="de-DE" sz="1400" dirty="0" smtClean="0"/>
              <a:t>Für 26 % der Kinder wurde nur ein einziges Symptom angegeben</a:t>
            </a:r>
          </a:p>
          <a:p>
            <a:r>
              <a:rPr lang="de-DE" sz="1400" dirty="0" smtClean="0"/>
              <a:t>Häufig genannte </a:t>
            </a:r>
            <a:r>
              <a:rPr lang="de-DE" sz="1400" u="sng" dirty="0" smtClean="0"/>
              <a:t>Einzelsymptome</a:t>
            </a:r>
            <a:r>
              <a:rPr lang="de-DE" sz="1400" dirty="0" smtClean="0"/>
              <a:t>: Fieber (11%), Husten (4,8%), Schnupfen (4,1%), Allg. Symptome (3,2%)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12.10.2020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 smtClean="0"/>
              <a:t>Symptome bei Kindern (1)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</a:t>
            </a:r>
            <a:r>
              <a:rPr lang="de-DE" sz="1050" dirty="0" smtClean="0"/>
              <a:t>12.10.2020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</a:t>
            </a:r>
            <a:r>
              <a:rPr lang="de-DE" sz="800" dirty="0" smtClean="0"/>
              <a:t>eingetragen wurde</a:t>
            </a:r>
            <a:r>
              <a:rPr lang="de-DE" sz="800" dirty="0"/>
              <a:t>, jedoch kein </a:t>
            </a:r>
            <a:r>
              <a:rPr lang="de-DE" sz="800" dirty="0" smtClean="0"/>
              <a:t>konkretes </a:t>
            </a:r>
            <a:r>
              <a:rPr lang="de-DE" sz="800" dirty="0"/>
              <a:t>Symptom </a:t>
            </a:r>
            <a:r>
              <a:rPr lang="de-DE" sz="800" dirty="0" smtClean="0"/>
              <a:t>angegeben </a:t>
            </a:r>
            <a:r>
              <a:rPr lang="de-DE" sz="800" dirty="0"/>
              <a:t>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0269"/>
              </p:ext>
            </p:extLst>
          </p:nvPr>
        </p:nvGraphicFramePr>
        <p:xfrm>
          <a:off x="1095154" y="1611491"/>
          <a:ext cx="5603358" cy="305020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22905"/>
                <a:gridCol w="479840"/>
                <a:gridCol w="659709"/>
                <a:gridCol w="539043"/>
                <a:gridCol w="642794"/>
                <a:gridCol w="425146"/>
                <a:gridCol w="533921"/>
              </a:tblGrid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0-5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smtClean="0">
                          <a:effectLst/>
                        </a:rPr>
                        <a:t>11-14</a:t>
                      </a:r>
                      <a:r>
                        <a:rPr lang="de-DE" sz="800" baseline="0" dirty="0" smtClean="0">
                          <a:effectLst/>
                        </a:rPr>
                        <a:t> </a:t>
                      </a:r>
                      <a:r>
                        <a:rPr lang="de-DE" sz="800" dirty="0" smtClean="0">
                          <a:effectLst/>
                        </a:rPr>
                        <a:t>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n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</a:rPr>
                        <a:t>%</a:t>
                      </a:r>
                      <a:endParaRPr lang="de-DE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40" marR="52340" marT="0" marB="0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latin typeface="+mn-lt"/>
                        </a:rPr>
                        <a:t>Anzahl Fälle</a:t>
                      </a:r>
                      <a:endParaRPr lang="de-DE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800" b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5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+mn-lt"/>
                        </a:rPr>
                        <a:t>Klinische Infos vorhanden</a:t>
                      </a:r>
                      <a:endParaRPr lang="de-DE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70,1%</a:t>
                      </a:r>
                    </a:p>
                  </a:txBody>
                  <a:tcPr marL="9525" marR="9525" marT="9525" marB="0" anchor="b"/>
                </a:tc>
              </a:tr>
              <a:tr h="144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baseline="0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de-DE" sz="800" b="0" dirty="0" smtClean="0">
                          <a:effectLst/>
                          <a:latin typeface="+mn-lt"/>
                        </a:rPr>
                        <a:t>Fälle </a:t>
                      </a:r>
                      <a:r>
                        <a:rPr lang="de-DE" sz="800" b="0" dirty="0">
                          <a:effectLst/>
                          <a:latin typeface="+mn-lt"/>
                        </a:rPr>
                        <a:t>mit Angabe eines einzigen Symptoms</a:t>
                      </a:r>
                      <a:endParaRPr lang="de-DE" sz="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340" marR="5234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24,0%</a:t>
                      </a:r>
                    </a:p>
                  </a:txBody>
                  <a:tcPr marL="9525" marR="9525" marT="9525" marB="0" anchor="ctr"/>
                </a:tc>
              </a:tr>
              <a:tr h="153748">
                <a:tc gridSpan="7">
                  <a:txBody>
                    <a:bodyPr/>
                    <a:lstStyle/>
                    <a:p>
                      <a:pPr marL="0" algn="l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Einzelsymptome (Nenner = Fälle mit vorhandenen Klinischen Infos)</a:t>
                      </a:r>
                    </a:p>
                  </a:txBody>
                  <a:tcPr marL="52340" marR="5234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Fieber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Husten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Schnupfen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Allgemeine Symptome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 unbekannt**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Halsschmerzen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Geschmacksverlust*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Pneumonie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Geruchsverlust*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14413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Beatmung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Tachypnoe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Tachykardie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1462</Words>
  <Application>Microsoft Office PowerPoint</Application>
  <PresentationFormat>Bildschirmpräsentation (16:9)</PresentationFormat>
  <Paragraphs>406</Paragraphs>
  <Slides>13</Slides>
  <Notes>8</Notes>
  <HiddenSlides>8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Entwicklung der Fallzahlen: 0 – 5 Jahre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Houareau, Claudia</cp:lastModifiedBy>
  <cp:revision>282</cp:revision>
  <dcterms:created xsi:type="dcterms:W3CDTF">2015-11-02T12:29:13Z</dcterms:created>
  <dcterms:modified xsi:type="dcterms:W3CDTF">2020-10-12T09:17:34Z</dcterms:modified>
</cp:coreProperties>
</file>