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58" r:id="rId1"/>
  </p:sldMasterIdLst>
  <p:notesMasterIdLst>
    <p:notesMasterId r:id="rId9"/>
  </p:notesMasterIdLst>
  <p:sldIdLst>
    <p:sldId id="350" r:id="rId2"/>
    <p:sldId id="351" r:id="rId3"/>
    <p:sldId id="352" r:id="rId4"/>
    <p:sldId id="356" r:id="rId5"/>
    <p:sldId id="360" r:id="rId6"/>
    <p:sldId id="364" r:id="rId7"/>
    <p:sldId id="359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A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80F25AC-6F50-41CA-829D-8E96587DACA1}">
  <a:tblStyle styleId="{D80F25AC-6F50-41CA-829D-8E96587DACA1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51"/>
    <p:restoredTop sz="88442"/>
  </p:normalViewPr>
  <p:slideViewPr>
    <p:cSldViewPr snapToGrid="0" snapToObjects="1">
      <p:cViewPr varScale="1">
        <p:scale>
          <a:sx n="137" d="100"/>
          <a:sy n="137" d="100"/>
        </p:scale>
        <p:origin x="-106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Positive Tests [%]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  <c:pt idx="12">
                  <c:v>23</c:v>
                </c:pt>
                <c:pt idx="13">
                  <c:v>24</c:v>
                </c:pt>
                <c:pt idx="14">
                  <c:v>25</c:v>
                </c:pt>
                <c:pt idx="15">
                  <c:v>26</c:v>
                </c:pt>
                <c:pt idx="16">
                  <c:v>27</c:v>
                </c:pt>
                <c:pt idx="17">
                  <c:v>28</c:v>
                </c:pt>
                <c:pt idx="18">
                  <c:v>29</c:v>
                </c:pt>
                <c:pt idx="19">
                  <c:v>30</c:v>
                </c:pt>
                <c:pt idx="20">
                  <c:v>31</c:v>
                </c:pt>
                <c:pt idx="21">
                  <c:v>32</c:v>
                </c:pt>
                <c:pt idx="22">
                  <c:v>33</c:v>
                </c:pt>
                <c:pt idx="23">
                  <c:v>34</c:v>
                </c:pt>
                <c:pt idx="24">
                  <c:v>35</c:v>
                </c:pt>
                <c:pt idx="25">
                  <c:v>36</c:v>
                </c:pt>
                <c:pt idx="26">
                  <c:v>37</c:v>
                </c:pt>
                <c:pt idx="27">
                  <c:v>38</c:v>
                </c:pt>
                <c:pt idx="28">
                  <c:v>39</c:v>
                </c:pt>
                <c:pt idx="29">
                  <c:v>40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0.59302325581395354</c:v>
                </c:pt>
                <c:pt idx="1">
                  <c:v>0.68073089700996692</c:v>
                </c:pt>
                <c:pt idx="2">
                  <c:v>0.86611295681063127</c:v>
                </c:pt>
                <c:pt idx="3">
                  <c:v>0.9</c:v>
                </c:pt>
                <c:pt idx="4">
                  <c:v>0.80730897009966773</c:v>
                </c:pt>
                <c:pt idx="5">
                  <c:v>0.66279069767441867</c:v>
                </c:pt>
                <c:pt idx="6">
                  <c:v>0.49534883720930234</c:v>
                </c:pt>
                <c:pt idx="7">
                  <c:v>0.38471760797342192</c:v>
                </c:pt>
                <c:pt idx="8">
                  <c:v>0.26511627906976748</c:v>
                </c:pt>
                <c:pt idx="9">
                  <c:v>0.16644518272425249</c:v>
                </c:pt>
                <c:pt idx="10">
                  <c:v>0.14750830564784054</c:v>
                </c:pt>
                <c:pt idx="11">
                  <c:v>0.10564784053156147</c:v>
                </c:pt>
                <c:pt idx="12">
                  <c:v>9.3687707641196022E-2</c:v>
                </c:pt>
                <c:pt idx="13">
                  <c:v>8.5714285714285729E-2</c:v>
                </c:pt>
                <c:pt idx="14">
                  <c:v>0.13654485049833889</c:v>
                </c:pt>
                <c:pt idx="15">
                  <c:v>7.873754152823921E-2</c:v>
                </c:pt>
                <c:pt idx="16">
                  <c:v>6.0797342192691034E-2</c:v>
                </c:pt>
                <c:pt idx="17">
                  <c:v>5.8803986710963464E-2</c:v>
                </c:pt>
                <c:pt idx="18">
                  <c:v>6.4784053156146187E-2</c:v>
                </c:pt>
                <c:pt idx="19">
                  <c:v>7.873754152823921E-2</c:v>
                </c:pt>
                <c:pt idx="20">
                  <c:v>9.7674418604651175E-2</c:v>
                </c:pt>
                <c:pt idx="21">
                  <c:v>9.9667774086378752E-2</c:v>
                </c:pt>
                <c:pt idx="22">
                  <c:v>9.6677740863787373E-2</c:v>
                </c:pt>
                <c:pt idx="23">
                  <c:v>8.3720930232558138E-2</c:v>
                </c:pt>
                <c:pt idx="24">
                  <c:v>7.3754152823920269E-2</c:v>
                </c:pt>
                <c:pt idx="25">
                  <c:v>7.3754152823920269E-2</c:v>
                </c:pt>
                <c:pt idx="26">
                  <c:v>8.5714285714285729E-2</c:v>
                </c:pt>
                <c:pt idx="27">
                  <c:v>0.11561461794019932</c:v>
                </c:pt>
                <c:pt idx="28">
                  <c:v>0.12159468438538207</c:v>
                </c:pt>
                <c:pt idx="29">
                  <c:v>0.16345514950166115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EB5-E849-8A0D-CC10446270BF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Anzahl Tests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  <c:pt idx="12">
                  <c:v>23</c:v>
                </c:pt>
                <c:pt idx="13">
                  <c:v>24</c:v>
                </c:pt>
                <c:pt idx="14">
                  <c:v>25</c:v>
                </c:pt>
                <c:pt idx="15">
                  <c:v>26</c:v>
                </c:pt>
                <c:pt idx="16">
                  <c:v>27</c:v>
                </c:pt>
                <c:pt idx="17">
                  <c:v>28</c:v>
                </c:pt>
                <c:pt idx="18">
                  <c:v>29</c:v>
                </c:pt>
                <c:pt idx="19">
                  <c:v>30</c:v>
                </c:pt>
                <c:pt idx="20">
                  <c:v>31</c:v>
                </c:pt>
                <c:pt idx="21">
                  <c:v>32</c:v>
                </c:pt>
                <c:pt idx="22">
                  <c:v>33</c:v>
                </c:pt>
                <c:pt idx="23">
                  <c:v>34</c:v>
                </c:pt>
                <c:pt idx="24">
                  <c:v>35</c:v>
                </c:pt>
                <c:pt idx="25">
                  <c:v>36</c:v>
                </c:pt>
                <c:pt idx="26">
                  <c:v>37</c:v>
                </c:pt>
                <c:pt idx="27">
                  <c:v>38</c:v>
                </c:pt>
                <c:pt idx="28">
                  <c:v>39</c:v>
                </c:pt>
                <c:pt idx="29">
                  <c:v>40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9.8178947098143593E-2</c:v>
                </c:pt>
                <c:pt idx="1">
                  <c:v>0.26853798817175772</c:v>
                </c:pt>
                <c:pt idx="2">
                  <c:v>0.27847165758008885</c:v>
                </c:pt>
                <c:pt idx="3">
                  <c:v>0.31454668389835588</c:v>
                </c:pt>
                <c:pt idx="4">
                  <c:v>0.29286222922140726</c:v>
                </c:pt>
                <c:pt idx="5">
                  <c:v>0.255661037838393</c:v>
                </c:pt>
                <c:pt idx="6">
                  <c:v>0.28030109809224663</c:v>
                </c:pt>
                <c:pt idx="7">
                  <c:v>0.25172177098400367</c:v>
                </c:pt>
                <c:pt idx="8">
                  <c:v>0.31110117340956356</c:v>
                </c:pt>
                <c:pt idx="9">
                  <c:v>0.33327861416136734</c:v>
                </c:pt>
                <c:pt idx="10">
                  <c:v>0.27227235768878544</c:v>
                </c:pt>
                <c:pt idx="11">
                  <c:v>0.31217495870385747</c:v>
                </c:pt>
                <c:pt idx="12">
                  <c:v>0.2626583589383682</c:v>
                </c:pt>
                <c:pt idx="13">
                  <c:v>0.25203604960672382</c:v>
                </c:pt>
                <c:pt idx="14">
                  <c:v>0.29901685224967695</c:v>
                </c:pt>
                <c:pt idx="15">
                  <c:v>0.36004390657229179</c:v>
                </c:pt>
                <c:pt idx="16">
                  <c:v>0.39104810893622849</c:v>
                </c:pt>
                <c:pt idx="17">
                  <c:v>0.39327270859901237</c:v>
                </c:pt>
                <c:pt idx="18">
                  <c:v>0.41495639298521897</c:v>
                </c:pt>
                <c:pt idx="19">
                  <c:v>0.4428270526108577</c:v>
                </c:pt>
                <c:pt idx="20">
                  <c:v>0.45186795504925581</c:v>
                </c:pt>
                <c:pt idx="21">
                  <c:v>0.56706570580028925</c:v>
                </c:pt>
                <c:pt idx="22">
                  <c:v>0.68709009834045132</c:v>
                </c:pt>
                <c:pt idx="23">
                  <c:v>0.84308783882094163</c:v>
                </c:pt>
                <c:pt idx="24">
                  <c:v>0.86366076395724034</c:v>
                </c:pt>
                <c:pt idx="25">
                  <c:v>0.84698088823081341</c:v>
                </c:pt>
                <c:pt idx="26">
                  <c:v>0.89518029082754902</c:v>
                </c:pt>
                <c:pt idx="27">
                  <c:v>0.88519578223024853</c:v>
                </c:pt>
                <c:pt idx="28">
                  <c:v>0.9</c:v>
                </c:pt>
                <c:pt idx="29">
                  <c:v>0.84412927190407316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DEB5-E849-8A0D-CC10446270BF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Gemeldete Covid19-Fälle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  <c:pt idx="12">
                  <c:v>23</c:v>
                </c:pt>
                <c:pt idx="13">
                  <c:v>24</c:v>
                </c:pt>
                <c:pt idx="14">
                  <c:v>25</c:v>
                </c:pt>
                <c:pt idx="15">
                  <c:v>26</c:v>
                </c:pt>
                <c:pt idx="16">
                  <c:v>27</c:v>
                </c:pt>
                <c:pt idx="17">
                  <c:v>28</c:v>
                </c:pt>
                <c:pt idx="18">
                  <c:v>29</c:v>
                </c:pt>
                <c:pt idx="19">
                  <c:v>30</c:v>
                </c:pt>
                <c:pt idx="20">
                  <c:v>31</c:v>
                </c:pt>
                <c:pt idx="21">
                  <c:v>32</c:v>
                </c:pt>
                <c:pt idx="22">
                  <c:v>33</c:v>
                </c:pt>
                <c:pt idx="23">
                  <c:v>34</c:v>
                </c:pt>
                <c:pt idx="24">
                  <c:v>35</c:v>
                </c:pt>
                <c:pt idx="25">
                  <c:v>36</c:v>
                </c:pt>
                <c:pt idx="26">
                  <c:v>37</c:v>
                </c:pt>
                <c:pt idx="27">
                  <c:v>38</c:v>
                </c:pt>
                <c:pt idx="28">
                  <c:v>39</c:v>
                </c:pt>
                <c:pt idx="29">
                  <c:v>40</c:v>
                </c:pt>
              </c:numCache>
            </c:numRef>
          </c:cat>
          <c:val>
            <c:numRef>
              <c:f>Sheet1!$E$2:$E$32</c:f>
              <c:numCache>
                <c:formatCode>General</c:formatCode>
                <c:ptCount val="31"/>
                <c:pt idx="0">
                  <c:v>0.16040863851847745</c:v>
                </c:pt>
                <c:pt idx="1">
                  <c:v>0.55969615480579971</c:v>
                </c:pt>
                <c:pt idx="2">
                  <c:v>0.84877602506168393</c:v>
                </c:pt>
                <c:pt idx="3">
                  <c:v>0.9</c:v>
                </c:pt>
                <c:pt idx="4">
                  <c:v>0.67773834936652722</c:v>
                </c:pt>
                <c:pt idx="5">
                  <c:v>0.43252197055806602</c:v>
                </c:pt>
                <c:pt idx="6">
                  <c:v>0.30854148762163514</c:v>
                </c:pt>
                <c:pt idx="7">
                  <c:v>0.18538438080452441</c:v>
                </c:pt>
                <c:pt idx="8">
                  <c:v>0.15524382467910511</c:v>
                </c:pt>
                <c:pt idx="9">
                  <c:v>0.11786753902026559</c:v>
                </c:pt>
                <c:pt idx="10">
                  <c:v>9.0122258878323314E-2</c:v>
                </c:pt>
                <c:pt idx="11">
                  <c:v>7.9792631199578606E-2</c:v>
                </c:pt>
                <c:pt idx="12">
                  <c:v>5.8684261595187269E-2</c:v>
                </c:pt>
                <c:pt idx="13">
                  <c:v>5.8359901305758091E-2</c:v>
                </c:pt>
                <c:pt idx="14">
                  <c:v>0.10202378642122481</c:v>
                </c:pt>
                <c:pt idx="15">
                  <c:v>7.9767680408084046E-2</c:v>
                </c:pt>
                <c:pt idx="16">
                  <c:v>6.7167530703335088E-2</c:v>
                </c:pt>
                <c:pt idx="17">
                  <c:v>6.0231210667849519E-2</c:v>
                </c:pt>
                <c:pt idx="18">
                  <c:v>7.520168556458097E-2</c:v>
                </c:pt>
                <c:pt idx="19">
                  <c:v>9.7981758199107316E-2</c:v>
                </c:pt>
                <c:pt idx="20">
                  <c:v>0.12011311025477531</c:v>
                </c:pt>
                <c:pt idx="21">
                  <c:v>0.15052812508663471</c:v>
                </c:pt>
                <c:pt idx="22">
                  <c:v>0.19758531784536054</c:v>
                </c:pt>
                <c:pt idx="23">
                  <c:v>0.23852956668792105</c:v>
                </c:pt>
                <c:pt idx="24">
                  <c:v>0.21901804773918107</c:v>
                </c:pt>
                <c:pt idx="25">
                  <c:v>0.21397798785728148</c:v>
                </c:pt>
                <c:pt idx="26">
                  <c:v>0.24209752987164207</c:v>
                </c:pt>
                <c:pt idx="27">
                  <c:v>0.27820132516425938</c:v>
                </c:pt>
                <c:pt idx="28">
                  <c:v>0.33563804718471901</c:v>
                </c:pt>
                <c:pt idx="29">
                  <c:v>0.53711568850322966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DEB5-E849-8A0D-CC1044627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534528"/>
        <c:axId val="209913344"/>
      </c:lineChart>
      <c:catAx>
        <c:axId val="208534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 err="1"/>
                  <a:t>Kalenderwoche</a:t>
                </a:r>
                <a:endParaRPr lang="en-GB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9913344"/>
        <c:crosses val="autoZero"/>
        <c:auto val="1"/>
        <c:lblAlgn val="ctr"/>
        <c:lblOffset val="100"/>
        <c:noMultiLvlLbl val="0"/>
      </c:catAx>
      <c:valAx>
        <c:axId val="209913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8534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Detektionen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  <c:pt idx="12">
                  <c:v>23</c:v>
                </c:pt>
                <c:pt idx="13">
                  <c:v>24</c:v>
                </c:pt>
                <c:pt idx="14">
                  <c:v>25</c:v>
                </c:pt>
                <c:pt idx="15">
                  <c:v>26</c:v>
                </c:pt>
                <c:pt idx="16">
                  <c:v>27</c:v>
                </c:pt>
                <c:pt idx="17">
                  <c:v>28</c:v>
                </c:pt>
                <c:pt idx="18">
                  <c:v>29</c:v>
                </c:pt>
                <c:pt idx="19">
                  <c:v>30</c:v>
                </c:pt>
                <c:pt idx="20">
                  <c:v>31</c:v>
                </c:pt>
                <c:pt idx="21">
                  <c:v>32</c:v>
                </c:pt>
                <c:pt idx="22">
                  <c:v>33</c:v>
                </c:pt>
                <c:pt idx="23">
                  <c:v>34</c:v>
                </c:pt>
                <c:pt idx="24">
                  <c:v>35</c:v>
                </c:pt>
                <c:pt idx="25">
                  <c:v>36</c:v>
                </c:pt>
                <c:pt idx="26">
                  <c:v>37</c:v>
                </c:pt>
                <c:pt idx="27">
                  <c:v>38</c:v>
                </c:pt>
                <c:pt idx="28">
                  <c:v>39</c:v>
                </c:pt>
                <c:pt idx="29">
                  <c:v>40</c:v>
                </c:pt>
                <c:pt idx="30">
                  <c:v>41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6">
                  <c:v>0.37285714285714289</c:v>
                </c:pt>
                <c:pt idx="7">
                  <c:v>0.19285714285714284</c:v>
                </c:pt>
                <c:pt idx="8">
                  <c:v>0.1542857142857143</c:v>
                </c:pt>
                <c:pt idx="9">
                  <c:v>0.10285714285714286</c:v>
                </c:pt>
                <c:pt idx="10">
                  <c:v>6.4285714285714279E-2</c:v>
                </c:pt>
                <c:pt idx="11">
                  <c:v>0.10285714285714286</c:v>
                </c:pt>
                <c:pt idx="12">
                  <c:v>9.0000000000000011E-2</c:v>
                </c:pt>
                <c:pt idx="13">
                  <c:v>7.7142857142857152E-2</c:v>
                </c:pt>
                <c:pt idx="14">
                  <c:v>9.0000000000000011E-2</c:v>
                </c:pt>
                <c:pt idx="15">
                  <c:v>0.1157142857142857</c:v>
                </c:pt>
                <c:pt idx="16">
                  <c:v>0.12857142857142856</c:v>
                </c:pt>
                <c:pt idx="17">
                  <c:v>0.16714285714285715</c:v>
                </c:pt>
                <c:pt idx="18">
                  <c:v>0.14142857142857143</c:v>
                </c:pt>
                <c:pt idx="19">
                  <c:v>0.14142857142857143</c:v>
                </c:pt>
                <c:pt idx="20">
                  <c:v>0.19285714285714284</c:v>
                </c:pt>
                <c:pt idx="21">
                  <c:v>0.16714285714285715</c:v>
                </c:pt>
                <c:pt idx="22">
                  <c:v>0.21857142857142858</c:v>
                </c:pt>
                <c:pt idx="23">
                  <c:v>0.19285714285714284</c:v>
                </c:pt>
                <c:pt idx="24">
                  <c:v>0.20571428571428571</c:v>
                </c:pt>
                <c:pt idx="25">
                  <c:v>0.24428571428571427</c:v>
                </c:pt>
                <c:pt idx="26">
                  <c:v>0.28285714285714286</c:v>
                </c:pt>
                <c:pt idx="27">
                  <c:v>0.30857142857142861</c:v>
                </c:pt>
                <c:pt idx="28">
                  <c:v>0.6428571428571429</c:v>
                </c:pt>
                <c:pt idx="29">
                  <c:v>0.77142857142857135</c:v>
                </c:pt>
                <c:pt idx="30">
                  <c:v>0.9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EB5-E849-8A0D-CC10446270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Positive Tests [%]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  <c:pt idx="12">
                  <c:v>23</c:v>
                </c:pt>
                <c:pt idx="13">
                  <c:v>24</c:v>
                </c:pt>
                <c:pt idx="14">
                  <c:v>25</c:v>
                </c:pt>
                <c:pt idx="15">
                  <c:v>26</c:v>
                </c:pt>
                <c:pt idx="16">
                  <c:v>27</c:v>
                </c:pt>
                <c:pt idx="17">
                  <c:v>28</c:v>
                </c:pt>
                <c:pt idx="18">
                  <c:v>29</c:v>
                </c:pt>
                <c:pt idx="19">
                  <c:v>30</c:v>
                </c:pt>
                <c:pt idx="20">
                  <c:v>31</c:v>
                </c:pt>
                <c:pt idx="21">
                  <c:v>32</c:v>
                </c:pt>
                <c:pt idx="22">
                  <c:v>33</c:v>
                </c:pt>
                <c:pt idx="23">
                  <c:v>34</c:v>
                </c:pt>
                <c:pt idx="24">
                  <c:v>35</c:v>
                </c:pt>
                <c:pt idx="25">
                  <c:v>36</c:v>
                </c:pt>
                <c:pt idx="26">
                  <c:v>37</c:v>
                </c:pt>
                <c:pt idx="27">
                  <c:v>38</c:v>
                </c:pt>
                <c:pt idx="28">
                  <c:v>39</c:v>
                </c:pt>
                <c:pt idx="29">
                  <c:v>40</c:v>
                </c:pt>
                <c:pt idx="30">
                  <c:v>41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0.59302325581395354</c:v>
                </c:pt>
                <c:pt idx="1">
                  <c:v>0.68073089700996692</c:v>
                </c:pt>
                <c:pt idx="2">
                  <c:v>0.86611295681063127</c:v>
                </c:pt>
                <c:pt idx="3">
                  <c:v>0.9</c:v>
                </c:pt>
                <c:pt idx="4">
                  <c:v>0.80730897009966773</c:v>
                </c:pt>
                <c:pt idx="5">
                  <c:v>0.66279069767441867</c:v>
                </c:pt>
                <c:pt idx="6">
                  <c:v>0.49534883720930234</c:v>
                </c:pt>
                <c:pt idx="7">
                  <c:v>0.38471760797342192</c:v>
                </c:pt>
                <c:pt idx="8">
                  <c:v>0.26511627906976748</c:v>
                </c:pt>
                <c:pt idx="9">
                  <c:v>0.16644518272425249</c:v>
                </c:pt>
                <c:pt idx="10">
                  <c:v>0.14750830564784054</c:v>
                </c:pt>
                <c:pt idx="11">
                  <c:v>0.10564784053156147</c:v>
                </c:pt>
                <c:pt idx="12">
                  <c:v>9.3687707641196022E-2</c:v>
                </c:pt>
                <c:pt idx="13">
                  <c:v>8.5714285714285729E-2</c:v>
                </c:pt>
                <c:pt idx="14">
                  <c:v>0.13654485049833889</c:v>
                </c:pt>
                <c:pt idx="15">
                  <c:v>7.873754152823921E-2</c:v>
                </c:pt>
                <c:pt idx="16">
                  <c:v>6.0797342192691034E-2</c:v>
                </c:pt>
                <c:pt idx="17">
                  <c:v>5.8803986710963464E-2</c:v>
                </c:pt>
                <c:pt idx="18">
                  <c:v>6.4784053156146187E-2</c:v>
                </c:pt>
                <c:pt idx="19">
                  <c:v>7.873754152823921E-2</c:v>
                </c:pt>
                <c:pt idx="20">
                  <c:v>9.7674418604651175E-2</c:v>
                </c:pt>
                <c:pt idx="21">
                  <c:v>9.9667774086378752E-2</c:v>
                </c:pt>
                <c:pt idx="22">
                  <c:v>9.6677740863787373E-2</c:v>
                </c:pt>
                <c:pt idx="23">
                  <c:v>8.3720930232558138E-2</c:v>
                </c:pt>
                <c:pt idx="24">
                  <c:v>7.3754152823920269E-2</c:v>
                </c:pt>
                <c:pt idx="25">
                  <c:v>7.3754152823920269E-2</c:v>
                </c:pt>
                <c:pt idx="26">
                  <c:v>8.5714285714285729E-2</c:v>
                </c:pt>
                <c:pt idx="27">
                  <c:v>0.11561461794019932</c:v>
                </c:pt>
                <c:pt idx="28">
                  <c:v>0.12159468438538207</c:v>
                </c:pt>
                <c:pt idx="29">
                  <c:v>0.16345514950166115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EB5-E849-8A0D-CC10446270B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Anzahl Tests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  <c:pt idx="12">
                  <c:v>23</c:v>
                </c:pt>
                <c:pt idx="13">
                  <c:v>24</c:v>
                </c:pt>
                <c:pt idx="14">
                  <c:v>25</c:v>
                </c:pt>
                <c:pt idx="15">
                  <c:v>26</c:v>
                </c:pt>
                <c:pt idx="16">
                  <c:v>27</c:v>
                </c:pt>
                <c:pt idx="17">
                  <c:v>28</c:v>
                </c:pt>
                <c:pt idx="18">
                  <c:v>29</c:v>
                </c:pt>
                <c:pt idx="19">
                  <c:v>30</c:v>
                </c:pt>
                <c:pt idx="20">
                  <c:v>31</c:v>
                </c:pt>
                <c:pt idx="21">
                  <c:v>32</c:v>
                </c:pt>
                <c:pt idx="22">
                  <c:v>33</c:v>
                </c:pt>
                <c:pt idx="23">
                  <c:v>34</c:v>
                </c:pt>
                <c:pt idx="24">
                  <c:v>35</c:v>
                </c:pt>
                <c:pt idx="25">
                  <c:v>36</c:v>
                </c:pt>
                <c:pt idx="26">
                  <c:v>37</c:v>
                </c:pt>
                <c:pt idx="27">
                  <c:v>38</c:v>
                </c:pt>
                <c:pt idx="28">
                  <c:v>39</c:v>
                </c:pt>
                <c:pt idx="29">
                  <c:v>40</c:v>
                </c:pt>
                <c:pt idx="30">
                  <c:v>41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9.8178947098143593E-2</c:v>
                </c:pt>
                <c:pt idx="1">
                  <c:v>0.26853798817175772</c:v>
                </c:pt>
                <c:pt idx="2">
                  <c:v>0.27847165758008885</c:v>
                </c:pt>
                <c:pt idx="3">
                  <c:v>0.31454668389835588</c:v>
                </c:pt>
                <c:pt idx="4">
                  <c:v>0.29286222922140726</c:v>
                </c:pt>
                <c:pt idx="5">
                  <c:v>0.255661037838393</c:v>
                </c:pt>
                <c:pt idx="6">
                  <c:v>0.28030109809224663</c:v>
                </c:pt>
                <c:pt idx="7">
                  <c:v>0.25172177098400367</c:v>
                </c:pt>
                <c:pt idx="8">
                  <c:v>0.31110117340956356</c:v>
                </c:pt>
                <c:pt idx="9">
                  <c:v>0.33327861416136734</c:v>
                </c:pt>
                <c:pt idx="10">
                  <c:v>0.27227235768878544</c:v>
                </c:pt>
                <c:pt idx="11">
                  <c:v>0.31217495870385747</c:v>
                </c:pt>
                <c:pt idx="12">
                  <c:v>0.2626583589383682</c:v>
                </c:pt>
                <c:pt idx="13">
                  <c:v>0.25203604960672382</c:v>
                </c:pt>
                <c:pt idx="14">
                  <c:v>0.29901685224967695</c:v>
                </c:pt>
                <c:pt idx="15">
                  <c:v>0.36004390657229179</c:v>
                </c:pt>
                <c:pt idx="16">
                  <c:v>0.39104810893622849</c:v>
                </c:pt>
                <c:pt idx="17">
                  <c:v>0.39327270859901237</c:v>
                </c:pt>
                <c:pt idx="18">
                  <c:v>0.41495639298521897</c:v>
                </c:pt>
                <c:pt idx="19">
                  <c:v>0.4428270526108577</c:v>
                </c:pt>
                <c:pt idx="20">
                  <c:v>0.45186795504925581</c:v>
                </c:pt>
                <c:pt idx="21">
                  <c:v>0.56706570580028925</c:v>
                </c:pt>
                <c:pt idx="22">
                  <c:v>0.68709009834045132</c:v>
                </c:pt>
                <c:pt idx="23">
                  <c:v>0.84308783882094163</c:v>
                </c:pt>
                <c:pt idx="24">
                  <c:v>0.86366076395724034</c:v>
                </c:pt>
                <c:pt idx="25">
                  <c:v>0.84698088823081341</c:v>
                </c:pt>
                <c:pt idx="26">
                  <c:v>0.89518029082754902</c:v>
                </c:pt>
                <c:pt idx="27">
                  <c:v>0.88519578223024853</c:v>
                </c:pt>
                <c:pt idx="28">
                  <c:v>0.9</c:v>
                </c:pt>
                <c:pt idx="29">
                  <c:v>0.84412927190407316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DEB5-E849-8A0D-CC10446270B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Gemeldete Covid19-Fälle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  <c:pt idx="12">
                  <c:v>23</c:v>
                </c:pt>
                <c:pt idx="13">
                  <c:v>24</c:v>
                </c:pt>
                <c:pt idx="14">
                  <c:v>25</c:v>
                </c:pt>
                <c:pt idx="15">
                  <c:v>26</c:v>
                </c:pt>
                <c:pt idx="16">
                  <c:v>27</c:v>
                </c:pt>
                <c:pt idx="17">
                  <c:v>28</c:v>
                </c:pt>
                <c:pt idx="18">
                  <c:v>29</c:v>
                </c:pt>
                <c:pt idx="19">
                  <c:v>30</c:v>
                </c:pt>
                <c:pt idx="20">
                  <c:v>31</c:v>
                </c:pt>
                <c:pt idx="21">
                  <c:v>32</c:v>
                </c:pt>
                <c:pt idx="22">
                  <c:v>33</c:v>
                </c:pt>
                <c:pt idx="23">
                  <c:v>34</c:v>
                </c:pt>
                <c:pt idx="24">
                  <c:v>35</c:v>
                </c:pt>
                <c:pt idx="25">
                  <c:v>36</c:v>
                </c:pt>
                <c:pt idx="26">
                  <c:v>37</c:v>
                </c:pt>
                <c:pt idx="27">
                  <c:v>38</c:v>
                </c:pt>
                <c:pt idx="28">
                  <c:v>39</c:v>
                </c:pt>
                <c:pt idx="29">
                  <c:v>40</c:v>
                </c:pt>
                <c:pt idx="30">
                  <c:v>41</c:v>
                </c:pt>
              </c:numCache>
            </c:numRef>
          </c:cat>
          <c:val>
            <c:numRef>
              <c:f>Sheet1!$E$2:$E$32</c:f>
              <c:numCache>
                <c:formatCode>General</c:formatCode>
                <c:ptCount val="31"/>
                <c:pt idx="0">
                  <c:v>0.16040863851847745</c:v>
                </c:pt>
                <c:pt idx="1">
                  <c:v>0.55969615480579971</c:v>
                </c:pt>
                <c:pt idx="2">
                  <c:v>0.84877602506168393</c:v>
                </c:pt>
                <c:pt idx="3">
                  <c:v>0.9</c:v>
                </c:pt>
                <c:pt idx="4">
                  <c:v>0.67773834936652722</c:v>
                </c:pt>
                <c:pt idx="5">
                  <c:v>0.43252197055806602</c:v>
                </c:pt>
                <c:pt idx="6">
                  <c:v>0.30854148762163514</c:v>
                </c:pt>
                <c:pt idx="7">
                  <c:v>0.18538438080452441</c:v>
                </c:pt>
                <c:pt idx="8">
                  <c:v>0.15524382467910511</c:v>
                </c:pt>
                <c:pt idx="9">
                  <c:v>0.11786753902026559</c:v>
                </c:pt>
                <c:pt idx="10">
                  <c:v>9.0122258878323314E-2</c:v>
                </c:pt>
                <c:pt idx="11">
                  <c:v>7.9792631199578606E-2</c:v>
                </c:pt>
                <c:pt idx="12">
                  <c:v>5.8684261595187269E-2</c:v>
                </c:pt>
                <c:pt idx="13">
                  <c:v>5.8359901305758091E-2</c:v>
                </c:pt>
                <c:pt idx="14">
                  <c:v>0.10202378642122481</c:v>
                </c:pt>
                <c:pt idx="15">
                  <c:v>7.9767680408084046E-2</c:v>
                </c:pt>
                <c:pt idx="16">
                  <c:v>6.7167530703335088E-2</c:v>
                </c:pt>
                <c:pt idx="17">
                  <c:v>6.0231210667849519E-2</c:v>
                </c:pt>
                <c:pt idx="18">
                  <c:v>7.520168556458097E-2</c:v>
                </c:pt>
                <c:pt idx="19">
                  <c:v>9.7981758199107316E-2</c:v>
                </c:pt>
                <c:pt idx="20">
                  <c:v>0.12011311025477531</c:v>
                </c:pt>
                <c:pt idx="21">
                  <c:v>0.15052812508663471</c:v>
                </c:pt>
                <c:pt idx="22">
                  <c:v>0.19758531784536054</c:v>
                </c:pt>
                <c:pt idx="23">
                  <c:v>0.23852956668792105</c:v>
                </c:pt>
                <c:pt idx="24">
                  <c:v>0.21901804773918107</c:v>
                </c:pt>
                <c:pt idx="25">
                  <c:v>0.21397798785728148</c:v>
                </c:pt>
                <c:pt idx="26">
                  <c:v>0.24209752987164207</c:v>
                </c:pt>
                <c:pt idx="27">
                  <c:v>0.27820132516425938</c:v>
                </c:pt>
                <c:pt idx="28">
                  <c:v>0.33563804718471901</c:v>
                </c:pt>
                <c:pt idx="29">
                  <c:v>0.53711568850322966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DEB5-E849-8A0D-CC1044627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475648"/>
        <c:axId val="210478208"/>
      </c:lineChart>
      <c:catAx>
        <c:axId val="2104756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 err="1"/>
                  <a:t>Kalenderwoche</a:t>
                </a:r>
                <a:endParaRPr lang="en-GB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10478208"/>
        <c:crosses val="autoZero"/>
        <c:auto val="1"/>
        <c:lblAlgn val="ctr"/>
        <c:lblOffset val="100"/>
        <c:noMultiLvlLbl val="0"/>
      </c:catAx>
      <c:valAx>
        <c:axId val="210478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047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Detektionen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  <c:pt idx="12">
                  <c:v>23</c:v>
                </c:pt>
                <c:pt idx="13">
                  <c:v>24</c:v>
                </c:pt>
                <c:pt idx="14">
                  <c:v>25</c:v>
                </c:pt>
                <c:pt idx="15">
                  <c:v>26</c:v>
                </c:pt>
                <c:pt idx="16">
                  <c:v>27</c:v>
                </c:pt>
                <c:pt idx="17">
                  <c:v>28</c:v>
                </c:pt>
                <c:pt idx="18">
                  <c:v>29</c:v>
                </c:pt>
                <c:pt idx="19">
                  <c:v>30</c:v>
                </c:pt>
                <c:pt idx="20">
                  <c:v>31</c:v>
                </c:pt>
                <c:pt idx="21">
                  <c:v>32</c:v>
                </c:pt>
                <c:pt idx="22">
                  <c:v>33</c:v>
                </c:pt>
                <c:pt idx="23">
                  <c:v>34</c:v>
                </c:pt>
                <c:pt idx="24">
                  <c:v>35</c:v>
                </c:pt>
                <c:pt idx="25">
                  <c:v>36</c:v>
                </c:pt>
                <c:pt idx="26">
                  <c:v>37</c:v>
                </c:pt>
                <c:pt idx="27">
                  <c:v>38</c:v>
                </c:pt>
                <c:pt idx="28">
                  <c:v>39</c:v>
                </c:pt>
                <c:pt idx="29">
                  <c:v>40</c:v>
                </c:pt>
                <c:pt idx="30">
                  <c:v>41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6">
                  <c:v>0.25739999999999996</c:v>
                </c:pt>
                <c:pt idx="7">
                  <c:v>0.51479999999999992</c:v>
                </c:pt>
                <c:pt idx="8">
                  <c:v>0.20520000000000002</c:v>
                </c:pt>
                <c:pt idx="9">
                  <c:v>0.1278</c:v>
                </c:pt>
                <c:pt idx="10">
                  <c:v>7.7399999999999997E-2</c:v>
                </c:pt>
                <c:pt idx="11">
                  <c:v>0</c:v>
                </c:pt>
                <c:pt idx="12">
                  <c:v>0.1278</c:v>
                </c:pt>
                <c:pt idx="13">
                  <c:v>0.18000000000000002</c:v>
                </c:pt>
                <c:pt idx="14">
                  <c:v>5.2200000000000003E-2</c:v>
                </c:pt>
                <c:pt idx="15">
                  <c:v>7.7399999999999997E-2</c:v>
                </c:pt>
                <c:pt idx="16">
                  <c:v>0.15479999999999999</c:v>
                </c:pt>
                <c:pt idx="17">
                  <c:v>0.18000000000000002</c:v>
                </c:pt>
                <c:pt idx="18">
                  <c:v>0.27</c:v>
                </c:pt>
                <c:pt idx="19">
                  <c:v>0.30780000000000002</c:v>
                </c:pt>
                <c:pt idx="20">
                  <c:v>0.18000000000000002</c:v>
                </c:pt>
                <c:pt idx="21">
                  <c:v>0.20520000000000002</c:v>
                </c:pt>
                <c:pt idx="22">
                  <c:v>0.33479999999999999</c:v>
                </c:pt>
                <c:pt idx="23">
                  <c:v>0.41220000000000001</c:v>
                </c:pt>
                <c:pt idx="24">
                  <c:v>0.30780000000000002</c:v>
                </c:pt>
                <c:pt idx="25">
                  <c:v>0.28260000000000002</c:v>
                </c:pt>
                <c:pt idx="26">
                  <c:v>0.20520000000000002</c:v>
                </c:pt>
                <c:pt idx="27">
                  <c:v>0.43740000000000001</c:v>
                </c:pt>
                <c:pt idx="28">
                  <c:v>0.81</c:v>
                </c:pt>
                <c:pt idx="29">
                  <c:v>0.72000000000000008</c:v>
                </c:pt>
                <c:pt idx="30">
                  <c:v>0.9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EB5-E849-8A0D-CC10446270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Positive Tests [%]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  <c:pt idx="12">
                  <c:v>23</c:v>
                </c:pt>
                <c:pt idx="13">
                  <c:v>24</c:v>
                </c:pt>
                <c:pt idx="14">
                  <c:v>25</c:v>
                </c:pt>
                <c:pt idx="15">
                  <c:v>26</c:v>
                </c:pt>
                <c:pt idx="16">
                  <c:v>27</c:v>
                </c:pt>
                <c:pt idx="17">
                  <c:v>28</c:v>
                </c:pt>
                <c:pt idx="18">
                  <c:v>29</c:v>
                </c:pt>
                <c:pt idx="19">
                  <c:v>30</c:v>
                </c:pt>
                <c:pt idx="20">
                  <c:v>31</c:v>
                </c:pt>
                <c:pt idx="21">
                  <c:v>32</c:v>
                </c:pt>
                <c:pt idx="22">
                  <c:v>33</c:v>
                </c:pt>
                <c:pt idx="23">
                  <c:v>34</c:v>
                </c:pt>
                <c:pt idx="24">
                  <c:v>35</c:v>
                </c:pt>
                <c:pt idx="25">
                  <c:v>36</c:v>
                </c:pt>
                <c:pt idx="26">
                  <c:v>37</c:v>
                </c:pt>
                <c:pt idx="27">
                  <c:v>38</c:v>
                </c:pt>
                <c:pt idx="28">
                  <c:v>39</c:v>
                </c:pt>
                <c:pt idx="29">
                  <c:v>40</c:v>
                </c:pt>
                <c:pt idx="30">
                  <c:v>41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0.59302325581395354</c:v>
                </c:pt>
                <c:pt idx="1">
                  <c:v>0.68073089700996692</c:v>
                </c:pt>
                <c:pt idx="2">
                  <c:v>0.86611295681063127</c:v>
                </c:pt>
                <c:pt idx="3">
                  <c:v>0.9</c:v>
                </c:pt>
                <c:pt idx="4">
                  <c:v>0.80730897009966773</c:v>
                </c:pt>
                <c:pt idx="5">
                  <c:v>0.66279069767441867</c:v>
                </c:pt>
                <c:pt idx="6">
                  <c:v>0.49534883720930234</c:v>
                </c:pt>
                <c:pt idx="7">
                  <c:v>0.38471760797342192</c:v>
                </c:pt>
                <c:pt idx="8">
                  <c:v>0.26511627906976748</c:v>
                </c:pt>
                <c:pt idx="9">
                  <c:v>0.16644518272425249</c:v>
                </c:pt>
                <c:pt idx="10">
                  <c:v>0.14750830564784054</c:v>
                </c:pt>
                <c:pt idx="11">
                  <c:v>0.10564784053156147</c:v>
                </c:pt>
                <c:pt idx="12">
                  <c:v>9.3687707641196022E-2</c:v>
                </c:pt>
                <c:pt idx="13">
                  <c:v>8.5714285714285729E-2</c:v>
                </c:pt>
                <c:pt idx="14">
                  <c:v>0.13654485049833889</c:v>
                </c:pt>
                <c:pt idx="15">
                  <c:v>7.873754152823921E-2</c:v>
                </c:pt>
                <c:pt idx="16">
                  <c:v>6.0797342192691034E-2</c:v>
                </c:pt>
                <c:pt idx="17">
                  <c:v>5.8803986710963464E-2</c:v>
                </c:pt>
                <c:pt idx="18">
                  <c:v>6.4784053156146187E-2</c:v>
                </c:pt>
                <c:pt idx="19">
                  <c:v>7.873754152823921E-2</c:v>
                </c:pt>
                <c:pt idx="20">
                  <c:v>9.7674418604651175E-2</c:v>
                </c:pt>
                <c:pt idx="21">
                  <c:v>9.9667774086378752E-2</c:v>
                </c:pt>
                <c:pt idx="22">
                  <c:v>9.6677740863787373E-2</c:v>
                </c:pt>
                <c:pt idx="23">
                  <c:v>8.3720930232558138E-2</c:v>
                </c:pt>
                <c:pt idx="24">
                  <c:v>7.3754152823920269E-2</c:v>
                </c:pt>
                <c:pt idx="25">
                  <c:v>7.3754152823920269E-2</c:v>
                </c:pt>
                <c:pt idx="26">
                  <c:v>8.5714285714285729E-2</c:v>
                </c:pt>
                <c:pt idx="27">
                  <c:v>0.11561461794019932</c:v>
                </c:pt>
                <c:pt idx="28">
                  <c:v>0.12159468438538207</c:v>
                </c:pt>
                <c:pt idx="29">
                  <c:v>0.16345514950166115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EB5-E849-8A0D-CC10446270B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Anzahl Tests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  <c:pt idx="12">
                  <c:v>23</c:v>
                </c:pt>
                <c:pt idx="13">
                  <c:v>24</c:v>
                </c:pt>
                <c:pt idx="14">
                  <c:v>25</c:v>
                </c:pt>
                <c:pt idx="15">
                  <c:v>26</c:v>
                </c:pt>
                <c:pt idx="16">
                  <c:v>27</c:v>
                </c:pt>
                <c:pt idx="17">
                  <c:v>28</c:v>
                </c:pt>
                <c:pt idx="18">
                  <c:v>29</c:v>
                </c:pt>
                <c:pt idx="19">
                  <c:v>30</c:v>
                </c:pt>
                <c:pt idx="20">
                  <c:v>31</c:v>
                </c:pt>
                <c:pt idx="21">
                  <c:v>32</c:v>
                </c:pt>
                <c:pt idx="22">
                  <c:v>33</c:v>
                </c:pt>
                <c:pt idx="23">
                  <c:v>34</c:v>
                </c:pt>
                <c:pt idx="24">
                  <c:v>35</c:v>
                </c:pt>
                <c:pt idx="25">
                  <c:v>36</c:v>
                </c:pt>
                <c:pt idx="26">
                  <c:v>37</c:v>
                </c:pt>
                <c:pt idx="27">
                  <c:v>38</c:v>
                </c:pt>
                <c:pt idx="28">
                  <c:v>39</c:v>
                </c:pt>
                <c:pt idx="29">
                  <c:v>40</c:v>
                </c:pt>
                <c:pt idx="30">
                  <c:v>41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9.8178947098143593E-2</c:v>
                </c:pt>
                <c:pt idx="1">
                  <c:v>0.26853798817175772</c:v>
                </c:pt>
                <c:pt idx="2">
                  <c:v>0.27847165758008885</c:v>
                </c:pt>
                <c:pt idx="3">
                  <c:v>0.31454668389835588</c:v>
                </c:pt>
                <c:pt idx="4">
                  <c:v>0.29286222922140726</c:v>
                </c:pt>
                <c:pt idx="5">
                  <c:v>0.255661037838393</c:v>
                </c:pt>
                <c:pt idx="6">
                  <c:v>0.28030109809224663</c:v>
                </c:pt>
                <c:pt idx="7">
                  <c:v>0.25172177098400367</c:v>
                </c:pt>
                <c:pt idx="8">
                  <c:v>0.31110117340956356</c:v>
                </c:pt>
                <c:pt idx="9">
                  <c:v>0.33327861416136734</c:v>
                </c:pt>
                <c:pt idx="10">
                  <c:v>0.27227235768878544</c:v>
                </c:pt>
                <c:pt idx="11">
                  <c:v>0.31217495870385747</c:v>
                </c:pt>
                <c:pt idx="12">
                  <c:v>0.2626583589383682</c:v>
                </c:pt>
                <c:pt idx="13">
                  <c:v>0.25203604960672382</c:v>
                </c:pt>
                <c:pt idx="14">
                  <c:v>0.29901685224967695</c:v>
                </c:pt>
                <c:pt idx="15">
                  <c:v>0.36004390657229179</c:v>
                </c:pt>
                <c:pt idx="16">
                  <c:v>0.39104810893622849</c:v>
                </c:pt>
                <c:pt idx="17">
                  <c:v>0.39327270859901237</c:v>
                </c:pt>
                <c:pt idx="18">
                  <c:v>0.41495639298521897</c:v>
                </c:pt>
                <c:pt idx="19">
                  <c:v>0.4428270526108577</c:v>
                </c:pt>
                <c:pt idx="20">
                  <c:v>0.45186795504925581</c:v>
                </c:pt>
                <c:pt idx="21">
                  <c:v>0.56706570580028925</c:v>
                </c:pt>
                <c:pt idx="22">
                  <c:v>0.68709009834045132</c:v>
                </c:pt>
                <c:pt idx="23">
                  <c:v>0.84308783882094163</c:v>
                </c:pt>
                <c:pt idx="24">
                  <c:v>0.86366076395724034</c:v>
                </c:pt>
                <c:pt idx="25">
                  <c:v>0.84698088823081341</c:v>
                </c:pt>
                <c:pt idx="26">
                  <c:v>0.89518029082754902</c:v>
                </c:pt>
                <c:pt idx="27">
                  <c:v>0.88519578223024853</c:v>
                </c:pt>
                <c:pt idx="28">
                  <c:v>0.9</c:v>
                </c:pt>
                <c:pt idx="29">
                  <c:v>0.84412927190407316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DEB5-E849-8A0D-CC10446270B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Gemeldete Covid19-Fälle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  <c:pt idx="12">
                  <c:v>23</c:v>
                </c:pt>
                <c:pt idx="13">
                  <c:v>24</c:v>
                </c:pt>
                <c:pt idx="14">
                  <c:v>25</c:v>
                </c:pt>
                <c:pt idx="15">
                  <c:v>26</c:v>
                </c:pt>
                <c:pt idx="16">
                  <c:v>27</c:v>
                </c:pt>
                <c:pt idx="17">
                  <c:v>28</c:v>
                </c:pt>
                <c:pt idx="18">
                  <c:v>29</c:v>
                </c:pt>
                <c:pt idx="19">
                  <c:v>30</c:v>
                </c:pt>
                <c:pt idx="20">
                  <c:v>31</c:v>
                </c:pt>
                <c:pt idx="21">
                  <c:v>32</c:v>
                </c:pt>
                <c:pt idx="22">
                  <c:v>33</c:v>
                </c:pt>
                <c:pt idx="23">
                  <c:v>34</c:v>
                </c:pt>
                <c:pt idx="24">
                  <c:v>35</c:v>
                </c:pt>
                <c:pt idx="25">
                  <c:v>36</c:v>
                </c:pt>
                <c:pt idx="26">
                  <c:v>37</c:v>
                </c:pt>
                <c:pt idx="27">
                  <c:v>38</c:v>
                </c:pt>
                <c:pt idx="28">
                  <c:v>39</c:v>
                </c:pt>
                <c:pt idx="29">
                  <c:v>40</c:v>
                </c:pt>
                <c:pt idx="30">
                  <c:v>41</c:v>
                </c:pt>
              </c:numCache>
            </c:numRef>
          </c:cat>
          <c:val>
            <c:numRef>
              <c:f>Sheet1!$E$2:$E$32</c:f>
              <c:numCache>
                <c:formatCode>General</c:formatCode>
                <c:ptCount val="31"/>
                <c:pt idx="0">
                  <c:v>0.111</c:v>
                </c:pt>
                <c:pt idx="1">
                  <c:v>0.36342857142857143</c:v>
                </c:pt>
                <c:pt idx="2">
                  <c:v>0.59057142857142864</c:v>
                </c:pt>
                <c:pt idx="3">
                  <c:v>0.52714285714285714</c:v>
                </c:pt>
                <c:pt idx="4">
                  <c:v>0.39557142857142857</c:v>
                </c:pt>
                <c:pt idx="5">
                  <c:v>0.24642857142857147</c:v>
                </c:pt>
                <c:pt idx="6">
                  <c:v>0.18771428571428572</c:v>
                </c:pt>
                <c:pt idx="7">
                  <c:v>0.14914285714285713</c:v>
                </c:pt>
                <c:pt idx="8">
                  <c:v>0.10714285714285714</c:v>
                </c:pt>
                <c:pt idx="9">
                  <c:v>8.4428571428571436E-2</c:v>
                </c:pt>
                <c:pt idx="10">
                  <c:v>7.8857142857142862E-2</c:v>
                </c:pt>
                <c:pt idx="11">
                  <c:v>8.1857142857142864E-2</c:v>
                </c:pt>
                <c:pt idx="12">
                  <c:v>8.1000000000000003E-2</c:v>
                </c:pt>
                <c:pt idx="13">
                  <c:v>0.14485714285714288</c:v>
                </c:pt>
                <c:pt idx="14">
                  <c:v>0.21857142857142858</c:v>
                </c:pt>
                <c:pt idx="15">
                  <c:v>0.13414285714285715</c:v>
                </c:pt>
                <c:pt idx="16">
                  <c:v>0.11357142857142857</c:v>
                </c:pt>
                <c:pt idx="17">
                  <c:v>8.1000000000000003E-2</c:v>
                </c:pt>
                <c:pt idx="18">
                  <c:v>5.7000000000000009E-2</c:v>
                </c:pt>
                <c:pt idx="19">
                  <c:v>9.4714285714285723E-2</c:v>
                </c:pt>
                <c:pt idx="20">
                  <c:v>0.14314285714285716</c:v>
                </c:pt>
                <c:pt idx="21">
                  <c:v>0.16371428571428573</c:v>
                </c:pt>
                <c:pt idx="22">
                  <c:v>0.23185714285714287</c:v>
                </c:pt>
                <c:pt idx="23">
                  <c:v>0.19971428571428573</c:v>
                </c:pt>
                <c:pt idx="24">
                  <c:v>0.20442857142857143</c:v>
                </c:pt>
                <c:pt idx="25">
                  <c:v>0.22371428571428573</c:v>
                </c:pt>
                <c:pt idx="26">
                  <c:v>0.24471428571428575</c:v>
                </c:pt>
                <c:pt idx="27">
                  <c:v>0.42857142857142855</c:v>
                </c:pt>
                <c:pt idx="28">
                  <c:v>0.6</c:v>
                </c:pt>
                <c:pt idx="29">
                  <c:v>0.9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DEB5-E849-8A0D-CC1044627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209024"/>
        <c:axId val="210211584"/>
      </c:lineChart>
      <c:catAx>
        <c:axId val="210209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 err="1"/>
                  <a:t>Kalenderwoche</a:t>
                </a:r>
                <a:endParaRPr lang="en-GB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10211584"/>
        <c:crosses val="autoZero"/>
        <c:auto val="1"/>
        <c:lblAlgn val="ctr"/>
        <c:lblOffset val="100"/>
        <c:noMultiLvlLbl val="0"/>
      </c:catAx>
      <c:valAx>
        <c:axId val="210211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0209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50F079-A8F6-824D-981D-A45C74C93C96}" type="doc">
      <dgm:prSet loTypeId="urn:microsoft.com/office/officeart/2005/8/layout/arrow2" loCatId="" qsTypeId="urn:microsoft.com/office/officeart/2005/8/quickstyle/simple1" qsCatId="simple" csTypeId="urn:microsoft.com/office/officeart/2005/8/colors/accent1_2" csCatId="accent1" phldr="1"/>
      <dgm:spPr/>
    </dgm:pt>
    <dgm:pt modelId="{07654B57-5D96-354D-AA1C-629157A78020}">
      <dgm:prSet phldrT="[Text]" custT="1"/>
      <dgm:spPr/>
      <dgm:t>
        <a:bodyPr/>
        <a:lstStyle/>
        <a:p>
          <a:r>
            <a:rPr lang="en-GB" sz="1600" dirty="0" err="1"/>
            <a:t>Daten</a:t>
          </a:r>
          <a:r>
            <a:rPr lang="en-GB" sz="1600" dirty="0"/>
            <a:t> </a:t>
          </a:r>
          <a:r>
            <a:rPr lang="en-GB" sz="1600" dirty="0" err="1"/>
            <a:t>sammeln</a:t>
          </a:r>
          <a:endParaRPr lang="en-GB" sz="1600" dirty="0"/>
        </a:p>
      </dgm:t>
    </dgm:pt>
    <dgm:pt modelId="{6FC3D914-F8BA-0947-87B4-17DADA92EB5D}" type="parTrans" cxnId="{6C496507-189A-A944-8C3A-107F7887C2CF}">
      <dgm:prSet/>
      <dgm:spPr/>
      <dgm:t>
        <a:bodyPr/>
        <a:lstStyle/>
        <a:p>
          <a:endParaRPr lang="en-GB"/>
        </a:p>
      </dgm:t>
    </dgm:pt>
    <dgm:pt modelId="{F9435B6D-243B-8047-8C9B-E0F4B221B21D}" type="sibTrans" cxnId="{6C496507-189A-A944-8C3A-107F7887C2CF}">
      <dgm:prSet/>
      <dgm:spPr/>
      <dgm:t>
        <a:bodyPr/>
        <a:lstStyle/>
        <a:p>
          <a:endParaRPr lang="en-GB"/>
        </a:p>
      </dgm:t>
    </dgm:pt>
    <dgm:pt modelId="{ECC23638-2E7F-DD4A-B69F-C9035488E487}">
      <dgm:prSet phldrT="[Text]" custT="1"/>
      <dgm:spPr/>
      <dgm:t>
        <a:bodyPr/>
        <a:lstStyle/>
        <a:p>
          <a:r>
            <a:rPr lang="en-GB" sz="1600" dirty="0" err="1"/>
            <a:t>Daten</a:t>
          </a:r>
          <a:r>
            <a:rPr lang="en-GB" sz="1600" dirty="0"/>
            <a:t> </a:t>
          </a:r>
          <a:r>
            <a:rPr lang="en-GB" sz="1600" dirty="0" err="1"/>
            <a:t>verarbeiten</a:t>
          </a:r>
          <a:endParaRPr lang="en-GB" sz="1600" dirty="0"/>
        </a:p>
      </dgm:t>
    </dgm:pt>
    <dgm:pt modelId="{6C3889EF-15BA-044D-AEF4-2F7D208D40CF}" type="parTrans" cxnId="{9A2E29CF-9E23-C742-AD4B-3AD98F22EBFD}">
      <dgm:prSet/>
      <dgm:spPr/>
      <dgm:t>
        <a:bodyPr/>
        <a:lstStyle/>
        <a:p>
          <a:endParaRPr lang="en-GB"/>
        </a:p>
      </dgm:t>
    </dgm:pt>
    <dgm:pt modelId="{9794FD05-1468-954B-84F1-02893FD25EB3}" type="sibTrans" cxnId="{9A2E29CF-9E23-C742-AD4B-3AD98F22EBFD}">
      <dgm:prSet/>
      <dgm:spPr/>
      <dgm:t>
        <a:bodyPr/>
        <a:lstStyle/>
        <a:p>
          <a:endParaRPr lang="en-GB"/>
        </a:p>
      </dgm:t>
    </dgm:pt>
    <dgm:pt modelId="{D1A04E4C-8094-1A4B-9946-FB6C76551D2E}">
      <dgm:prSet phldrT="[Text]" custT="1"/>
      <dgm:spPr/>
      <dgm:t>
        <a:bodyPr/>
        <a:lstStyle/>
        <a:p>
          <a:r>
            <a:rPr lang="en-GB" sz="1600" dirty="0"/>
            <a:t>Ergebnisse prüfen</a:t>
          </a:r>
        </a:p>
      </dgm:t>
    </dgm:pt>
    <dgm:pt modelId="{3A889B64-1ADE-9B44-991D-7920B5EE9B8F}" type="parTrans" cxnId="{04795F23-6B93-3442-9986-EB38AADAAEC1}">
      <dgm:prSet/>
      <dgm:spPr/>
      <dgm:t>
        <a:bodyPr/>
        <a:lstStyle/>
        <a:p>
          <a:endParaRPr lang="en-GB"/>
        </a:p>
      </dgm:t>
    </dgm:pt>
    <dgm:pt modelId="{7BA64E07-83C6-5D48-9FBE-C6E9BD0ABAB4}" type="sibTrans" cxnId="{04795F23-6B93-3442-9986-EB38AADAAEC1}">
      <dgm:prSet/>
      <dgm:spPr/>
      <dgm:t>
        <a:bodyPr/>
        <a:lstStyle/>
        <a:p>
          <a:endParaRPr lang="en-GB"/>
        </a:p>
      </dgm:t>
    </dgm:pt>
    <dgm:pt modelId="{4DDDBD38-D710-FF45-8ADB-DE330E691BDC}" type="pres">
      <dgm:prSet presAssocID="{3050F079-A8F6-824D-981D-A45C74C93C96}" presName="arrowDiagram" presStyleCnt="0">
        <dgm:presLayoutVars>
          <dgm:chMax val="5"/>
          <dgm:dir/>
          <dgm:resizeHandles val="exact"/>
        </dgm:presLayoutVars>
      </dgm:prSet>
      <dgm:spPr/>
    </dgm:pt>
    <dgm:pt modelId="{39002638-44CF-3A49-B5A5-07ECE810D2E2}" type="pres">
      <dgm:prSet presAssocID="{3050F079-A8F6-824D-981D-A45C74C93C96}" presName="arrow" presStyleLbl="bgShp" presStyleIdx="0" presStyleCnt="1"/>
      <dgm:spPr/>
    </dgm:pt>
    <dgm:pt modelId="{9580C89A-812A-A743-92B5-0D0D2F05D890}" type="pres">
      <dgm:prSet presAssocID="{3050F079-A8F6-824D-981D-A45C74C93C96}" presName="arrowDiagram3" presStyleCnt="0"/>
      <dgm:spPr/>
    </dgm:pt>
    <dgm:pt modelId="{23C9051D-B3BB-C442-8448-4EABEDAF2CDC}" type="pres">
      <dgm:prSet presAssocID="{07654B57-5D96-354D-AA1C-629157A78020}" presName="bullet3a" presStyleLbl="node1" presStyleIdx="0" presStyleCnt="3"/>
      <dgm:spPr/>
    </dgm:pt>
    <dgm:pt modelId="{58BFE632-A81B-B44F-8C9F-14710DB4915F}" type="pres">
      <dgm:prSet presAssocID="{07654B57-5D96-354D-AA1C-629157A78020}" presName="textBox3a" presStyleLbl="revTx" presStyleIdx="0" presStyleCnt="3" custLinFactNeighborX="138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238E0E2-A3A0-1F48-B28F-8F2A0D79FD3F}" type="pres">
      <dgm:prSet presAssocID="{ECC23638-2E7F-DD4A-B69F-C9035488E487}" presName="bullet3b" presStyleLbl="node1" presStyleIdx="1" presStyleCnt="3" custLinFactX="78814" custLinFactNeighborX="100000" custLinFactNeighborY="-68456"/>
      <dgm:spPr/>
    </dgm:pt>
    <dgm:pt modelId="{AD9C375B-AB48-C142-9A3A-AD38EB33D02C}" type="pres">
      <dgm:prSet presAssocID="{ECC23638-2E7F-DD4A-B69F-C9035488E487}" presName="textBox3b" presStyleLbl="revTx" presStyleIdx="1" presStyleCnt="3" custLinFactNeighborX="35017" custLinFactNeighborY="-946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C54C88B-5686-BD4C-AEE1-ED575A80663F}" type="pres">
      <dgm:prSet presAssocID="{D1A04E4C-8094-1A4B-9946-FB6C76551D2E}" presName="bullet3c" presStyleLbl="node1" presStyleIdx="2" presStyleCnt="3" custLinFactX="100000" custLinFactNeighborX="121291" custLinFactNeighborY="-43200"/>
      <dgm:spPr/>
    </dgm:pt>
    <dgm:pt modelId="{468565E5-AB61-DB4B-8EBF-11C1BBDFB0F6}" type="pres">
      <dgm:prSet presAssocID="{D1A04E4C-8094-1A4B-9946-FB6C76551D2E}" presName="textBox3c" presStyleLbl="revTx" presStyleIdx="2" presStyleCnt="3" custScaleX="85725" custLinFactNeighborX="51341" custLinFactNeighborY="220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48BF391-381C-7842-8ECD-5BB7CAF8973B}" type="presOf" srcId="{3050F079-A8F6-824D-981D-A45C74C93C96}" destId="{4DDDBD38-D710-FF45-8ADB-DE330E691BDC}" srcOrd="0" destOrd="0" presId="urn:microsoft.com/office/officeart/2005/8/layout/arrow2"/>
    <dgm:cxn modelId="{CF9857D7-8E9B-5C4B-804B-90975E28C653}" type="presOf" srcId="{ECC23638-2E7F-DD4A-B69F-C9035488E487}" destId="{AD9C375B-AB48-C142-9A3A-AD38EB33D02C}" srcOrd="0" destOrd="0" presId="urn:microsoft.com/office/officeart/2005/8/layout/arrow2"/>
    <dgm:cxn modelId="{6C496507-189A-A944-8C3A-107F7887C2CF}" srcId="{3050F079-A8F6-824D-981D-A45C74C93C96}" destId="{07654B57-5D96-354D-AA1C-629157A78020}" srcOrd="0" destOrd="0" parTransId="{6FC3D914-F8BA-0947-87B4-17DADA92EB5D}" sibTransId="{F9435B6D-243B-8047-8C9B-E0F4B221B21D}"/>
    <dgm:cxn modelId="{6A33289E-063B-704E-AA48-8209C50E5884}" type="presOf" srcId="{07654B57-5D96-354D-AA1C-629157A78020}" destId="{58BFE632-A81B-B44F-8C9F-14710DB4915F}" srcOrd="0" destOrd="0" presId="urn:microsoft.com/office/officeart/2005/8/layout/arrow2"/>
    <dgm:cxn modelId="{04795F23-6B93-3442-9986-EB38AADAAEC1}" srcId="{3050F079-A8F6-824D-981D-A45C74C93C96}" destId="{D1A04E4C-8094-1A4B-9946-FB6C76551D2E}" srcOrd="2" destOrd="0" parTransId="{3A889B64-1ADE-9B44-991D-7920B5EE9B8F}" sibTransId="{7BA64E07-83C6-5D48-9FBE-C6E9BD0ABAB4}"/>
    <dgm:cxn modelId="{02A94D04-EFF7-9242-AF5C-5A0F86477C4D}" type="presOf" srcId="{D1A04E4C-8094-1A4B-9946-FB6C76551D2E}" destId="{468565E5-AB61-DB4B-8EBF-11C1BBDFB0F6}" srcOrd="0" destOrd="0" presId="urn:microsoft.com/office/officeart/2005/8/layout/arrow2"/>
    <dgm:cxn modelId="{9A2E29CF-9E23-C742-AD4B-3AD98F22EBFD}" srcId="{3050F079-A8F6-824D-981D-A45C74C93C96}" destId="{ECC23638-2E7F-DD4A-B69F-C9035488E487}" srcOrd="1" destOrd="0" parTransId="{6C3889EF-15BA-044D-AEF4-2F7D208D40CF}" sibTransId="{9794FD05-1468-954B-84F1-02893FD25EB3}"/>
    <dgm:cxn modelId="{10880A4A-8F06-984D-A38E-1C9A62B84673}" type="presParOf" srcId="{4DDDBD38-D710-FF45-8ADB-DE330E691BDC}" destId="{39002638-44CF-3A49-B5A5-07ECE810D2E2}" srcOrd="0" destOrd="0" presId="urn:microsoft.com/office/officeart/2005/8/layout/arrow2"/>
    <dgm:cxn modelId="{BD9DDED8-7CB1-B34F-BDF9-DBBDC62D8AA4}" type="presParOf" srcId="{4DDDBD38-D710-FF45-8ADB-DE330E691BDC}" destId="{9580C89A-812A-A743-92B5-0D0D2F05D890}" srcOrd="1" destOrd="0" presId="urn:microsoft.com/office/officeart/2005/8/layout/arrow2"/>
    <dgm:cxn modelId="{C230F1F9-098A-D94B-AC75-43057714CEC7}" type="presParOf" srcId="{9580C89A-812A-A743-92B5-0D0D2F05D890}" destId="{23C9051D-B3BB-C442-8448-4EABEDAF2CDC}" srcOrd="0" destOrd="0" presId="urn:microsoft.com/office/officeart/2005/8/layout/arrow2"/>
    <dgm:cxn modelId="{9FD5D637-B49A-D741-84C6-CCD1C85E69C2}" type="presParOf" srcId="{9580C89A-812A-A743-92B5-0D0D2F05D890}" destId="{58BFE632-A81B-B44F-8C9F-14710DB4915F}" srcOrd="1" destOrd="0" presId="urn:microsoft.com/office/officeart/2005/8/layout/arrow2"/>
    <dgm:cxn modelId="{FCF50EC5-F432-FD4A-943B-76432B9F06E8}" type="presParOf" srcId="{9580C89A-812A-A743-92B5-0D0D2F05D890}" destId="{2238E0E2-A3A0-1F48-B28F-8F2A0D79FD3F}" srcOrd="2" destOrd="0" presId="urn:microsoft.com/office/officeart/2005/8/layout/arrow2"/>
    <dgm:cxn modelId="{8D8FCAE3-6093-7449-8410-2EB5271AA010}" type="presParOf" srcId="{9580C89A-812A-A743-92B5-0D0D2F05D890}" destId="{AD9C375B-AB48-C142-9A3A-AD38EB33D02C}" srcOrd="3" destOrd="0" presId="urn:microsoft.com/office/officeart/2005/8/layout/arrow2"/>
    <dgm:cxn modelId="{FEC87842-B224-A148-9AE4-B2F959B64588}" type="presParOf" srcId="{9580C89A-812A-A743-92B5-0D0D2F05D890}" destId="{AC54C88B-5686-BD4C-AEE1-ED575A80663F}" srcOrd="4" destOrd="0" presId="urn:microsoft.com/office/officeart/2005/8/layout/arrow2"/>
    <dgm:cxn modelId="{BFDB2737-D141-0F4A-B67A-9A55F59CB8DA}" type="presParOf" srcId="{9580C89A-812A-A743-92B5-0D0D2F05D890}" destId="{468565E5-AB61-DB4B-8EBF-11C1BBDFB0F6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02638-44CF-3A49-B5A5-07ECE810D2E2}">
      <dsp:nvSpPr>
        <dsp:cNvPr id="0" name=""/>
        <dsp:cNvSpPr/>
      </dsp:nvSpPr>
      <dsp:spPr>
        <a:xfrm>
          <a:off x="0" y="126999"/>
          <a:ext cx="6096000" cy="380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C9051D-B3BB-C442-8448-4EABEDAF2CDC}">
      <dsp:nvSpPr>
        <dsp:cNvPr id="0" name=""/>
        <dsp:cNvSpPr/>
      </dsp:nvSpPr>
      <dsp:spPr>
        <a:xfrm>
          <a:off x="774192" y="2756661"/>
          <a:ext cx="158496" cy="158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BFE632-A81B-B44F-8C9F-14710DB4915F}">
      <dsp:nvSpPr>
        <dsp:cNvPr id="0" name=""/>
        <dsp:cNvSpPr/>
      </dsp:nvSpPr>
      <dsp:spPr>
        <a:xfrm>
          <a:off x="873097" y="2835909"/>
          <a:ext cx="1420368" cy="1101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8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/>
            <a:t>Daten</a:t>
          </a:r>
          <a:r>
            <a:rPr lang="en-GB" sz="1600" kern="1200" dirty="0"/>
            <a:t> </a:t>
          </a:r>
          <a:r>
            <a:rPr lang="en-GB" sz="1600" kern="1200" dirty="0" err="1"/>
            <a:t>sammeln</a:t>
          </a:r>
          <a:endParaRPr lang="en-GB" sz="1600" kern="1200" dirty="0"/>
        </a:p>
      </dsp:txBody>
      <dsp:txXfrm>
        <a:off x="873097" y="2835909"/>
        <a:ext cx="1420368" cy="1101090"/>
      </dsp:txXfrm>
    </dsp:sp>
    <dsp:sp modelId="{2238E0E2-A3A0-1F48-B28F-8F2A0D79FD3F}">
      <dsp:nvSpPr>
        <dsp:cNvPr id="0" name=""/>
        <dsp:cNvSpPr/>
      </dsp:nvSpPr>
      <dsp:spPr>
        <a:xfrm>
          <a:off x="2685547" y="1524969"/>
          <a:ext cx="286512" cy="286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C375B-AB48-C142-9A3A-AD38EB33D02C}">
      <dsp:nvSpPr>
        <dsp:cNvPr id="0" name=""/>
        <dsp:cNvSpPr/>
      </dsp:nvSpPr>
      <dsp:spPr>
        <a:xfrm>
          <a:off x="2828792" y="1668226"/>
          <a:ext cx="1463040" cy="207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81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/>
            <a:t>Daten</a:t>
          </a:r>
          <a:r>
            <a:rPr lang="en-GB" sz="1600" kern="1200" dirty="0"/>
            <a:t> </a:t>
          </a:r>
          <a:r>
            <a:rPr lang="en-GB" sz="1600" kern="1200" dirty="0" err="1"/>
            <a:t>verarbeiten</a:t>
          </a:r>
          <a:endParaRPr lang="en-GB" sz="1600" kern="1200" dirty="0"/>
        </a:p>
      </dsp:txBody>
      <dsp:txXfrm>
        <a:off x="2828792" y="1668226"/>
        <a:ext cx="1463040" cy="2072640"/>
      </dsp:txXfrm>
    </dsp:sp>
    <dsp:sp modelId="{AC54C88B-5686-BD4C-AEE1-ED575A80663F}">
      <dsp:nvSpPr>
        <dsp:cNvPr id="0" name=""/>
        <dsp:cNvSpPr/>
      </dsp:nvSpPr>
      <dsp:spPr>
        <a:xfrm>
          <a:off x="4732563" y="919754"/>
          <a:ext cx="396240" cy="396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565E5-AB61-DB4B-8EBF-11C1BBDFB0F6}">
      <dsp:nvSpPr>
        <dsp:cNvPr id="0" name=""/>
        <dsp:cNvSpPr/>
      </dsp:nvSpPr>
      <dsp:spPr>
        <a:xfrm>
          <a:off x="4841808" y="1347357"/>
          <a:ext cx="1254191" cy="2647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959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Ergebnisse prüfen</a:t>
          </a:r>
        </a:p>
      </dsp:txBody>
      <dsp:txXfrm>
        <a:off x="4841808" y="1347357"/>
        <a:ext cx="1254191" cy="2647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636747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210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814698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>
            <a:cxnSpLocks/>
          </p:cNvCxnSpPr>
          <p:nvPr/>
        </p:nvCxnSpPr>
        <p:spPr>
          <a:xfrm>
            <a:off x="2473693" y="2571750"/>
            <a:ext cx="6670307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801945" y="2815923"/>
            <a:ext cx="5591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1400" b="0" i="0">
                <a:highlight>
                  <a:srgbClr val="FFCD00"/>
                </a:highlight>
                <a:latin typeface="+mn-lt"/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endParaRPr dirty="0"/>
          </a:p>
        </p:txBody>
      </p:sp>
      <p:cxnSp>
        <p:nvCxnSpPr>
          <p:cNvPr id="14" name="Shape 14"/>
          <p:cNvCxnSpPr>
            <a:cxnSpLocks/>
          </p:cNvCxnSpPr>
          <p:nvPr/>
        </p:nvCxnSpPr>
        <p:spPr>
          <a:xfrm flipV="1">
            <a:off x="-6025" y="2571750"/>
            <a:ext cx="1642320" cy="11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801870" y="1693523"/>
            <a:ext cx="3787799" cy="1159799"/>
          </a:xfrm>
          <a:prstGeom prst="rect">
            <a:avLst/>
          </a:prstGeom>
          <a:solidFill>
            <a:schemeClr val="bg1"/>
          </a:solidFill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 dirty="0"/>
          </a:p>
        </p:txBody>
      </p:sp>
      <p:pic>
        <p:nvPicPr>
          <p:cNvPr id="3" name="Grafik 2" descr="Ein Bild, das Objekt, Uhr, Ball, Spieler enthält.&#10;&#10;Automatisch generierte Beschreibung">
            <a:extLst>
              <a:ext uri="{FF2B5EF4-FFF2-40B4-BE49-F238E27FC236}">
                <a16:creationId xmlns:a16="http://schemas.microsoft.com/office/drawing/2014/main" xmlns="" id="{1E8D5C72-C439-B949-8177-3E5A8A9DCA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008" y="2224859"/>
            <a:ext cx="2327709" cy="5819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1323500" y="438562"/>
            <a:ext cx="525785" cy="4924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none" lIns="0" tIns="91425" rIns="0" bIns="91425" anchor="ctr" anchorCtr="0">
            <a:spAutoFit/>
          </a:bodyPr>
          <a:lstStyle>
            <a:lvl1pPr>
              <a:defRPr dirty="0">
                <a:latin typeface="+mn-lt"/>
              </a:defRPr>
            </a:lvl1pPr>
          </a:lstStyle>
          <a:p>
            <a:pPr lvl="0"/>
            <a:r>
              <a:rPr lang="de-DE" dirty="0"/>
              <a:t>Titel</a:t>
            </a:r>
            <a:endParaRPr dirty="0"/>
          </a:p>
        </p:txBody>
      </p:sp>
      <p:cxnSp>
        <p:nvCxnSpPr>
          <p:cNvPr id="46" name="Shape 46"/>
          <p:cNvCxnSpPr/>
          <p:nvPr/>
        </p:nvCxnSpPr>
        <p:spPr>
          <a:xfrm>
            <a:off x="0" y="709693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8" name="Shape 48"/>
          <p:cNvCxnSpPr>
            <a:cxnSpLocks/>
          </p:cNvCxnSpPr>
          <p:nvPr/>
        </p:nvCxnSpPr>
        <p:spPr>
          <a:xfrm>
            <a:off x="3551722" y="709693"/>
            <a:ext cx="5592327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4" name="Grafik 3" descr="Ein Bild, das Objekt, Uhr, Ball, Spieler enthält.&#10;&#10;Automatisch generierte Beschreibung">
            <a:extLst>
              <a:ext uri="{FF2B5EF4-FFF2-40B4-BE49-F238E27FC236}">
                <a16:creationId xmlns:a16="http://schemas.microsoft.com/office/drawing/2014/main" xmlns="" id="{25BAEFA1-1C00-F544-99FE-7FB8FABE85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1642" t="31716" r="2884"/>
          <a:stretch/>
        </p:blipFill>
        <p:spPr>
          <a:xfrm>
            <a:off x="445753" y="547081"/>
            <a:ext cx="866274" cy="325203"/>
          </a:xfrm>
          <a:prstGeom prst="rect">
            <a:avLst/>
          </a:prstGeom>
          <a:solidFill>
            <a:schemeClr val="lt1"/>
          </a:solidFill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381250" y="937116"/>
            <a:ext cx="6809700" cy="43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7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Lato Regular" panose="020F0502020204030203" pitchFamily="34" charset="77"/>
          <a:ea typeface="Lato Regular" panose="020F0502020204030203" pitchFamily="34" charset="7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svg"/><Relationship Id="rId1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image" Target="../media/image21.svg"/><Relationship Id="rId2" Type="http://schemas.openxmlformats.org/officeDocument/2006/relationships/diagramData" Target="../diagrams/data1.xml"/><Relationship Id="rId16" Type="http://schemas.openxmlformats.org/officeDocument/2006/relationships/image" Target="../media/image14.pn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5.sv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9.svg"/><Relationship Id="rId10" Type="http://schemas.openxmlformats.org/officeDocument/2006/relationships/image" Target="../media/image11.png"/><Relationship Id="rId19" Type="http://schemas.openxmlformats.org/officeDocument/2006/relationships/image" Target="../media/image23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965FEC78-15D2-7F40-AD50-2E7548851A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5740" y="2092776"/>
            <a:ext cx="4727175" cy="760037"/>
          </a:xfrm>
          <a:solidFill>
            <a:schemeClr val="bg1"/>
          </a:solidFill>
        </p:spPr>
        <p:txBody>
          <a:bodyPr lIns="0" rIns="0"/>
          <a:lstStyle/>
          <a:p>
            <a:r>
              <a:rPr lang="de-DE" dirty="0">
                <a:latin typeface="+mn-lt"/>
              </a:rPr>
              <a:t>CORONA-DATENSPENDE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xmlns="" id="{CB9F8362-2847-CF48-8CBF-2A83A8803B0A}"/>
              </a:ext>
            </a:extLst>
          </p:cNvPr>
          <p:cNvSpPr txBox="1">
            <a:spLocks/>
          </p:cNvSpPr>
          <p:nvPr/>
        </p:nvSpPr>
        <p:spPr>
          <a:xfrm>
            <a:off x="2526045" y="2884775"/>
            <a:ext cx="4727175" cy="378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91425" rIns="0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ora"/>
              <a:buNone/>
              <a:defRPr sz="3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buSzPct val="100000"/>
              <a:buFont typeface="Lora"/>
              <a:buNone/>
              <a:defRPr sz="3000" b="1"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buSzPct val="100000"/>
              <a:buFont typeface="Lora"/>
              <a:buNone/>
              <a:defRPr sz="3000" b="1"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buSzPct val="100000"/>
              <a:buFont typeface="Lora"/>
              <a:buNone/>
              <a:defRPr sz="3000" b="1"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buSzPct val="100000"/>
              <a:buFont typeface="Lora"/>
              <a:buNone/>
              <a:defRPr sz="3000" b="1"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buSzPct val="100000"/>
              <a:buFont typeface="Lora"/>
              <a:buNone/>
              <a:defRPr sz="3000" b="1"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buSzPct val="100000"/>
              <a:buFont typeface="Lora"/>
              <a:buNone/>
              <a:defRPr sz="3000" b="1"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buSzPct val="100000"/>
              <a:buFont typeface="Lora"/>
              <a:buNone/>
              <a:defRPr sz="3000" b="1"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buSzPct val="100000"/>
              <a:buFont typeface="Lora"/>
              <a:buNone/>
              <a:defRPr sz="3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/>
            <a:r>
              <a:rPr lang="de-DE" sz="1400" dirty="0">
                <a:solidFill>
                  <a:schemeClr val="bg2"/>
                </a:solidFill>
                <a:latin typeface="+mn-lt"/>
              </a:rPr>
              <a:t>Vorstellung Lagezentrum, 12.10.2020</a:t>
            </a:r>
          </a:p>
        </p:txBody>
      </p:sp>
    </p:spTree>
    <p:extLst>
      <p:ext uri="{BB962C8B-B14F-4D97-AF65-F5344CB8AC3E}">
        <p14:creationId xmlns:p14="http://schemas.microsoft.com/office/powerpoint/2010/main" val="3306400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3" name="Picture 8" descr="Corona-Datenspende im App Store">
            <a:extLst>
              <a:ext uri="{FF2B5EF4-FFF2-40B4-BE49-F238E27FC236}">
                <a16:creationId xmlns:a16="http://schemas.microsoft.com/office/drawing/2014/main" xmlns="" id="{AFE88102-EC81-274C-928D-40A97BFCF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03" y="1309879"/>
            <a:ext cx="3049152" cy="3049152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65CD440B-1186-D040-9183-59AD903EC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156" y="438562"/>
            <a:ext cx="3047309" cy="492412"/>
          </a:xfrm>
        </p:spPr>
        <p:txBody>
          <a:bodyPr/>
          <a:lstStyle/>
          <a:p>
            <a:r>
              <a:rPr lang="de-DE" dirty="0"/>
              <a:t>Gesundheits-Monitoring</a:t>
            </a:r>
          </a:p>
        </p:txBody>
      </p:sp>
      <p:grpSp>
        <p:nvGrpSpPr>
          <p:cNvPr id="1052" name="Gruppieren 1051">
            <a:extLst>
              <a:ext uri="{FF2B5EF4-FFF2-40B4-BE49-F238E27FC236}">
                <a16:creationId xmlns:a16="http://schemas.microsoft.com/office/drawing/2014/main" xmlns="" id="{A049CF62-BD47-A642-B655-2820B6854A59}"/>
              </a:ext>
            </a:extLst>
          </p:cNvPr>
          <p:cNvGrpSpPr/>
          <p:nvPr/>
        </p:nvGrpSpPr>
        <p:grpSpPr>
          <a:xfrm>
            <a:off x="752469" y="1309879"/>
            <a:ext cx="1673855" cy="2897153"/>
            <a:chOff x="752469" y="1309879"/>
            <a:chExt cx="1673855" cy="2897153"/>
          </a:xfrm>
        </p:grpSpPr>
        <p:pic>
          <p:nvPicPr>
            <p:cNvPr id="8" name="Grafik 7" descr="Ein Bild, das drinnen, Monitor, Person, Computer enthält.&#10;&#10;Automatisch generierte Beschreibung">
              <a:extLst>
                <a:ext uri="{FF2B5EF4-FFF2-40B4-BE49-F238E27FC236}">
                  <a16:creationId xmlns:a16="http://schemas.microsoft.com/office/drawing/2014/main" xmlns="" id="{0BEA7962-9F12-A343-832D-CB14D92CC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5545" y="1922960"/>
              <a:ext cx="1123573" cy="2284072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xmlns="" id="{2D1AF709-44A5-BD49-B313-07D42EF74CBF}"/>
                </a:ext>
              </a:extLst>
            </p:cNvPr>
            <p:cNvSpPr txBox="1"/>
            <p:nvPr/>
          </p:nvSpPr>
          <p:spPr>
            <a:xfrm>
              <a:off x="752469" y="1309879"/>
              <a:ext cx="16738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accent1"/>
                  </a:solidFill>
                  <a:latin typeface="+mn-lt"/>
                </a:rPr>
                <a:t>~ 530T</a:t>
              </a:r>
            </a:p>
            <a:p>
              <a:pPr algn="ctr"/>
              <a:r>
                <a:rPr lang="de-DE" dirty="0">
                  <a:latin typeface="+mn-lt"/>
                </a:rPr>
                <a:t>SPENDER:INNEN</a:t>
              </a:r>
            </a:p>
          </p:txBody>
        </p:sp>
      </p:grpSp>
      <p:grpSp>
        <p:nvGrpSpPr>
          <p:cNvPr id="1051" name="Gruppieren 1050">
            <a:extLst>
              <a:ext uri="{FF2B5EF4-FFF2-40B4-BE49-F238E27FC236}">
                <a16:creationId xmlns:a16="http://schemas.microsoft.com/office/drawing/2014/main" xmlns="" id="{78146D8E-5BBC-F44D-AA5B-B02C694595B6}"/>
              </a:ext>
            </a:extLst>
          </p:cNvPr>
          <p:cNvGrpSpPr/>
          <p:nvPr/>
        </p:nvGrpSpPr>
        <p:grpSpPr>
          <a:xfrm>
            <a:off x="3286031" y="1309879"/>
            <a:ext cx="1402762" cy="2970236"/>
            <a:chOff x="2958754" y="1233834"/>
            <a:chExt cx="1402762" cy="2970236"/>
          </a:xfrm>
        </p:grpSpPr>
        <p:pic>
          <p:nvPicPr>
            <p:cNvPr id="1026" name="Picture 2" descr="Wo kommen all die Daten her?">
              <a:extLst>
                <a:ext uri="{FF2B5EF4-FFF2-40B4-BE49-F238E27FC236}">
                  <a16:creationId xmlns:a16="http://schemas.microsoft.com/office/drawing/2014/main" xmlns="" id="{D86DB7DE-137E-1F45-B296-24B0D6DAE5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17" r="18200"/>
            <a:stretch/>
          </p:blipFill>
          <p:spPr bwMode="auto">
            <a:xfrm>
              <a:off x="2958754" y="1233834"/>
              <a:ext cx="1382485" cy="2316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xmlns="" id="{D776F611-671C-2A46-95DA-5644001715A5}"/>
                </a:ext>
              </a:extLst>
            </p:cNvPr>
            <p:cNvSpPr txBox="1"/>
            <p:nvPr/>
          </p:nvSpPr>
          <p:spPr>
            <a:xfrm>
              <a:off x="2969788" y="3680850"/>
              <a:ext cx="13917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accent1"/>
                  </a:solidFill>
                  <a:latin typeface="+mn-lt"/>
                </a:rPr>
                <a:t>~ 100 Mio.</a:t>
              </a:r>
            </a:p>
            <a:p>
              <a:pPr algn="ctr"/>
              <a:r>
                <a:rPr lang="de-DE" dirty="0">
                  <a:latin typeface="+mn-lt"/>
                </a:rPr>
                <a:t>DATENSÄTZE</a:t>
              </a:r>
            </a:p>
          </p:txBody>
        </p:sp>
      </p:grpSp>
      <p:grpSp>
        <p:nvGrpSpPr>
          <p:cNvPr id="1042" name="Gruppieren 1041">
            <a:extLst>
              <a:ext uri="{FF2B5EF4-FFF2-40B4-BE49-F238E27FC236}">
                <a16:creationId xmlns:a16="http://schemas.microsoft.com/office/drawing/2014/main" xmlns="" id="{C44299A7-FD33-DC42-BBEA-68507BE90604}"/>
              </a:ext>
            </a:extLst>
          </p:cNvPr>
          <p:cNvGrpSpPr/>
          <p:nvPr/>
        </p:nvGrpSpPr>
        <p:grpSpPr>
          <a:xfrm>
            <a:off x="5584050" y="1093547"/>
            <a:ext cx="2754601" cy="3643459"/>
            <a:chOff x="5426734" y="1056135"/>
            <a:chExt cx="2754601" cy="3833378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xmlns="" id="{2025A754-C382-C041-816C-7C77CD75AAF4}"/>
                </a:ext>
              </a:extLst>
            </p:cNvPr>
            <p:cNvSpPr/>
            <p:nvPr/>
          </p:nvSpPr>
          <p:spPr>
            <a:xfrm>
              <a:off x="5426734" y="1056135"/>
              <a:ext cx="2194512" cy="275247"/>
            </a:xfrm>
            <a:prstGeom prst="rect">
              <a:avLst/>
            </a:prstGeom>
          </p:spPr>
          <p:txBody>
            <a:bodyPr wrap="none" lIns="0" rIns="0">
              <a:spAutoFit/>
            </a:bodyPr>
            <a:lstStyle/>
            <a:p>
              <a:r>
                <a:rPr lang="de-DE" sz="1100" b="1" dirty="0">
                  <a:solidFill>
                    <a:srgbClr val="1D1C1D"/>
                  </a:solidFill>
                  <a:latin typeface="+mn-lt"/>
                </a:rPr>
                <a:t>Fitness-</a:t>
              </a:r>
              <a:r>
                <a:rPr lang="de-DE" sz="1100" b="1" dirty="0" err="1">
                  <a:solidFill>
                    <a:srgbClr val="1D1C1D"/>
                  </a:solidFill>
                  <a:latin typeface="+mn-lt"/>
                </a:rPr>
                <a:t>Tracker</a:t>
              </a:r>
              <a:r>
                <a:rPr lang="de-DE" sz="1100" b="1" dirty="0">
                  <a:solidFill>
                    <a:srgbClr val="1D1C1D"/>
                  </a:solidFill>
                  <a:latin typeface="+mn-lt"/>
                </a:rPr>
                <a:t>, Datenerfassung</a:t>
              </a:r>
              <a:endParaRPr lang="de-DE" sz="1100" b="1" dirty="0">
                <a:latin typeface="+mn-lt"/>
              </a:endParaRP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xmlns="" id="{BF4D2BB8-5C2A-704E-9766-D106DD431DCD}"/>
                </a:ext>
              </a:extLst>
            </p:cNvPr>
            <p:cNvSpPr/>
            <p:nvPr/>
          </p:nvSpPr>
          <p:spPr>
            <a:xfrm>
              <a:off x="6893714" y="2793606"/>
              <a:ext cx="823944" cy="275247"/>
            </a:xfrm>
            <a:prstGeom prst="rect">
              <a:avLst/>
            </a:prstGeom>
          </p:spPr>
          <p:txBody>
            <a:bodyPr wrap="none" lIns="0" rIns="0">
              <a:spAutoFit/>
            </a:bodyPr>
            <a:lstStyle/>
            <a:p>
              <a:r>
                <a:rPr lang="de-DE" sz="1100" b="1" dirty="0">
                  <a:solidFill>
                    <a:srgbClr val="1D1C1D"/>
                  </a:solidFill>
                  <a:latin typeface="+mn-lt"/>
                </a:rPr>
                <a:t>Bereinigung</a:t>
              </a: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xmlns="" id="{D153A380-C1C0-414D-8D41-70077FBCCF8F}"/>
                </a:ext>
              </a:extLst>
            </p:cNvPr>
            <p:cNvSpPr/>
            <p:nvPr/>
          </p:nvSpPr>
          <p:spPr>
            <a:xfrm>
              <a:off x="5816596" y="3440611"/>
              <a:ext cx="602729" cy="275247"/>
            </a:xfrm>
            <a:prstGeom prst="rect">
              <a:avLst/>
            </a:prstGeom>
          </p:spPr>
          <p:txBody>
            <a:bodyPr wrap="none" lIns="0" rIns="0">
              <a:spAutoFit/>
            </a:bodyPr>
            <a:lstStyle/>
            <a:p>
              <a:r>
                <a:rPr lang="de-DE" sz="1100" b="1" dirty="0">
                  <a:solidFill>
                    <a:srgbClr val="1D1C1D"/>
                  </a:solidFill>
                  <a:latin typeface="+mn-lt"/>
                </a:rPr>
                <a:t>Filterung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xmlns="" id="{07CABCC0-FEB2-5342-B044-98AF30301B73}"/>
                </a:ext>
              </a:extLst>
            </p:cNvPr>
            <p:cNvSpPr/>
            <p:nvPr/>
          </p:nvSpPr>
          <p:spPr>
            <a:xfrm>
              <a:off x="7639520" y="3665308"/>
              <a:ext cx="541815" cy="275247"/>
            </a:xfrm>
            <a:prstGeom prst="rect">
              <a:avLst/>
            </a:prstGeom>
          </p:spPr>
          <p:txBody>
            <a:bodyPr wrap="none" lIns="0" rIns="0">
              <a:spAutoFit/>
            </a:bodyPr>
            <a:lstStyle/>
            <a:p>
              <a:r>
                <a:rPr lang="de-DE" sz="1100" b="1" dirty="0">
                  <a:solidFill>
                    <a:srgbClr val="1D1C1D"/>
                  </a:solidFill>
                  <a:latin typeface="+mn-lt"/>
                </a:rPr>
                <a:t>Analyse</a:t>
              </a: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xmlns="" id="{5AE79DA0-79E0-8544-83DA-13B748161FDC}"/>
                </a:ext>
              </a:extLst>
            </p:cNvPr>
            <p:cNvSpPr/>
            <p:nvPr/>
          </p:nvSpPr>
          <p:spPr>
            <a:xfrm>
              <a:off x="5954522" y="4614266"/>
              <a:ext cx="1987724" cy="275247"/>
            </a:xfrm>
            <a:prstGeom prst="rect">
              <a:avLst/>
            </a:prstGeom>
          </p:spPr>
          <p:txBody>
            <a:bodyPr wrap="none" lIns="0" rIns="0">
              <a:spAutoFit/>
            </a:bodyPr>
            <a:lstStyle/>
            <a:p>
              <a:r>
                <a:rPr lang="de-DE" sz="1100" b="1" dirty="0">
                  <a:solidFill>
                    <a:srgbClr val="1D1C1D"/>
                  </a:solidFill>
                  <a:latin typeface="+mn-lt"/>
                </a:rPr>
                <a:t>Visualisierung, Fiebermonitor</a:t>
              </a:r>
            </a:p>
          </p:txBody>
        </p:sp>
        <p:cxnSp>
          <p:nvCxnSpPr>
            <p:cNvPr id="13" name="Gekrümmte Verbindung 12">
              <a:extLst>
                <a:ext uri="{FF2B5EF4-FFF2-40B4-BE49-F238E27FC236}">
                  <a16:creationId xmlns:a16="http://schemas.microsoft.com/office/drawing/2014/main" xmlns="" id="{04DCE988-F632-FD49-B728-7C6026F94384}"/>
                </a:ext>
              </a:extLst>
            </p:cNvPr>
            <p:cNvCxnSpPr>
              <a:cxnSpLocks/>
              <a:stCxn id="10" idx="3"/>
              <a:endCxn id="37" idx="1"/>
            </p:cNvCxnSpPr>
            <p:nvPr/>
          </p:nvCxnSpPr>
          <p:spPr>
            <a:xfrm flipH="1">
              <a:off x="7116727" y="1193758"/>
              <a:ext cx="504519" cy="527929"/>
            </a:xfrm>
            <a:prstGeom prst="curvedConnector5">
              <a:avLst>
                <a:gd name="adj1" fmla="val -45310"/>
                <a:gd name="adj2" fmla="val 50000"/>
                <a:gd name="adj3" fmla="val 145310"/>
              </a:avLst>
            </a:prstGeom>
            <a:ln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krümmte Verbindung 20">
              <a:extLst>
                <a:ext uri="{FF2B5EF4-FFF2-40B4-BE49-F238E27FC236}">
                  <a16:creationId xmlns:a16="http://schemas.microsoft.com/office/drawing/2014/main" xmlns="" id="{5DC328D4-62CE-E544-8D34-BCCC6E8EA2B6}"/>
                </a:ext>
              </a:extLst>
            </p:cNvPr>
            <p:cNvCxnSpPr>
              <a:cxnSpLocks/>
              <a:stCxn id="15" idx="2"/>
              <a:endCxn id="16" idx="0"/>
            </p:cNvCxnSpPr>
            <p:nvPr/>
          </p:nvCxnSpPr>
          <p:spPr>
            <a:xfrm rot="5400000">
              <a:off x="6525945" y="2660870"/>
              <a:ext cx="371758" cy="1187725"/>
            </a:xfrm>
            <a:prstGeom prst="curvedConnector3">
              <a:avLst>
                <a:gd name="adj1" fmla="val 50000"/>
              </a:avLst>
            </a:prstGeom>
            <a:ln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krümmte Verbindung 23">
              <a:extLst>
                <a:ext uri="{FF2B5EF4-FFF2-40B4-BE49-F238E27FC236}">
                  <a16:creationId xmlns:a16="http://schemas.microsoft.com/office/drawing/2014/main" xmlns="" id="{B1BA0C5F-9E11-3B4C-8FBC-0BFE54D255C6}"/>
                </a:ext>
              </a:extLst>
            </p:cNvPr>
            <p:cNvCxnSpPr>
              <a:cxnSpLocks/>
              <a:stCxn id="16" idx="2"/>
              <a:endCxn id="17" idx="0"/>
            </p:cNvCxnSpPr>
            <p:nvPr/>
          </p:nvCxnSpPr>
          <p:spPr>
            <a:xfrm rot="5400000" flipH="1" flipV="1">
              <a:off x="6988919" y="2794350"/>
              <a:ext cx="50549" cy="1792467"/>
            </a:xfrm>
            <a:prstGeom prst="curvedConnector5">
              <a:avLst>
                <a:gd name="adj1" fmla="val -475804"/>
                <a:gd name="adj2" fmla="val 50850"/>
                <a:gd name="adj3" fmla="val 575804"/>
              </a:avLst>
            </a:prstGeom>
            <a:ln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krümmte Verbindung 26">
              <a:extLst>
                <a:ext uri="{FF2B5EF4-FFF2-40B4-BE49-F238E27FC236}">
                  <a16:creationId xmlns:a16="http://schemas.microsoft.com/office/drawing/2014/main" xmlns="" id="{51CBA606-2DDB-6C46-9D97-09A6D868422D}"/>
                </a:ext>
              </a:extLst>
            </p:cNvPr>
            <p:cNvCxnSpPr>
              <a:cxnSpLocks/>
              <a:stCxn id="17" idx="2"/>
              <a:endCxn id="18" idx="0"/>
            </p:cNvCxnSpPr>
            <p:nvPr/>
          </p:nvCxnSpPr>
          <p:spPr>
            <a:xfrm rot="5400000">
              <a:off x="7092550" y="3796388"/>
              <a:ext cx="673712" cy="962044"/>
            </a:xfrm>
            <a:prstGeom prst="curvedConnector3">
              <a:avLst>
                <a:gd name="adj1" fmla="val 50000"/>
              </a:avLst>
            </a:prstGeom>
            <a:ln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xmlns="" id="{F7AE2130-3058-2F45-B4BE-121D1D514645}"/>
                </a:ext>
              </a:extLst>
            </p:cNvPr>
            <p:cNvSpPr/>
            <p:nvPr/>
          </p:nvSpPr>
          <p:spPr>
            <a:xfrm>
              <a:off x="7116727" y="1584064"/>
              <a:ext cx="876843" cy="275247"/>
            </a:xfrm>
            <a:prstGeom prst="rect">
              <a:avLst/>
            </a:prstGeom>
          </p:spPr>
          <p:txBody>
            <a:bodyPr wrap="none" lIns="0" rIns="0">
              <a:spAutoFit/>
            </a:bodyPr>
            <a:lstStyle/>
            <a:p>
              <a:r>
                <a:rPr lang="de-DE" sz="1100" b="1" dirty="0">
                  <a:solidFill>
                    <a:srgbClr val="1D1C1D"/>
                  </a:solidFill>
                  <a:latin typeface="+mn-lt"/>
                </a:rPr>
                <a:t>Übermittlung</a:t>
              </a:r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xmlns="" id="{7941B8E6-A781-664D-94D2-96099C110888}"/>
                </a:ext>
              </a:extLst>
            </p:cNvPr>
            <p:cNvSpPr/>
            <p:nvPr/>
          </p:nvSpPr>
          <p:spPr>
            <a:xfrm>
              <a:off x="5857423" y="2135346"/>
              <a:ext cx="900888" cy="275247"/>
            </a:xfrm>
            <a:prstGeom prst="rect">
              <a:avLst/>
            </a:prstGeom>
          </p:spPr>
          <p:txBody>
            <a:bodyPr wrap="none" lIns="0" rIns="0">
              <a:spAutoFit/>
            </a:bodyPr>
            <a:lstStyle/>
            <a:p>
              <a:r>
                <a:rPr lang="de-DE" sz="1100" b="1" dirty="0" err="1">
                  <a:solidFill>
                    <a:srgbClr val="1D1C1D"/>
                  </a:solidFill>
                  <a:latin typeface="+mn-lt"/>
                </a:rPr>
                <a:t>Persistierung</a:t>
              </a:r>
              <a:endParaRPr lang="de-DE" sz="1100" b="1" dirty="0">
                <a:solidFill>
                  <a:srgbClr val="1D1C1D"/>
                </a:solidFill>
                <a:latin typeface="+mn-lt"/>
              </a:endParaRPr>
            </a:p>
          </p:txBody>
        </p:sp>
        <p:cxnSp>
          <p:nvCxnSpPr>
            <p:cNvPr id="40" name="Gekrümmte Verbindung 39">
              <a:extLst>
                <a:ext uri="{FF2B5EF4-FFF2-40B4-BE49-F238E27FC236}">
                  <a16:creationId xmlns:a16="http://schemas.microsoft.com/office/drawing/2014/main" xmlns="" id="{738F6263-06B6-944B-8DD5-B10C8236C4BC}"/>
                </a:ext>
              </a:extLst>
            </p:cNvPr>
            <p:cNvCxnSpPr>
              <a:cxnSpLocks/>
              <a:stCxn id="37" idx="2"/>
              <a:endCxn id="39" idx="0"/>
            </p:cNvCxnSpPr>
            <p:nvPr/>
          </p:nvCxnSpPr>
          <p:spPr>
            <a:xfrm rot="5400000">
              <a:off x="6793491" y="1373687"/>
              <a:ext cx="276035" cy="1247282"/>
            </a:xfrm>
            <a:prstGeom prst="curvedConnector3">
              <a:avLst>
                <a:gd name="adj1" fmla="val 50000"/>
              </a:avLst>
            </a:prstGeom>
          </p:spPr>
        </p:cxnSp>
        <p:cxnSp>
          <p:nvCxnSpPr>
            <p:cNvPr id="44" name="Gekrümmte Verbindung 43">
              <a:extLst>
                <a:ext uri="{FF2B5EF4-FFF2-40B4-BE49-F238E27FC236}">
                  <a16:creationId xmlns:a16="http://schemas.microsoft.com/office/drawing/2014/main" xmlns="" id="{E9D16204-8CBC-A941-85EC-4801BA94A4DD}"/>
                </a:ext>
              </a:extLst>
            </p:cNvPr>
            <p:cNvCxnSpPr>
              <a:cxnSpLocks/>
              <a:stCxn id="39" idx="3"/>
              <a:endCxn id="15" idx="0"/>
            </p:cNvCxnSpPr>
            <p:nvPr/>
          </p:nvCxnSpPr>
          <p:spPr>
            <a:xfrm>
              <a:off x="6758311" y="2272969"/>
              <a:ext cx="547375" cy="520637"/>
            </a:xfrm>
            <a:prstGeom prst="curvedConnector2">
              <a:avLst/>
            </a:prstGeom>
            <a:ln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krümmte Verbindung 61">
              <a:extLst>
                <a:ext uri="{FF2B5EF4-FFF2-40B4-BE49-F238E27FC236}">
                  <a16:creationId xmlns:a16="http://schemas.microsoft.com/office/drawing/2014/main" xmlns="" id="{6883EB09-8836-1743-AA9A-EF7433DE709C}"/>
                </a:ext>
              </a:extLst>
            </p:cNvPr>
            <p:cNvCxnSpPr>
              <a:cxnSpLocks/>
              <a:stCxn id="37" idx="2"/>
              <a:endCxn id="39" idx="0"/>
            </p:cNvCxnSpPr>
            <p:nvPr/>
          </p:nvCxnSpPr>
          <p:spPr>
            <a:xfrm rot="5400000">
              <a:off x="6793491" y="1373687"/>
              <a:ext cx="276035" cy="1247282"/>
            </a:xfrm>
            <a:prstGeom prst="curvedConnector3">
              <a:avLst>
                <a:gd name="adj1" fmla="val 50000"/>
              </a:avLst>
            </a:prstGeom>
            <a:ln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2593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BEDE688-657B-1B47-B431-724EAB654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989" y="438562"/>
            <a:ext cx="3617978" cy="492412"/>
          </a:xfrm>
        </p:spPr>
        <p:txBody>
          <a:bodyPr/>
          <a:lstStyle/>
          <a:p>
            <a:r>
              <a:rPr lang="de-DE" dirty="0"/>
              <a:t>Glaubhafte Fieberdetektionen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xmlns="" id="{51BD7645-D6F6-6642-993D-4F555D2E2AEE}"/>
              </a:ext>
            </a:extLst>
          </p:cNvPr>
          <p:cNvSpPr txBox="1"/>
          <p:nvPr/>
        </p:nvSpPr>
        <p:spPr>
          <a:xfrm>
            <a:off x="5731876" y="930974"/>
            <a:ext cx="3301659" cy="157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de-DE" dirty="0">
                <a:solidFill>
                  <a:schemeClr val="bg2"/>
                </a:solidFill>
                <a:latin typeface="+mn-lt"/>
              </a:rPr>
              <a:t>Datenspende-Algorithmus </a:t>
            </a:r>
            <a:endParaRPr lang="de-DE" u="sng" dirty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sz="1200" dirty="0">
                <a:solidFill>
                  <a:schemeClr val="bg2"/>
                </a:solidFill>
                <a:latin typeface="+mn-lt"/>
              </a:rPr>
              <a:t>Anstieg des Ruhepulses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sz="1200" dirty="0">
                <a:solidFill>
                  <a:schemeClr val="bg2"/>
                </a:solidFill>
                <a:latin typeface="+mn-lt"/>
              </a:rPr>
              <a:t>Abfall der Schrittanzahl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sz="1200" dirty="0">
                <a:solidFill>
                  <a:schemeClr val="bg2"/>
                </a:solidFill>
                <a:latin typeface="+mn-lt"/>
              </a:rPr>
              <a:t>starke Abweichung vom Durchschnitt 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xmlns="" id="{6B114083-4C7F-4C40-8AA8-3316ACB99305}"/>
              </a:ext>
            </a:extLst>
          </p:cNvPr>
          <p:cNvGrpSpPr/>
          <p:nvPr/>
        </p:nvGrpSpPr>
        <p:grpSpPr>
          <a:xfrm>
            <a:off x="307735" y="1065776"/>
            <a:ext cx="4653135" cy="1726401"/>
            <a:chOff x="279921" y="1135532"/>
            <a:chExt cx="4653135" cy="1726401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xmlns="" id="{FF232CFB-F9F6-174C-8B4E-D1E5D60E4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9921" y="1135532"/>
              <a:ext cx="4473677" cy="1726401"/>
            </a:xfrm>
            <a:prstGeom prst="rect">
              <a:avLst/>
            </a:prstGeom>
          </p:spPr>
        </p:pic>
        <p:pic>
          <p:nvPicPr>
            <p:cNvPr id="15" name="Grafik 14" descr="Abzeichen Tick1">
              <a:extLst>
                <a:ext uri="{FF2B5EF4-FFF2-40B4-BE49-F238E27FC236}">
                  <a16:creationId xmlns:a16="http://schemas.microsoft.com/office/drawing/2014/main" xmlns="" id="{D34CF0C7-AA6D-164D-B7B3-33A15BD20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155314" y="1998732"/>
              <a:ext cx="777742" cy="777742"/>
            </a:xfrm>
            <a:prstGeom prst="rect">
              <a:avLst/>
            </a:prstGeom>
          </p:spPr>
        </p:pic>
      </p:grpSp>
      <p:grpSp>
        <p:nvGrpSpPr>
          <p:cNvPr id="11" name="Gruppieren 5">
            <a:extLst>
              <a:ext uri="{FF2B5EF4-FFF2-40B4-BE49-F238E27FC236}">
                <a16:creationId xmlns:a16="http://schemas.microsoft.com/office/drawing/2014/main" xmlns="" id="{CAE541A7-5537-A949-8A1F-611C376EC81C}"/>
              </a:ext>
            </a:extLst>
          </p:cNvPr>
          <p:cNvGrpSpPr/>
          <p:nvPr/>
        </p:nvGrpSpPr>
        <p:grpSpPr>
          <a:xfrm>
            <a:off x="307735" y="2926979"/>
            <a:ext cx="4885984" cy="1885511"/>
            <a:chOff x="365213" y="2007595"/>
            <a:chExt cx="4885984" cy="1885511"/>
          </a:xfrm>
        </p:grpSpPr>
        <p:pic>
          <p:nvPicPr>
            <p:cNvPr id="16" name="Grafik 2">
              <a:extLst>
                <a:ext uri="{FF2B5EF4-FFF2-40B4-BE49-F238E27FC236}">
                  <a16:creationId xmlns:a16="http://schemas.microsoft.com/office/drawing/2014/main" xmlns="" id="{1BB260C4-0B7E-F046-94E6-C4EFC9AE7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5213" y="2007595"/>
              <a:ext cx="4885984" cy="1885511"/>
            </a:xfrm>
            <a:prstGeom prst="rect">
              <a:avLst/>
            </a:prstGeom>
          </p:spPr>
        </p:pic>
        <p:pic>
          <p:nvPicPr>
            <p:cNvPr id="17" name="Grafik 10" descr="Markee nicht mehr folgen">
              <a:extLst>
                <a:ext uri="{FF2B5EF4-FFF2-40B4-BE49-F238E27FC236}">
                  <a16:creationId xmlns:a16="http://schemas.microsoft.com/office/drawing/2014/main" xmlns="" id="{B88E1712-58DD-2742-81C7-7EE83F575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4236688" y="3107527"/>
              <a:ext cx="785579" cy="785579"/>
            </a:xfrm>
            <a:prstGeom prst="rect">
              <a:avLst/>
            </a:prstGeom>
          </p:spPr>
        </p:pic>
      </p:grpSp>
      <p:sp>
        <p:nvSpPr>
          <p:cNvPr id="18" name="Rechteck 17">
            <a:extLst>
              <a:ext uri="{FF2B5EF4-FFF2-40B4-BE49-F238E27FC236}">
                <a16:creationId xmlns:a16="http://schemas.microsoft.com/office/drawing/2014/main" xmlns="" id="{3BEE0B92-2D5C-A448-B49E-9C4A2265115B}"/>
              </a:ext>
            </a:extLst>
          </p:cNvPr>
          <p:cNvSpPr/>
          <p:nvPr/>
        </p:nvSpPr>
        <p:spPr>
          <a:xfrm>
            <a:off x="4023772" y="2597968"/>
            <a:ext cx="1096454" cy="261610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de-DE" sz="1100" b="1" dirty="0">
                <a:solidFill>
                  <a:srgbClr val="1D1C1D"/>
                </a:solidFill>
                <a:latin typeface="+mn-lt"/>
              </a:rPr>
              <a:t>Fieber glaubhaft</a:t>
            </a:r>
          </a:p>
        </p:txBody>
      </p:sp>
      <p:sp>
        <p:nvSpPr>
          <p:cNvPr id="19" name="Rechteck 17">
            <a:extLst>
              <a:ext uri="{FF2B5EF4-FFF2-40B4-BE49-F238E27FC236}">
                <a16:creationId xmlns:a16="http://schemas.microsoft.com/office/drawing/2014/main" xmlns="" id="{27C2E936-BCB3-FD45-9588-43C7E49C2F7C}"/>
              </a:ext>
            </a:extLst>
          </p:cNvPr>
          <p:cNvSpPr/>
          <p:nvPr/>
        </p:nvSpPr>
        <p:spPr>
          <a:xfrm>
            <a:off x="3836220" y="4749086"/>
            <a:ext cx="1471557" cy="261610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de-DE" sz="1100" b="1" dirty="0">
                <a:solidFill>
                  <a:srgbClr val="1D1C1D"/>
                </a:solidFill>
                <a:latin typeface="+mn-lt"/>
              </a:rPr>
              <a:t>Fieber nicht glaubhaft</a:t>
            </a:r>
          </a:p>
        </p:txBody>
      </p:sp>
      <p:sp>
        <p:nvSpPr>
          <p:cNvPr id="21" name="Rechteck 17">
            <a:extLst>
              <a:ext uri="{FF2B5EF4-FFF2-40B4-BE49-F238E27FC236}">
                <a16:creationId xmlns:a16="http://schemas.microsoft.com/office/drawing/2014/main" xmlns="" id="{515D2474-4B4A-BF40-8EA3-2064FD93D0AD}"/>
              </a:ext>
            </a:extLst>
          </p:cNvPr>
          <p:cNvSpPr/>
          <p:nvPr/>
        </p:nvSpPr>
        <p:spPr>
          <a:xfrm>
            <a:off x="5731876" y="3541672"/>
            <a:ext cx="2748478" cy="43088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de-DE" sz="1100" b="1" dirty="0">
                <a:solidFill>
                  <a:srgbClr val="1D1C1D"/>
                </a:solidFill>
                <a:latin typeface="+mn-lt"/>
              </a:rPr>
              <a:t>Wie vergleichen sich unsere Detektionen mit den offiziellen Zahlen?</a:t>
            </a:r>
          </a:p>
        </p:txBody>
      </p:sp>
    </p:spTree>
    <p:extLst>
      <p:ext uri="{BB962C8B-B14F-4D97-AF65-F5344CB8AC3E}">
        <p14:creationId xmlns:p14="http://schemas.microsoft.com/office/powerpoint/2010/main" val="2895967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E5A3C11-C922-1B4C-AD9F-AD71C250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500" y="438562"/>
            <a:ext cx="2564805" cy="492412"/>
          </a:xfrm>
        </p:spPr>
        <p:txBody>
          <a:bodyPr/>
          <a:lstStyle/>
          <a:p>
            <a:r>
              <a:rPr lang="de-DE" dirty="0"/>
              <a:t>Zahlen zur Pandemie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074F9332-7AFF-6041-A428-8B678833EB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3298633"/>
              </p:ext>
            </p:extLst>
          </p:nvPr>
        </p:nvGraphicFramePr>
        <p:xfrm>
          <a:off x="490435" y="930974"/>
          <a:ext cx="8163130" cy="3472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3E6EA1-B200-C645-96E6-4F60795E4607}"/>
              </a:ext>
            </a:extLst>
          </p:cNvPr>
          <p:cNvSpPr txBox="1"/>
          <p:nvPr/>
        </p:nvSpPr>
        <p:spPr>
          <a:xfrm>
            <a:off x="181534" y="4788602"/>
            <a:ext cx="5245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800" dirty="0"/>
              <a:t>Zugrunde liegende Zahlen aus: Lage- und Wochenberichten des RKI, </a:t>
            </a:r>
            <a:r>
              <a:rPr lang="en-GB" sz="800" dirty="0"/>
              <a:t>https://</a:t>
            </a:r>
            <a:r>
              <a:rPr lang="en-GB" sz="800" dirty="0" err="1"/>
              <a:t>www.rki.de</a:t>
            </a:r>
            <a:r>
              <a:rPr lang="en-GB" sz="800" dirty="0"/>
              <a:t>/DE/Content/</a:t>
            </a:r>
            <a:r>
              <a:rPr lang="en-GB" sz="800" dirty="0" err="1"/>
              <a:t>InfAZ</a:t>
            </a:r>
            <a:r>
              <a:rPr lang="en-GB" sz="800" dirty="0"/>
              <a:t>/N/</a:t>
            </a:r>
            <a:r>
              <a:rPr lang="en-GB" sz="800" dirty="0" err="1"/>
              <a:t>Neuartiges_Coronavirus</a:t>
            </a:r>
            <a:r>
              <a:rPr lang="en-GB" sz="800" dirty="0"/>
              <a:t>/</a:t>
            </a:r>
            <a:r>
              <a:rPr lang="en-GB" sz="800" dirty="0" err="1"/>
              <a:t>Situationsberichte</a:t>
            </a:r>
            <a:r>
              <a:rPr lang="en-GB" sz="800" dirty="0"/>
              <a:t>/</a:t>
            </a:r>
            <a:r>
              <a:rPr lang="en-GB" sz="800" dirty="0" err="1"/>
              <a:t>Gesamt.html</a:t>
            </a:r>
            <a:endParaRPr lang="x-none" sz="800" dirty="0"/>
          </a:p>
        </p:txBody>
      </p:sp>
    </p:spTree>
    <p:extLst>
      <p:ext uri="{BB962C8B-B14F-4D97-AF65-F5344CB8AC3E}">
        <p14:creationId xmlns:p14="http://schemas.microsoft.com/office/powerpoint/2010/main" val="2488736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E5A3C11-C922-1B4C-AD9F-AD71C250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500" y="438562"/>
            <a:ext cx="4700005" cy="492412"/>
          </a:xfrm>
        </p:spPr>
        <p:txBody>
          <a:bodyPr/>
          <a:lstStyle/>
          <a:p>
            <a:r>
              <a:rPr lang="de-DE" dirty="0"/>
              <a:t>Unsere Detektionen bilden die Fälle ab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074F9332-7AFF-6041-A428-8B678833EB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3866376"/>
              </p:ext>
            </p:extLst>
          </p:nvPr>
        </p:nvGraphicFramePr>
        <p:xfrm>
          <a:off x="490435" y="930974"/>
          <a:ext cx="8163130" cy="3472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9D6E445-1281-B343-BF07-202CB32D4B31}"/>
              </a:ext>
            </a:extLst>
          </p:cNvPr>
          <p:cNvSpPr txBox="1"/>
          <p:nvPr/>
        </p:nvSpPr>
        <p:spPr>
          <a:xfrm>
            <a:off x="181534" y="4788602"/>
            <a:ext cx="5245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800" dirty="0"/>
              <a:t>Zugrunde liegende Zahlen aus: Lage- und Wochenberichten des RKI, </a:t>
            </a:r>
            <a:r>
              <a:rPr lang="en-GB" sz="800" dirty="0"/>
              <a:t>https://</a:t>
            </a:r>
            <a:r>
              <a:rPr lang="en-GB" sz="800" dirty="0" err="1"/>
              <a:t>www.rki.de</a:t>
            </a:r>
            <a:r>
              <a:rPr lang="en-GB" sz="800" dirty="0"/>
              <a:t>/DE/Content/</a:t>
            </a:r>
            <a:r>
              <a:rPr lang="en-GB" sz="800" dirty="0" err="1"/>
              <a:t>InfAZ</a:t>
            </a:r>
            <a:r>
              <a:rPr lang="en-GB" sz="800" dirty="0"/>
              <a:t>/N/</a:t>
            </a:r>
            <a:r>
              <a:rPr lang="en-GB" sz="800" dirty="0" err="1"/>
              <a:t>Neuartiges_Coronavirus</a:t>
            </a:r>
            <a:r>
              <a:rPr lang="en-GB" sz="800" dirty="0"/>
              <a:t>/</a:t>
            </a:r>
            <a:r>
              <a:rPr lang="en-GB" sz="800" dirty="0" err="1"/>
              <a:t>Situationsberichte</a:t>
            </a:r>
            <a:r>
              <a:rPr lang="en-GB" sz="800" dirty="0"/>
              <a:t>/</a:t>
            </a:r>
            <a:r>
              <a:rPr lang="en-GB" sz="800" dirty="0" err="1"/>
              <a:t>Gesamt.html</a:t>
            </a:r>
            <a:endParaRPr lang="x-none" sz="800" dirty="0"/>
          </a:p>
        </p:txBody>
      </p:sp>
    </p:spTree>
    <p:extLst>
      <p:ext uri="{BB962C8B-B14F-4D97-AF65-F5344CB8AC3E}">
        <p14:creationId xmlns:p14="http://schemas.microsoft.com/office/powerpoint/2010/main" val="2123856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E5A3C11-C922-1B4C-AD9F-AD71C250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500" y="438562"/>
            <a:ext cx="1779333" cy="492412"/>
          </a:xfrm>
        </p:spPr>
        <p:txBody>
          <a:bodyPr/>
          <a:lstStyle/>
          <a:p>
            <a:r>
              <a:rPr lang="de-DE" dirty="0"/>
              <a:t>Beispiel Berlin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074F9332-7AFF-6041-A428-8B678833EB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6862486"/>
              </p:ext>
            </p:extLst>
          </p:nvPr>
        </p:nvGraphicFramePr>
        <p:xfrm>
          <a:off x="490435" y="930974"/>
          <a:ext cx="8163130" cy="3472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9D6E445-1281-B343-BF07-202CB32D4B31}"/>
              </a:ext>
            </a:extLst>
          </p:cNvPr>
          <p:cNvSpPr txBox="1"/>
          <p:nvPr/>
        </p:nvSpPr>
        <p:spPr>
          <a:xfrm>
            <a:off x="181534" y="4788602"/>
            <a:ext cx="5245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800" dirty="0"/>
              <a:t>Zugrunde liegende Zahlen aus: Lage- und Wochenberichten des RKI, </a:t>
            </a:r>
            <a:r>
              <a:rPr lang="en-GB" sz="800" dirty="0"/>
              <a:t>https://</a:t>
            </a:r>
            <a:r>
              <a:rPr lang="en-GB" sz="800" dirty="0" err="1"/>
              <a:t>www.rki.de</a:t>
            </a:r>
            <a:r>
              <a:rPr lang="en-GB" sz="800" dirty="0"/>
              <a:t>/DE/Content/</a:t>
            </a:r>
            <a:r>
              <a:rPr lang="en-GB" sz="800" dirty="0" err="1"/>
              <a:t>InfAZ</a:t>
            </a:r>
            <a:r>
              <a:rPr lang="en-GB" sz="800" dirty="0"/>
              <a:t>/N/</a:t>
            </a:r>
            <a:r>
              <a:rPr lang="en-GB" sz="800" dirty="0" err="1"/>
              <a:t>Neuartiges_Coronavirus</a:t>
            </a:r>
            <a:r>
              <a:rPr lang="en-GB" sz="800" dirty="0"/>
              <a:t>/</a:t>
            </a:r>
            <a:r>
              <a:rPr lang="en-GB" sz="800" dirty="0" err="1"/>
              <a:t>Situationsberichte</a:t>
            </a:r>
            <a:r>
              <a:rPr lang="en-GB" sz="800" dirty="0"/>
              <a:t>/</a:t>
            </a:r>
            <a:r>
              <a:rPr lang="en-GB" sz="800" dirty="0" err="1"/>
              <a:t>Gesamt.html</a:t>
            </a:r>
            <a:endParaRPr lang="x-none" sz="800" dirty="0"/>
          </a:p>
        </p:txBody>
      </p:sp>
    </p:spTree>
    <p:extLst>
      <p:ext uri="{BB962C8B-B14F-4D97-AF65-F5344CB8AC3E}">
        <p14:creationId xmlns:p14="http://schemas.microsoft.com/office/powerpoint/2010/main" val="1286478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Diagram 68">
            <a:extLst>
              <a:ext uri="{FF2B5EF4-FFF2-40B4-BE49-F238E27FC236}">
                <a16:creationId xmlns:a16="http://schemas.microsoft.com/office/drawing/2014/main" xmlns="" id="{ED625F53-600A-DC45-8CE0-EDF9C3FB05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5167785"/>
              </p:ext>
            </p:extLst>
          </p:nvPr>
        </p:nvGraphicFramePr>
        <p:xfrm>
          <a:off x="644354" y="82903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xmlns="" id="{EBEDE688-657B-1B47-B431-724EAB654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989" y="438562"/>
            <a:ext cx="6107441" cy="492412"/>
          </a:xfrm>
        </p:spPr>
        <p:txBody>
          <a:bodyPr/>
          <a:lstStyle/>
          <a:p>
            <a:r>
              <a:rPr lang="de-DE" dirty="0"/>
              <a:t>Automatisierung + dauerhafte Weiterentwicklung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77ABF932-F57F-904B-85A7-86377A96748D}"/>
              </a:ext>
            </a:extLst>
          </p:cNvPr>
          <p:cNvGrpSpPr/>
          <p:nvPr/>
        </p:nvGrpSpPr>
        <p:grpSpPr>
          <a:xfrm>
            <a:off x="6994465" y="645440"/>
            <a:ext cx="2008241" cy="2008241"/>
            <a:chOff x="8223737" y="813911"/>
            <a:chExt cx="2677655" cy="2677655"/>
          </a:xfrm>
        </p:grpSpPr>
        <p:pic>
          <p:nvPicPr>
            <p:cNvPr id="38" name="Graphic 37" descr="Television">
              <a:extLst>
                <a:ext uri="{FF2B5EF4-FFF2-40B4-BE49-F238E27FC236}">
                  <a16:creationId xmlns:a16="http://schemas.microsoft.com/office/drawing/2014/main" xmlns="" id="{A27B3D4E-A43A-E049-882E-77FDE1ABD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8223737" y="813911"/>
              <a:ext cx="2677655" cy="267765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BD779646-460B-0A43-ADCC-27FB4C12E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39580" y="1348049"/>
              <a:ext cx="2269984" cy="1339733"/>
            </a:xfrm>
            <a:prstGeom prst="rect">
              <a:avLst/>
            </a:prstGeom>
          </p:spPr>
        </p:pic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B864864D-0703-0B4F-B1B2-2264CCF11CEA}"/>
              </a:ext>
            </a:extLst>
          </p:cNvPr>
          <p:cNvSpPr/>
          <p:nvPr/>
        </p:nvSpPr>
        <p:spPr>
          <a:xfrm>
            <a:off x="2656080" y="1748790"/>
            <a:ext cx="2828925" cy="82296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B9F1870-2D5C-DC43-8FAB-43D4024D5F39}"/>
              </a:ext>
            </a:extLst>
          </p:cNvPr>
          <p:cNvSpPr txBox="1"/>
          <p:nvPr/>
        </p:nvSpPr>
        <p:spPr>
          <a:xfrm>
            <a:off x="7165326" y="2337877"/>
            <a:ext cx="1693509" cy="2961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35560" rIns="35560" bIns="35560" numCol="1" spcCol="1270" anchor="t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kern="1200" dirty="0" err="1"/>
              <a:t>Fiebermonitor</a:t>
            </a:r>
            <a:endParaRPr lang="en-GB" sz="1600" kern="1200" dirty="0"/>
          </a:p>
        </p:txBody>
      </p:sp>
      <p:pic>
        <p:nvPicPr>
          <p:cNvPr id="44" name="Graphic 43" descr="Server">
            <a:extLst>
              <a:ext uri="{FF2B5EF4-FFF2-40B4-BE49-F238E27FC236}">
                <a16:creationId xmlns:a16="http://schemas.microsoft.com/office/drawing/2014/main" xmlns="" id="{31A5AA66-D5B2-C040-A5EB-FB98DDB062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90168" y="2030063"/>
            <a:ext cx="883906" cy="883906"/>
          </a:xfrm>
          <a:prstGeom prst="rect">
            <a:avLst/>
          </a:prstGeom>
        </p:spPr>
      </p:pic>
      <p:pic>
        <p:nvPicPr>
          <p:cNvPr id="46" name="Graphic 45" descr="Computer">
            <a:extLst>
              <a:ext uri="{FF2B5EF4-FFF2-40B4-BE49-F238E27FC236}">
                <a16:creationId xmlns:a16="http://schemas.microsoft.com/office/drawing/2014/main" xmlns="" id="{DF3E9CFE-A8CC-314B-A490-BB5817BF4A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760087" y="2963129"/>
            <a:ext cx="1622440" cy="1622440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5604CBAA-ED80-4041-9AA1-AD0B94BCCD82}"/>
              </a:ext>
            </a:extLst>
          </p:cNvPr>
          <p:cNvGrpSpPr/>
          <p:nvPr/>
        </p:nvGrpSpPr>
        <p:grpSpPr>
          <a:xfrm>
            <a:off x="2788884" y="4246069"/>
            <a:ext cx="685800" cy="861285"/>
            <a:chOff x="1686326" y="4295877"/>
            <a:chExt cx="914400" cy="1148381"/>
          </a:xfrm>
          <a:solidFill>
            <a:schemeClr val="tx1">
              <a:lumMod val="75000"/>
            </a:schemeClr>
          </a:solidFill>
        </p:grpSpPr>
        <p:pic>
          <p:nvPicPr>
            <p:cNvPr id="48" name="Graphic 47" descr="Scroll">
              <a:extLst>
                <a:ext uri="{FF2B5EF4-FFF2-40B4-BE49-F238E27FC236}">
                  <a16:creationId xmlns:a16="http://schemas.microsoft.com/office/drawing/2014/main" xmlns="" id="{2BB329CF-37A8-4A4F-AC1B-FFDBE6EFA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1686326" y="4529858"/>
              <a:ext cx="914400" cy="91440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57B0B854-6F36-7041-999B-F4A9B737458A}"/>
                </a:ext>
              </a:extLst>
            </p:cNvPr>
            <p:cNvSpPr txBox="1"/>
            <p:nvPr/>
          </p:nvSpPr>
          <p:spPr>
            <a:xfrm>
              <a:off x="1729054" y="4295877"/>
              <a:ext cx="855363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 err="1">
                  <a:solidFill>
                    <a:schemeClr val="tx1">
                      <a:lumMod val="75000"/>
                    </a:schemeClr>
                  </a:solidFill>
                </a:rPr>
                <a:t>Skript</a:t>
              </a:r>
              <a:r>
                <a:rPr lang="en-GB" sz="1050" dirty="0">
                  <a:solidFill>
                    <a:schemeClr val="tx1">
                      <a:lumMod val="75000"/>
                    </a:schemeClr>
                  </a:solidFill>
                </a:rPr>
                <a:t> 1</a:t>
              </a:r>
              <a:endParaRPr lang="x-none" sz="105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0FEE2D5D-4827-0E4B-AF81-34D86889448E}"/>
              </a:ext>
            </a:extLst>
          </p:cNvPr>
          <p:cNvGrpSpPr/>
          <p:nvPr/>
        </p:nvGrpSpPr>
        <p:grpSpPr>
          <a:xfrm>
            <a:off x="4672571" y="4241815"/>
            <a:ext cx="748909" cy="861285"/>
            <a:chOff x="1686326" y="4295877"/>
            <a:chExt cx="998545" cy="1148381"/>
          </a:xfrm>
          <a:solidFill>
            <a:schemeClr val="tx1">
              <a:lumMod val="75000"/>
            </a:schemeClr>
          </a:solidFill>
        </p:grpSpPr>
        <p:pic>
          <p:nvPicPr>
            <p:cNvPr id="51" name="Graphic 50" descr="Scroll">
              <a:extLst>
                <a:ext uri="{FF2B5EF4-FFF2-40B4-BE49-F238E27FC236}">
                  <a16:creationId xmlns:a16="http://schemas.microsoft.com/office/drawing/2014/main" xmlns="" id="{A53A7DDF-EA4C-A249-B24A-152041C83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1686326" y="4529858"/>
              <a:ext cx="914400" cy="91440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D26882BF-1239-9242-9445-2477E91E03E5}"/>
                </a:ext>
              </a:extLst>
            </p:cNvPr>
            <p:cNvSpPr txBox="1"/>
            <p:nvPr/>
          </p:nvSpPr>
          <p:spPr>
            <a:xfrm>
              <a:off x="1729054" y="4295877"/>
              <a:ext cx="955817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 err="1">
                  <a:solidFill>
                    <a:schemeClr val="tx1">
                      <a:lumMod val="75000"/>
                    </a:schemeClr>
                  </a:solidFill>
                </a:rPr>
                <a:t>Skript</a:t>
              </a:r>
              <a:r>
                <a:rPr lang="en-GB" sz="1050" dirty="0">
                  <a:solidFill>
                    <a:schemeClr val="tx1">
                      <a:lumMod val="75000"/>
                    </a:schemeClr>
                  </a:solidFill>
                </a:rPr>
                <a:t> 25</a:t>
              </a:r>
              <a:endParaRPr lang="x-none" sz="105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ABE76CFF-66C3-6540-AF7C-4C7017B42FC2}"/>
              </a:ext>
            </a:extLst>
          </p:cNvPr>
          <p:cNvGrpSpPr/>
          <p:nvPr/>
        </p:nvGrpSpPr>
        <p:grpSpPr>
          <a:xfrm>
            <a:off x="3303667" y="4252968"/>
            <a:ext cx="685800" cy="851453"/>
            <a:chOff x="1686326" y="4308986"/>
            <a:chExt cx="914400" cy="1135272"/>
          </a:xfrm>
          <a:solidFill>
            <a:schemeClr val="tx1">
              <a:lumMod val="75000"/>
            </a:schemeClr>
          </a:solidFill>
        </p:grpSpPr>
        <p:pic>
          <p:nvPicPr>
            <p:cNvPr id="54" name="Graphic 53" descr="Scroll">
              <a:extLst>
                <a:ext uri="{FF2B5EF4-FFF2-40B4-BE49-F238E27FC236}">
                  <a16:creationId xmlns:a16="http://schemas.microsoft.com/office/drawing/2014/main" xmlns="" id="{3C973BD4-3250-1248-B357-D67872F11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1686326" y="4529858"/>
              <a:ext cx="914400" cy="914400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FEF63A36-2709-4F4C-A37C-429E1509EC36}"/>
                </a:ext>
              </a:extLst>
            </p:cNvPr>
            <p:cNvSpPr txBox="1"/>
            <p:nvPr/>
          </p:nvSpPr>
          <p:spPr>
            <a:xfrm>
              <a:off x="1729054" y="4308986"/>
              <a:ext cx="855363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 err="1">
                  <a:solidFill>
                    <a:schemeClr val="tx1">
                      <a:lumMod val="75000"/>
                    </a:schemeClr>
                  </a:solidFill>
                </a:rPr>
                <a:t>Skript</a:t>
              </a:r>
              <a:r>
                <a:rPr lang="en-GB" sz="1050" dirty="0">
                  <a:solidFill>
                    <a:schemeClr val="tx1">
                      <a:lumMod val="75000"/>
                    </a:schemeClr>
                  </a:solidFill>
                </a:rPr>
                <a:t> 2</a:t>
              </a:r>
              <a:endParaRPr lang="x-none" sz="105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pic>
        <p:nvPicPr>
          <p:cNvPr id="72" name="Graphic 71" descr="Female Profile">
            <a:extLst>
              <a:ext uri="{FF2B5EF4-FFF2-40B4-BE49-F238E27FC236}">
                <a16:creationId xmlns:a16="http://schemas.microsoft.com/office/drawing/2014/main" xmlns="" id="{98E36AB6-442C-5546-A4FD-2B0D625E441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4562551" y="3308987"/>
            <a:ext cx="914400" cy="914400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3688C171-B34A-EE4B-B51E-299CDFF2D80E}"/>
              </a:ext>
            </a:extLst>
          </p:cNvPr>
          <p:cNvSpPr/>
          <p:nvPr/>
        </p:nvSpPr>
        <p:spPr>
          <a:xfrm>
            <a:off x="2696977" y="3006993"/>
            <a:ext cx="1853341" cy="20524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181D7A04-1BD5-DE41-8AE1-E274B03A4442}"/>
              </a:ext>
            </a:extLst>
          </p:cNvPr>
          <p:cNvSpPr/>
          <p:nvPr/>
        </p:nvSpPr>
        <p:spPr>
          <a:xfrm>
            <a:off x="147404" y="1034952"/>
            <a:ext cx="2793352" cy="19042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xmlns="" id="{1F4F1C62-ED41-A240-82BB-27BD9FB173D8}"/>
              </a:ext>
            </a:extLst>
          </p:cNvPr>
          <p:cNvCxnSpPr>
            <a:cxnSpLocks/>
          </p:cNvCxnSpPr>
          <p:nvPr/>
        </p:nvCxnSpPr>
        <p:spPr>
          <a:xfrm flipH="1">
            <a:off x="4084563" y="4768085"/>
            <a:ext cx="66574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D704806E-E2EE-F34E-BECE-3F704153440E}"/>
              </a:ext>
            </a:extLst>
          </p:cNvPr>
          <p:cNvGrpSpPr/>
          <p:nvPr/>
        </p:nvGrpSpPr>
        <p:grpSpPr>
          <a:xfrm>
            <a:off x="6402575" y="3678689"/>
            <a:ext cx="655987" cy="653123"/>
            <a:chOff x="5193757" y="3110994"/>
            <a:chExt cx="914400" cy="914400"/>
          </a:xfrm>
        </p:grpSpPr>
        <p:pic>
          <p:nvPicPr>
            <p:cNvPr id="92" name="Graphic 91" descr="Eyes">
              <a:extLst>
                <a:ext uri="{FF2B5EF4-FFF2-40B4-BE49-F238E27FC236}">
                  <a16:creationId xmlns:a16="http://schemas.microsoft.com/office/drawing/2014/main" xmlns="" id="{44F4B1E9-9517-F944-8342-09598426C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p:blipFill>
          <p:spPr>
            <a:xfrm>
              <a:off x="5193757" y="3110994"/>
              <a:ext cx="914400" cy="914400"/>
            </a:xfrm>
            <a:prstGeom prst="rect">
              <a:avLst/>
            </a:prstGeom>
          </p:spPr>
        </p:pic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E6E8F519-E8FE-B14A-8A8B-0FD8F19F2F71}"/>
                </a:ext>
              </a:extLst>
            </p:cNvPr>
            <p:cNvCxnSpPr/>
            <p:nvPr/>
          </p:nvCxnSpPr>
          <p:spPr>
            <a:xfrm>
              <a:off x="5321291" y="3291052"/>
              <a:ext cx="232676" cy="9850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782D2CFD-E2BA-A642-BDA7-DAC01D1943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2701" y="3297979"/>
              <a:ext cx="232676" cy="9850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3" name="Arc 102">
            <a:extLst>
              <a:ext uri="{FF2B5EF4-FFF2-40B4-BE49-F238E27FC236}">
                <a16:creationId xmlns:a16="http://schemas.microsoft.com/office/drawing/2014/main" xmlns="" id="{3BE0F820-3757-2A47-A404-F77C426C8436}"/>
              </a:ext>
            </a:extLst>
          </p:cNvPr>
          <p:cNvSpPr/>
          <p:nvPr/>
        </p:nvSpPr>
        <p:spPr>
          <a:xfrm rot="5400000">
            <a:off x="5333787" y="3228173"/>
            <a:ext cx="1478381" cy="1429216"/>
          </a:xfrm>
          <a:prstGeom prst="arc">
            <a:avLst>
              <a:gd name="adj1" fmla="val 17768573"/>
              <a:gd name="adj2" fmla="val 3162084"/>
            </a:avLst>
          </a:pr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 sz="105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CEECC4CD-7627-6E48-B8F5-B1720CC66C10}"/>
              </a:ext>
            </a:extLst>
          </p:cNvPr>
          <p:cNvSpPr txBox="1"/>
          <p:nvPr/>
        </p:nvSpPr>
        <p:spPr>
          <a:xfrm>
            <a:off x="6180058" y="4668975"/>
            <a:ext cx="9138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050" dirty="0">
                <a:solidFill>
                  <a:schemeClr val="tx1">
                    <a:lumMod val="75000"/>
                  </a:schemeClr>
                </a:solidFill>
              </a:rPr>
              <a:t>Feedback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585504FA-4EC0-3F46-B782-FD388F1A004D}"/>
              </a:ext>
            </a:extLst>
          </p:cNvPr>
          <p:cNvSpPr txBox="1"/>
          <p:nvPr/>
        </p:nvSpPr>
        <p:spPr>
          <a:xfrm>
            <a:off x="3754786" y="3021085"/>
            <a:ext cx="791916" cy="2462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IT-System</a:t>
            </a:r>
            <a:endParaRPr lang="x-none" sz="1000" dirty="0">
              <a:solidFill>
                <a:schemeClr val="bg1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814E263F-2064-8A41-B0EC-81A11510255E}"/>
              </a:ext>
            </a:extLst>
          </p:cNvPr>
          <p:cNvSpPr txBox="1"/>
          <p:nvPr/>
        </p:nvSpPr>
        <p:spPr>
          <a:xfrm>
            <a:off x="2140875" y="1047149"/>
            <a:ext cx="791916" cy="2462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IT-System</a:t>
            </a:r>
            <a:endParaRPr lang="x-none" sz="1000" dirty="0">
              <a:solidFill>
                <a:schemeClr val="bg1"/>
              </a:solidFill>
            </a:endParaRPr>
          </a:p>
        </p:txBody>
      </p:sp>
      <p:pic>
        <p:nvPicPr>
          <p:cNvPr id="111" name="Picture 8" descr="Corona-Datenspende im App Store">
            <a:extLst>
              <a:ext uri="{FF2B5EF4-FFF2-40B4-BE49-F238E27FC236}">
                <a16:creationId xmlns:a16="http://schemas.microsoft.com/office/drawing/2014/main" xmlns="" id="{DB504738-A32C-734D-B617-546343303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88" y="1085371"/>
            <a:ext cx="388997" cy="388997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297708AD-0DE3-2E49-941B-42FA29BE6A74}"/>
              </a:ext>
            </a:extLst>
          </p:cNvPr>
          <p:cNvSpPr txBox="1"/>
          <p:nvPr/>
        </p:nvSpPr>
        <p:spPr>
          <a:xfrm>
            <a:off x="602324" y="1061189"/>
            <a:ext cx="989373" cy="746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err="1">
                <a:solidFill>
                  <a:schemeClr val="tx1">
                    <a:lumMod val="75000"/>
                  </a:schemeClr>
                </a:solidFill>
              </a:rPr>
              <a:t>Datenspende</a:t>
            </a:r>
            <a:endParaRPr lang="en-GB" sz="1050" dirty="0">
              <a:solidFill>
                <a:schemeClr val="tx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err="1">
                <a:solidFill>
                  <a:schemeClr val="tx1">
                    <a:lumMod val="75000"/>
                  </a:schemeClr>
                </a:solidFill>
              </a:rPr>
              <a:t>Schrittzahl</a:t>
            </a:r>
            <a:endParaRPr lang="en-GB" sz="800" dirty="0">
              <a:solidFill>
                <a:schemeClr val="tx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err="1">
                <a:solidFill>
                  <a:schemeClr val="tx1">
                    <a:lumMod val="75000"/>
                  </a:schemeClr>
                </a:solidFill>
              </a:rPr>
              <a:t>Puls</a:t>
            </a:r>
            <a:endParaRPr lang="en-GB" sz="800" dirty="0">
              <a:solidFill>
                <a:schemeClr val="tx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err="1">
                <a:solidFill>
                  <a:schemeClr val="tx1">
                    <a:lumMod val="75000"/>
                  </a:schemeClr>
                </a:solidFill>
              </a:rPr>
              <a:t>Schlafdauer</a:t>
            </a:r>
            <a:endParaRPr lang="en-GB" sz="800" dirty="0">
              <a:solidFill>
                <a:schemeClr val="tx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err="1">
                <a:solidFill>
                  <a:schemeClr val="tx1">
                    <a:lumMod val="75000"/>
                  </a:schemeClr>
                </a:solidFill>
              </a:rPr>
              <a:t>Demografie</a:t>
            </a:r>
            <a:endParaRPr lang="x-none" sz="8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xmlns="" id="{6D49F7F0-91F1-A348-87F1-7D929B8CFAE6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632121" y="1748790"/>
            <a:ext cx="37566" cy="2812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E180AA6E-96F7-074D-B11A-7AB18B92B1DD}"/>
              </a:ext>
            </a:extLst>
          </p:cNvPr>
          <p:cNvSpPr txBox="1"/>
          <p:nvPr/>
        </p:nvSpPr>
        <p:spPr>
          <a:xfrm>
            <a:off x="1677671" y="1381325"/>
            <a:ext cx="1008609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tx1">
                    <a:lumMod val="75000"/>
                  </a:schemeClr>
                </a:solidFill>
              </a:rPr>
              <a:t>COVID </a:t>
            </a:r>
            <a:r>
              <a:rPr lang="en-GB" sz="1050" dirty="0" err="1">
                <a:solidFill>
                  <a:schemeClr val="tx1">
                    <a:lumMod val="75000"/>
                  </a:schemeClr>
                </a:solidFill>
              </a:rPr>
              <a:t>Daten</a:t>
            </a:r>
            <a:endParaRPr lang="en-GB" sz="1050" dirty="0">
              <a:solidFill>
                <a:schemeClr val="tx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75000"/>
                  </a:schemeClr>
                </a:solidFill>
              </a:rPr>
              <a:t>COVID-</a:t>
            </a:r>
            <a:r>
              <a:rPr lang="en-GB" sz="800" dirty="0" err="1">
                <a:solidFill>
                  <a:schemeClr val="tx1">
                    <a:lumMod val="75000"/>
                  </a:schemeClr>
                </a:solidFill>
              </a:rPr>
              <a:t>Fälle</a:t>
            </a:r>
            <a:endParaRPr lang="en-GB" sz="800" dirty="0">
              <a:solidFill>
                <a:schemeClr val="tx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75000"/>
                  </a:schemeClr>
                </a:solidFill>
              </a:rPr>
              <a:t>ILI / 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err="1">
                <a:solidFill>
                  <a:schemeClr val="tx1">
                    <a:lumMod val="75000"/>
                  </a:schemeClr>
                </a:solidFill>
              </a:rPr>
              <a:t>Anzahl</a:t>
            </a:r>
            <a:r>
              <a:rPr lang="en-GB" sz="800" dirty="0">
                <a:solidFill>
                  <a:schemeClr val="tx1">
                    <a:lumMod val="75000"/>
                  </a:schemeClr>
                </a:solidFill>
              </a:rPr>
              <a:t> Tests</a:t>
            </a: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xmlns="" id="{84387808-AA5A-F742-BB5F-C6DD1191F32C}"/>
              </a:ext>
            </a:extLst>
          </p:cNvPr>
          <p:cNvCxnSpPr>
            <a:cxnSpLocks/>
          </p:cNvCxnSpPr>
          <p:nvPr/>
        </p:nvCxnSpPr>
        <p:spPr>
          <a:xfrm flipH="1">
            <a:off x="1053405" y="1899379"/>
            <a:ext cx="633796" cy="3818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4BD84E5A-BE40-EF48-AC0C-42F5EE0736FB}"/>
              </a:ext>
            </a:extLst>
          </p:cNvPr>
          <p:cNvSpPr txBox="1"/>
          <p:nvPr/>
        </p:nvSpPr>
        <p:spPr>
          <a:xfrm>
            <a:off x="5224770" y="3332202"/>
            <a:ext cx="1017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050" b="1" dirty="0">
                <a:solidFill>
                  <a:schemeClr val="tx1">
                    <a:lumMod val="75000"/>
                  </a:schemeClr>
                </a:solidFill>
              </a:rPr>
              <a:t>Weiter-entwicklung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54D9045A-CE8C-F14A-8C13-86DEA195906F}"/>
              </a:ext>
            </a:extLst>
          </p:cNvPr>
          <p:cNvSpPr txBox="1"/>
          <p:nvPr/>
        </p:nvSpPr>
        <p:spPr>
          <a:xfrm>
            <a:off x="1677095" y="2166124"/>
            <a:ext cx="1133644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err="1">
                <a:solidFill>
                  <a:schemeClr val="tx1">
                    <a:lumMod val="75000"/>
                  </a:schemeClr>
                </a:solidFill>
              </a:rPr>
              <a:t>Externe</a:t>
            </a:r>
            <a:r>
              <a:rPr lang="en-GB" sz="105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</a:schemeClr>
                </a:solidFill>
              </a:rPr>
              <a:t>Daten</a:t>
            </a:r>
            <a:endParaRPr lang="en-GB" sz="1050" dirty="0">
              <a:solidFill>
                <a:schemeClr val="tx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75000"/>
                  </a:schemeClr>
                </a:solidFill>
              </a:rPr>
              <a:t>Wetter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err="1">
                <a:solidFill>
                  <a:schemeClr val="tx1">
                    <a:lumMod val="75000"/>
                  </a:schemeClr>
                </a:solidFill>
              </a:rPr>
              <a:t>Ereignisse</a:t>
            </a:r>
            <a:endParaRPr lang="en-GB" sz="800" dirty="0">
              <a:solidFill>
                <a:schemeClr val="tx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err="1">
                <a:solidFill>
                  <a:schemeClr val="tx1">
                    <a:lumMod val="75000"/>
                  </a:schemeClr>
                </a:solidFill>
              </a:rPr>
              <a:t>Beschränkungen</a:t>
            </a:r>
            <a:endParaRPr lang="en-GB" sz="8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xmlns="" id="{25B19437-124A-814A-8862-D8BD75F024AB}"/>
              </a:ext>
            </a:extLst>
          </p:cNvPr>
          <p:cNvCxnSpPr>
            <a:cxnSpLocks/>
            <a:endCxn id="44" idx="3"/>
          </p:cNvCxnSpPr>
          <p:nvPr/>
        </p:nvCxnSpPr>
        <p:spPr>
          <a:xfrm flipH="1">
            <a:off x="1074074" y="2442776"/>
            <a:ext cx="545484" cy="292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A1013579-7334-0B4E-8584-2E2094EC43D6}"/>
              </a:ext>
            </a:extLst>
          </p:cNvPr>
          <p:cNvSpPr/>
          <p:nvPr/>
        </p:nvSpPr>
        <p:spPr>
          <a:xfrm>
            <a:off x="4653503" y="3004982"/>
            <a:ext cx="3291906" cy="20524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CE1E404-D1F6-3C48-9408-D012FCC6D50A}"/>
              </a:ext>
            </a:extLst>
          </p:cNvPr>
          <p:cNvSpPr txBox="1"/>
          <p:nvPr/>
        </p:nvSpPr>
        <p:spPr>
          <a:xfrm>
            <a:off x="7399317" y="3017101"/>
            <a:ext cx="532165" cy="2462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Team</a:t>
            </a:r>
            <a:endParaRPr lang="x-none" sz="1000" dirty="0">
              <a:solidFill>
                <a:schemeClr val="bg1"/>
              </a:solidFill>
            </a:endParaRPr>
          </a:p>
        </p:txBody>
      </p:sp>
      <p:cxnSp>
        <p:nvCxnSpPr>
          <p:cNvPr id="57" name="Gerade Verbindung 13">
            <a:extLst>
              <a:ext uri="{FF2B5EF4-FFF2-40B4-BE49-F238E27FC236}">
                <a16:creationId xmlns:a16="http://schemas.microsoft.com/office/drawing/2014/main" xmlns="" id="{334C56A2-2B9F-7246-9456-43A60B95943E}"/>
              </a:ext>
            </a:extLst>
          </p:cNvPr>
          <p:cNvCxnSpPr>
            <a:cxnSpLocks/>
          </p:cNvCxnSpPr>
          <p:nvPr/>
        </p:nvCxnSpPr>
        <p:spPr>
          <a:xfrm>
            <a:off x="1491916" y="2937728"/>
            <a:ext cx="0" cy="6032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13">
            <a:extLst>
              <a:ext uri="{FF2B5EF4-FFF2-40B4-BE49-F238E27FC236}">
                <a16:creationId xmlns:a16="http://schemas.microsoft.com/office/drawing/2014/main" xmlns="" id="{19949E08-E7EC-1C4E-A292-917A7B629D84}"/>
              </a:ext>
            </a:extLst>
          </p:cNvPr>
          <p:cNvCxnSpPr>
            <a:cxnSpLocks/>
          </p:cNvCxnSpPr>
          <p:nvPr/>
        </p:nvCxnSpPr>
        <p:spPr>
          <a:xfrm>
            <a:off x="3476467" y="2676972"/>
            <a:ext cx="0" cy="3280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13">
            <a:extLst>
              <a:ext uri="{FF2B5EF4-FFF2-40B4-BE49-F238E27FC236}">
                <a16:creationId xmlns:a16="http://schemas.microsoft.com/office/drawing/2014/main" xmlns="" id="{2BA45CB0-4A9B-7C41-9725-9D598C48F611}"/>
              </a:ext>
            </a:extLst>
          </p:cNvPr>
          <p:cNvCxnSpPr>
            <a:cxnSpLocks/>
          </p:cNvCxnSpPr>
          <p:nvPr/>
        </p:nvCxnSpPr>
        <p:spPr>
          <a:xfrm>
            <a:off x="5598249" y="2166124"/>
            <a:ext cx="0" cy="83885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7E76D10-23D8-B348-8EBB-9B3AB8780D0C}"/>
              </a:ext>
            </a:extLst>
          </p:cNvPr>
          <p:cNvSpPr txBox="1"/>
          <p:nvPr/>
        </p:nvSpPr>
        <p:spPr>
          <a:xfrm>
            <a:off x="7122991" y="3332202"/>
            <a:ext cx="5872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050" b="1" dirty="0">
                <a:solidFill>
                  <a:schemeClr val="tx1">
                    <a:lumMod val="75000"/>
                  </a:schemeClr>
                </a:solidFill>
              </a:rPr>
              <a:t>QM Check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D9A88251-37F5-E644-9BD9-15E38B1198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7942" y="3237162"/>
            <a:ext cx="888713" cy="52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41402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Bildschirmpräsentation (16:9)</PresentationFormat>
  <Paragraphs>58</Paragraphs>
  <Slides>7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Viola template</vt:lpstr>
      <vt:lpstr>CORONA-DATENSPENDE</vt:lpstr>
      <vt:lpstr>Gesundheits-Monitoring</vt:lpstr>
      <vt:lpstr>Glaubhafte Fieberdetektionen</vt:lpstr>
      <vt:lpstr>Zahlen zur Pandemie</vt:lpstr>
      <vt:lpstr>Unsere Detektionen bilden die Fälle ab</vt:lpstr>
      <vt:lpstr>Beispiel Berlin</vt:lpstr>
      <vt:lpstr>Automatisierung + dauerhafte Weiterentwicklung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Frotscher, Janet</dc:creator>
  <cp:lastModifiedBy>Frotscher, Janet</cp:lastModifiedBy>
  <cp:revision>179</cp:revision>
  <dcterms:modified xsi:type="dcterms:W3CDTF">2020-10-12T18:19:10Z</dcterms:modified>
</cp:coreProperties>
</file>