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427" r:id="rId2"/>
    <p:sldId id="718" r:id="rId3"/>
    <p:sldId id="570" r:id="rId4"/>
  </p:sldIdLst>
  <p:sldSz cx="9144000" cy="6858000" type="screen4x3"/>
  <p:notesSz cx="6797675" cy="9928225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aas, Walter" initials="HW" lastIdx="10" clrIdx="0"/>
  <p:cmAuthor id="1" name="Buchholz, Udo" initials="BU" lastIdx="0" clrIdx="1"/>
  <p:cmAuthor id="2" name="Goerlitz, Luise" initials="GL" lastIdx="2" clrIdx="2"/>
  <p:cmAuthor id="3" name="Hilbig, Antonia" initials="HA" lastIdx="1" clrIdx="3"/>
  <p:cmAuthor id="4" name="Steffen, Annika" initials="SA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5AA6"/>
    <a:srgbClr val="367BB8"/>
    <a:srgbClr val="D0D8E8"/>
    <a:srgbClr val="FFFFCC"/>
    <a:srgbClr val="FFCC99"/>
    <a:srgbClr val="4D8AD2"/>
    <a:srgbClr val="66A8DD"/>
    <a:srgbClr val="006EC7"/>
    <a:srgbClr val="E9EDF4"/>
    <a:srgbClr val="338B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45" autoAdjust="0"/>
    <p:restoredTop sz="92639" autoAdjust="0"/>
  </p:normalViewPr>
  <p:slideViewPr>
    <p:cSldViewPr snapToGrid="0" snapToObjects="1">
      <p:cViewPr>
        <p:scale>
          <a:sx n="100" d="100"/>
          <a:sy n="100" d="100"/>
        </p:scale>
        <p:origin x="-972" y="-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5546"/>
    </p:cViewPr>
  </p:sorterViewPr>
  <p:notesViewPr>
    <p:cSldViewPr snapToGrid="0" snapToObjects="1">
      <p:cViewPr varScale="1">
        <p:scale>
          <a:sx n="93" d="100"/>
          <a:sy n="93" d="100"/>
        </p:scale>
        <p:origin x="-3780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12.10.2020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12.10.2020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57886">
              <a:defRPr/>
            </a:pPr>
            <a:r>
              <a:rPr lang="de-DE" dirty="0"/>
              <a:t>Quelle: Ordner des aktuellen Lageberichts S:\</a:t>
            </a:r>
            <a:r>
              <a:rPr lang="de-DE" dirty="0" smtClean="0"/>
              <a:t>Projekte\RKI_nCoV-Lage\3.Kommunikation\3.7.Lageberichte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0930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Datei </a:t>
            </a:r>
            <a:r>
              <a:rPr lang="de-DE" dirty="0" err="1" smtClean="0"/>
              <a:t>Fallzahlen_kumulativ_Datum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3011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0" y="1384875"/>
            <a:ext cx="8752360" cy="4355538"/>
          </a:xfrm>
          <a:prstGeom prst="rect">
            <a:avLst/>
          </a:prstGeom>
          <a:solidFill>
            <a:srgbClr val="006EC7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384300"/>
            <a:ext cx="3319463" cy="4356100"/>
          </a:xfrm>
        </p:spPr>
        <p:txBody>
          <a:bodyPr/>
          <a:lstStyle/>
          <a:p>
            <a:endParaRPr lang="de-DE"/>
          </a:p>
        </p:txBody>
      </p:sp>
      <p:sp>
        <p:nvSpPr>
          <p:cNvPr id="16" name="Rechteck 15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3" name="Bild 12" descr="RKI-Logo_RGB_P300C.tif"/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379" y="332655"/>
            <a:ext cx="2050093" cy="594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Bild 2" descr="PPT_Background_4zu3_RBGNEU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" y="1384875"/>
            <a:ext cx="8746484" cy="4358640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2" name="Bild 11" descr="RKI-Logo_RGB_P300C.tif"/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379" y="332655"/>
            <a:ext cx="2050093" cy="594649"/>
          </a:xfrm>
          <a:prstGeom prst="rect">
            <a:avLst/>
          </a:prstGeom>
        </p:spPr>
      </p:pic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457199" y="1155700"/>
            <a:ext cx="8092593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smtClean="0"/>
              <a:t>05.10.2020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sz="quarter" idx="13"/>
          </p:nvPr>
        </p:nvSpPr>
        <p:spPr>
          <a:xfrm>
            <a:off x="4606442" y="1155699"/>
            <a:ext cx="3943350" cy="529590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Inhaltsplatzhalter 7"/>
          <p:cNvSpPr>
            <a:spLocks noGrp="1"/>
          </p:cNvSpPr>
          <p:nvPr>
            <p:ph sz="quarter" idx="14"/>
          </p:nvPr>
        </p:nvSpPr>
        <p:spPr>
          <a:xfrm>
            <a:off x="454844" y="1155699"/>
            <a:ext cx="3943350" cy="5295901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11" name="Datumsplatzhalter 10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de-DE" smtClean="0"/>
              <a:t>05.10.2020</a:t>
            </a:r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05.10.2020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0451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05.10.2020</a:t>
            </a:r>
            <a:endParaRPr lang="de-DE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199" y="1155700"/>
            <a:ext cx="8092593" cy="530225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5" y="6622713"/>
            <a:ext cx="1860421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 smtClean="0"/>
              <a:t>05.10.2020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1" y="6622713"/>
            <a:ext cx="5182675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052920" y="6622713"/>
            <a:ext cx="496872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ctr">
              <a:defRPr sz="1200">
                <a:solidFill>
                  <a:srgbClr val="006EC7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13" name="Gerade Verbindung 12"/>
          <p:cNvCxnSpPr/>
          <p:nvPr userDrawn="1"/>
        </p:nvCxnSpPr>
        <p:spPr>
          <a:xfrm>
            <a:off x="2594239" y="6628377"/>
            <a:ext cx="0" cy="229623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 userDrawn="1"/>
        </p:nvCxnSpPr>
        <p:spPr>
          <a:xfrm>
            <a:off x="457200" y="6622713"/>
            <a:ext cx="0" cy="23528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 userDrawn="1"/>
        </p:nvCxnSpPr>
        <p:spPr>
          <a:xfrm>
            <a:off x="8564139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 14" descr="RKI-Logo_RGB_P300C.tif"/>
          <p:cNvPicPr>
            <a:picLocks noChangeAspect="1"/>
          </p:cNvPicPr>
          <p:nvPr userDrawn="1"/>
        </p:nvPicPr>
        <p:blipFill>
          <a:blip r:embed="rId8" cstate="screen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6623" y="182309"/>
            <a:ext cx="1656184" cy="480392"/>
          </a:xfrm>
          <a:prstGeom prst="rect">
            <a:avLst/>
          </a:prstGeom>
        </p:spPr>
      </p:pic>
      <p:cxnSp>
        <p:nvCxnSpPr>
          <p:cNvPr id="17" name="Gerade Verbindung 16">
            <a:extLst>
              <a:ext uri="{FF2B5EF4-FFF2-40B4-BE49-F238E27FC236}">
                <a16:creationId xmlns="" xmlns:a16="http://schemas.microsoft.com/office/drawing/2014/main" id="{3D4E5546-5335-5647-A96F-CE3BCF4D161A}"/>
              </a:ext>
            </a:extLst>
          </p:cNvPr>
          <p:cNvCxnSpPr/>
          <p:nvPr userDrawn="1"/>
        </p:nvCxnSpPr>
        <p:spPr>
          <a:xfrm>
            <a:off x="8045635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4" r:id="rId4"/>
    <p:sldLayoutId id="2147483661" r:id="rId5"/>
    <p:sldLayoutId id="2147483655" r:id="rId6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rgbClr val="006EC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umsplatzhalter 9"/>
          <p:cNvSpPr>
            <a:spLocks noGrp="1"/>
          </p:cNvSpPr>
          <p:nvPr>
            <p:ph type="dt" sz="half" idx="14"/>
          </p:nvPr>
        </p:nvSpPr>
        <p:spPr>
          <a:xfrm>
            <a:off x="597387" y="6622713"/>
            <a:ext cx="1860421" cy="195750"/>
          </a:xfrm>
        </p:spPr>
        <p:txBody>
          <a:bodyPr/>
          <a:lstStyle/>
          <a:p>
            <a:r>
              <a:rPr lang="de-DE" dirty="0" smtClean="0"/>
              <a:t>12</a:t>
            </a:r>
            <a:r>
              <a:rPr lang="de-DE" dirty="0" smtClean="0"/>
              <a:t>.10.2020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1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7439" y="597446"/>
            <a:ext cx="8670471" cy="1292662"/>
          </a:xfrm>
          <a:solidFill>
            <a:srgbClr val="045AA6"/>
          </a:solidFill>
        </p:spPr>
        <p:txBody>
          <a:bodyPr/>
          <a:lstStyle/>
          <a:p>
            <a:r>
              <a:rPr lang="de-DE" sz="2800" dirty="0" smtClean="0">
                <a:solidFill>
                  <a:schemeClr val="bg1"/>
                </a:solidFill>
              </a:rPr>
              <a:t>COVID-19: 		Lage National, </a:t>
            </a:r>
            <a:r>
              <a:rPr lang="de-DE" sz="2800" dirty="0" smtClean="0">
                <a:solidFill>
                  <a:schemeClr val="bg1"/>
                </a:solidFill>
              </a:rPr>
              <a:t>12</a:t>
            </a:r>
            <a:r>
              <a:rPr lang="de-DE" sz="2800" dirty="0" smtClean="0">
                <a:solidFill>
                  <a:schemeClr val="bg1"/>
                </a:solidFill>
              </a:rPr>
              <a:t>.10.2020</a:t>
            </a:r>
            <a:r>
              <a:rPr lang="de-DE" sz="2800" dirty="0" smtClean="0">
                <a:solidFill>
                  <a:schemeClr val="bg1"/>
                </a:solidFill>
              </a:rPr>
              <a:t/>
            </a:r>
            <a:br>
              <a:rPr lang="de-DE" sz="2800" dirty="0" smtClean="0">
                <a:solidFill>
                  <a:schemeClr val="bg1"/>
                </a:solidFill>
              </a:rPr>
            </a:br>
            <a:r>
              <a:rPr lang="de-DE" sz="2800" dirty="0">
                <a:solidFill>
                  <a:schemeClr val="bg1"/>
                </a:solidFill>
              </a:rPr>
              <a:t/>
            </a:r>
            <a:br>
              <a:rPr lang="de-DE" sz="2800" dirty="0">
                <a:solidFill>
                  <a:schemeClr val="bg1"/>
                </a:solidFill>
              </a:rPr>
            </a:br>
            <a:r>
              <a:rPr lang="de-DE" sz="2800" dirty="0" smtClean="0">
                <a:solidFill>
                  <a:schemeClr val="bg1"/>
                </a:solidFill>
              </a:rPr>
              <a:t>Informationen für den Krisenstab</a:t>
            </a:r>
            <a:endParaRPr lang="de-DE" sz="2800" dirty="0">
              <a:solidFill>
                <a:schemeClr val="bg1"/>
              </a:solidFill>
            </a:endParaRPr>
          </a:p>
        </p:txBody>
      </p:sp>
      <p:graphicFrame>
        <p:nvGraphicFramePr>
          <p:cNvPr id="11" name="Tabel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0073895"/>
              </p:ext>
            </p:extLst>
          </p:nvPr>
        </p:nvGraphicFramePr>
        <p:xfrm>
          <a:off x="217439" y="2004786"/>
          <a:ext cx="8659861" cy="2805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5238"/>
                <a:gridCol w="1308633"/>
                <a:gridCol w="1417559"/>
                <a:gridCol w="1621027"/>
                <a:gridCol w="2247404"/>
              </a:tblGrid>
              <a:tr h="396910"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>
                          <a:solidFill>
                            <a:schemeClr val="bg1"/>
                          </a:solidFill>
                        </a:rPr>
                        <a:t>Datenstand</a:t>
                      </a:r>
                    </a:p>
                  </a:txBody>
                  <a:tcPr>
                    <a:solidFill>
                      <a:srgbClr val="045AA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DE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Anzahl</a:t>
                      </a:r>
                      <a:endParaRPr lang="de-DE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bg1"/>
                          </a:solidFill>
                        </a:rPr>
                        <a:t>Änderung zum Vortag</a:t>
                      </a:r>
                      <a:endParaRPr lang="de-DE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1" dirty="0" smtClean="0">
                          <a:solidFill>
                            <a:schemeClr val="bg1"/>
                          </a:solidFill>
                        </a:rPr>
                        <a:t>Inzidenz </a:t>
                      </a:r>
                      <a:r>
                        <a:rPr lang="de-DE" sz="1800" b="1" dirty="0" smtClean="0">
                          <a:solidFill>
                            <a:schemeClr val="bg1"/>
                          </a:solidFill>
                        </a:rPr>
                        <a:t>(Fälle/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smtClean="0">
                          <a:solidFill>
                            <a:schemeClr val="bg1"/>
                          </a:solidFill>
                        </a:rPr>
                        <a:t>100.000 </a:t>
                      </a:r>
                      <a:r>
                        <a:rPr lang="de-DE" sz="1800" b="1" dirty="0" err="1" smtClean="0">
                          <a:solidFill>
                            <a:schemeClr val="bg1"/>
                          </a:solidFill>
                        </a:rPr>
                        <a:t>Einw</a:t>
                      </a:r>
                      <a:r>
                        <a:rPr lang="de-DE" sz="1800" b="1" dirty="0" smtClean="0">
                          <a:solidFill>
                            <a:schemeClr val="bg1"/>
                          </a:solidFill>
                        </a:rPr>
                        <a:t>.)</a:t>
                      </a: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</a:tr>
              <a:tr h="396910">
                <a:tc>
                  <a:txBody>
                    <a:bodyPr/>
                    <a:lstStyle/>
                    <a:p>
                      <a:pPr algn="l"/>
                      <a:r>
                        <a:rPr lang="de-DE" sz="1600" b="1" dirty="0" smtClean="0">
                          <a:solidFill>
                            <a:schemeClr val="bg1"/>
                          </a:solidFill>
                        </a:rPr>
                        <a:t>12.10.2020</a:t>
                      </a:r>
                      <a:r>
                        <a:rPr lang="de-DE" sz="1600" b="1" dirty="0" smtClean="0">
                          <a:solidFill>
                            <a:schemeClr val="bg1"/>
                          </a:solidFill>
                        </a:rPr>
                        <a:t>; 0:00 Uhr</a:t>
                      </a:r>
                    </a:p>
                  </a:txBody>
                  <a:tcPr>
                    <a:solidFill>
                      <a:srgbClr val="045AA6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de-DE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Ganze Zahl</a:t>
                      </a:r>
                      <a:endParaRPr lang="de-DE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Prozent</a:t>
                      </a:r>
                      <a:endParaRPr lang="de-DE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Bestätigte Fälle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325.331</a:t>
                      </a:r>
                      <a:endParaRPr lang="de-DE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+ </a:t>
                      </a:r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2.467</a:t>
                      </a:r>
                      <a:endParaRPr lang="de-DE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0,76%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391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Verstorbene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9.621</a:t>
                      </a:r>
                      <a:endParaRPr lang="de-D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    + </a:t>
                      </a:r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0,06%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11,6</a:t>
                      </a:r>
                      <a:endParaRPr lang="de-DE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Anteil Verstorbene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0" dirty="0" smtClean="0">
                          <a:solidFill>
                            <a:schemeClr val="tx1"/>
                          </a:solidFill>
                        </a:rPr>
                        <a:t>3,0%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Genesene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ca. </a:t>
                      </a: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276.900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7-Tage-Inzidenz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27,5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4510288"/>
              </p:ext>
            </p:extLst>
          </p:nvPr>
        </p:nvGraphicFramePr>
        <p:xfrm>
          <a:off x="265066" y="4960166"/>
          <a:ext cx="3087734" cy="1614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4456"/>
                <a:gridCol w="630134"/>
                <a:gridCol w="1463144"/>
              </a:tblGrid>
              <a:tr h="673099">
                <a:tc>
                  <a:txBody>
                    <a:bodyPr/>
                    <a:lstStyle/>
                    <a:p>
                      <a:pPr algn="l"/>
                      <a:r>
                        <a:rPr lang="de-DE" sz="1200" dirty="0" smtClean="0">
                          <a:solidFill>
                            <a:schemeClr val="bg1"/>
                          </a:solidFill>
                        </a:rPr>
                        <a:t>DIVI</a:t>
                      </a:r>
                    </a:p>
                    <a:p>
                      <a:pPr algn="l"/>
                      <a:r>
                        <a:rPr lang="de-DE" sz="1200" dirty="0" smtClean="0">
                          <a:solidFill>
                            <a:schemeClr val="bg1"/>
                          </a:solidFill>
                        </a:rPr>
                        <a:t>Datenstand</a:t>
                      </a:r>
                    </a:p>
                    <a:p>
                      <a:pPr algn="l"/>
                      <a:r>
                        <a:rPr lang="de-DE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11.10.2020</a:t>
                      </a:r>
                      <a:endParaRPr lang="de-DE" sz="12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045A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Anzahl</a:t>
                      </a:r>
                      <a:endParaRPr lang="de-DE" sz="12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solidFill>
                            <a:schemeClr val="bg1"/>
                          </a:solidFill>
                        </a:rPr>
                        <a:t>Änderung </a:t>
                      </a:r>
                    </a:p>
                    <a:p>
                      <a:pPr algn="ctr"/>
                      <a:r>
                        <a:rPr lang="de-DE" sz="1200" dirty="0" smtClean="0">
                          <a:solidFill>
                            <a:schemeClr val="bg1"/>
                          </a:solidFill>
                        </a:rPr>
                        <a:t>zum Vortag</a:t>
                      </a:r>
                      <a:endParaRPr lang="de-DE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</a:tr>
              <a:tr h="423182">
                <a:tc>
                  <a:txBody>
                    <a:bodyPr/>
                    <a:lstStyle/>
                    <a:p>
                      <a:pPr algn="l"/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Aktuell ITS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545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+13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3182">
                <a:tc>
                  <a:txBody>
                    <a:bodyPr/>
                    <a:lstStyle/>
                    <a:p>
                      <a:pPr algn="l"/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Invasiv beatmet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275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-3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8" name="Inhaltsplatzhalter 1"/>
          <p:cNvSpPr>
            <a:spLocks noGrp="1"/>
          </p:cNvSpPr>
          <p:nvPr>
            <p:ph sz="quarter" idx="13"/>
          </p:nvPr>
        </p:nvSpPr>
        <p:spPr>
          <a:xfrm>
            <a:off x="3771900" y="4126359"/>
            <a:ext cx="5116010" cy="205358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72000" indent="0">
              <a:spcBef>
                <a:spcPts val="600"/>
              </a:spcBef>
              <a:buNone/>
            </a:pPr>
            <a:r>
              <a:rPr lang="de-DE" sz="1600" b="1" dirty="0"/>
              <a:t>Schätzung der Reproduktionszahl (R)</a:t>
            </a:r>
          </a:p>
          <a:p>
            <a:r>
              <a:rPr lang="de-DE" sz="1400" b="1" dirty="0" smtClean="0">
                <a:solidFill>
                  <a:srgbClr val="045AA6"/>
                </a:solidFill>
              </a:rPr>
              <a:t>Schätzung der Reproduktionszahl (4-Tage-R):  </a:t>
            </a:r>
          </a:p>
          <a:p>
            <a:pPr lvl="1">
              <a:spcBef>
                <a:spcPts val="300"/>
              </a:spcBef>
              <a:tabLst>
                <a:tab pos="1704975" algn="l"/>
              </a:tabLst>
            </a:pPr>
            <a:r>
              <a:rPr lang="de-DE" sz="1400" b="1" dirty="0" smtClean="0">
                <a:solidFill>
                  <a:srgbClr val="FF0000"/>
                </a:solidFill>
              </a:rPr>
              <a:t>12</a:t>
            </a:r>
            <a:r>
              <a:rPr lang="de-DE" sz="1400" b="1" dirty="0" smtClean="0">
                <a:solidFill>
                  <a:srgbClr val="FF0000"/>
                </a:solidFill>
              </a:rPr>
              <a:t>.10.2020</a:t>
            </a:r>
            <a:r>
              <a:rPr lang="de-DE" sz="1400" b="1" dirty="0">
                <a:solidFill>
                  <a:srgbClr val="FF0000"/>
                </a:solidFill>
              </a:rPr>
              <a:t>: 	</a:t>
            </a:r>
            <a:r>
              <a:rPr lang="de-DE" sz="1400" b="1" dirty="0" smtClean="0">
                <a:solidFill>
                  <a:srgbClr val="FF0000"/>
                </a:solidFill>
              </a:rPr>
              <a:t>1,29</a:t>
            </a:r>
            <a:r>
              <a:rPr lang="sv-SE" sz="1400" b="1" dirty="0" smtClean="0">
                <a:solidFill>
                  <a:srgbClr val="FF0000"/>
                </a:solidFill>
              </a:rPr>
              <a:t> </a:t>
            </a:r>
            <a:r>
              <a:rPr lang="sv-SE" sz="1400" b="1" dirty="0">
                <a:solidFill>
                  <a:srgbClr val="FF0000"/>
                </a:solidFill>
              </a:rPr>
              <a:t>(95%-Prädiktionsintervall: </a:t>
            </a:r>
            <a:r>
              <a:rPr lang="sv-SE" sz="1400" b="1" dirty="0" smtClean="0">
                <a:solidFill>
                  <a:srgbClr val="FF0000"/>
                </a:solidFill>
              </a:rPr>
              <a:t>1,01</a:t>
            </a:r>
            <a:r>
              <a:rPr lang="sv-SE" sz="1400" b="1" dirty="0" smtClean="0">
                <a:solidFill>
                  <a:srgbClr val="FF0000"/>
                </a:solidFill>
              </a:rPr>
              <a:t> </a:t>
            </a:r>
            <a:r>
              <a:rPr lang="sv-SE" sz="1400" b="1" dirty="0">
                <a:solidFill>
                  <a:srgbClr val="FF0000"/>
                </a:solidFill>
              </a:rPr>
              <a:t>– </a:t>
            </a:r>
            <a:r>
              <a:rPr lang="sv-SE" sz="1400" b="1" dirty="0" smtClean="0">
                <a:solidFill>
                  <a:srgbClr val="FF0000"/>
                </a:solidFill>
              </a:rPr>
              <a:t>1,56)</a:t>
            </a:r>
            <a:r>
              <a:rPr lang="de-DE" sz="1400" b="1" dirty="0" smtClean="0">
                <a:solidFill>
                  <a:srgbClr val="FF0000"/>
                </a:solidFill>
              </a:rPr>
              <a:t> </a:t>
            </a:r>
            <a:endParaRPr lang="de-DE" sz="1400" b="1" dirty="0">
              <a:solidFill>
                <a:srgbClr val="FF0000"/>
              </a:solidFill>
            </a:endParaRPr>
          </a:p>
          <a:p>
            <a:pPr lvl="1">
              <a:spcBef>
                <a:spcPts val="300"/>
              </a:spcBef>
              <a:tabLst>
                <a:tab pos="1704975" algn="l"/>
              </a:tabLst>
            </a:pPr>
            <a:r>
              <a:rPr lang="de-DE" sz="1400" b="1" dirty="0" smtClean="0">
                <a:solidFill>
                  <a:srgbClr val="045AA6"/>
                </a:solidFill>
              </a:rPr>
              <a:t>11</a:t>
            </a:r>
            <a:r>
              <a:rPr lang="de-DE" sz="1400" b="1" dirty="0" smtClean="0">
                <a:solidFill>
                  <a:srgbClr val="045AA6"/>
                </a:solidFill>
              </a:rPr>
              <a:t>.10.2020</a:t>
            </a:r>
            <a:r>
              <a:rPr lang="de-DE" sz="1400" b="1" dirty="0">
                <a:solidFill>
                  <a:srgbClr val="045AA6"/>
                </a:solidFill>
              </a:rPr>
              <a:t>: </a:t>
            </a:r>
            <a:r>
              <a:rPr lang="de-DE" sz="1400" b="1" dirty="0" smtClean="0">
                <a:solidFill>
                  <a:srgbClr val="045AA6"/>
                </a:solidFill>
              </a:rPr>
              <a:t>1,40 </a:t>
            </a:r>
            <a:r>
              <a:rPr lang="de-DE" sz="1400" b="1" dirty="0" smtClean="0">
                <a:solidFill>
                  <a:srgbClr val="045AA6"/>
                </a:solidFill>
              </a:rPr>
              <a:t>(95%-Prädiktionsintervall</a:t>
            </a:r>
            <a:r>
              <a:rPr lang="de-DE" sz="1400" b="1" dirty="0">
                <a:solidFill>
                  <a:srgbClr val="045AA6"/>
                </a:solidFill>
              </a:rPr>
              <a:t>: </a:t>
            </a:r>
            <a:r>
              <a:rPr lang="de-DE" sz="1400" b="1" dirty="0" smtClean="0">
                <a:solidFill>
                  <a:srgbClr val="045AA6"/>
                </a:solidFill>
              </a:rPr>
              <a:t>1,11</a:t>
            </a:r>
            <a:r>
              <a:rPr lang="de-DE" sz="1400" b="1" dirty="0" smtClean="0">
                <a:solidFill>
                  <a:srgbClr val="045AA6"/>
                </a:solidFill>
              </a:rPr>
              <a:t> </a:t>
            </a:r>
            <a:r>
              <a:rPr lang="de-DE" sz="1400" b="1" dirty="0" smtClean="0">
                <a:solidFill>
                  <a:srgbClr val="045AA6"/>
                </a:solidFill>
              </a:rPr>
              <a:t>– </a:t>
            </a:r>
            <a:r>
              <a:rPr lang="de-DE" sz="1400" b="1" dirty="0" smtClean="0">
                <a:solidFill>
                  <a:srgbClr val="045AA6"/>
                </a:solidFill>
              </a:rPr>
              <a:t>1,70) </a:t>
            </a:r>
            <a:endParaRPr lang="de-DE" sz="1400" b="1" dirty="0" smtClean="0">
              <a:solidFill>
                <a:srgbClr val="045AA6"/>
              </a:solidFill>
            </a:endParaRPr>
          </a:p>
          <a:p>
            <a:pPr>
              <a:spcBef>
                <a:spcPts val="600"/>
              </a:spcBef>
            </a:pPr>
            <a:r>
              <a:rPr lang="de-DE" sz="1400" b="1" dirty="0" smtClean="0">
                <a:solidFill>
                  <a:srgbClr val="045AA6"/>
                </a:solidFill>
              </a:rPr>
              <a:t>Schätzung eines stabileren R (7-Tage-R):</a:t>
            </a:r>
          </a:p>
          <a:p>
            <a:pPr lvl="1">
              <a:spcBef>
                <a:spcPts val="300"/>
              </a:spcBef>
              <a:tabLst>
                <a:tab pos="1704975" algn="l"/>
              </a:tabLst>
            </a:pPr>
            <a:r>
              <a:rPr lang="de-DE" sz="1400" b="1" dirty="0" smtClean="0">
                <a:solidFill>
                  <a:srgbClr val="FF0000"/>
                </a:solidFill>
              </a:rPr>
              <a:t>12</a:t>
            </a:r>
            <a:r>
              <a:rPr lang="de-DE" sz="1400" b="1" dirty="0" smtClean="0">
                <a:solidFill>
                  <a:srgbClr val="FF0000"/>
                </a:solidFill>
              </a:rPr>
              <a:t>.10.2020</a:t>
            </a:r>
            <a:r>
              <a:rPr lang="de-DE" sz="1400" b="1" dirty="0">
                <a:solidFill>
                  <a:srgbClr val="FF0000"/>
                </a:solidFill>
              </a:rPr>
              <a:t>: </a:t>
            </a:r>
            <a:r>
              <a:rPr lang="de-DE" sz="1400" b="1" dirty="0" smtClean="0">
                <a:solidFill>
                  <a:srgbClr val="FF0000"/>
                </a:solidFill>
              </a:rPr>
              <a:t> </a:t>
            </a:r>
            <a:r>
              <a:rPr lang="de-DE" sz="1400" b="1" dirty="0" smtClean="0">
                <a:solidFill>
                  <a:srgbClr val="FF0000"/>
                </a:solidFill>
              </a:rPr>
              <a:t>1,25</a:t>
            </a:r>
            <a:r>
              <a:rPr lang="sv-SE" sz="1400" b="1" dirty="0" smtClean="0">
                <a:solidFill>
                  <a:srgbClr val="FF0000"/>
                </a:solidFill>
              </a:rPr>
              <a:t> </a:t>
            </a:r>
            <a:r>
              <a:rPr lang="sv-SE" sz="1400" b="1" dirty="0">
                <a:solidFill>
                  <a:srgbClr val="FF0000"/>
                </a:solidFill>
              </a:rPr>
              <a:t>(95%-Prädiktionsintervall: </a:t>
            </a:r>
            <a:r>
              <a:rPr lang="sv-SE" sz="1400" b="1" dirty="0" smtClean="0">
                <a:solidFill>
                  <a:srgbClr val="FF0000"/>
                </a:solidFill>
              </a:rPr>
              <a:t>1,10</a:t>
            </a:r>
            <a:r>
              <a:rPr lang="sv-SE" sz="1400" b="1" dirty="0" smtClean="0">
                <a:solidFill>
                  <a:srgbClr val="FF0000"/>
                </a:solidFill>
              </a:rPr>
              <a:t> </a:t>
            </a:r>
            <a:r>
              <a:rPr lang="sv-SE" sz="1400" b="1" dirty="0">
                <a:solidFill>
                  <a:srgbClr val="FF0000"/>
                </a:solidFill>
              </a:rPr>
              <a:t>– </a:t>
            </a:r>
            <a:r>
              <a:rPr lang="sv-SE" sz="1400" b="1" dirty="0" smtClean="0">
                <a:solidFill>
                  <a:srgbClr val="FF0000"/>
                </a:solidFill>
              </a:rPr>
              <a:t>1,40)</a:t>
            </a:r>
            <a:r>
              <a:rPr lang="de-DE" sz="1400" b="1" dirty="0" smtClean="0">
                <a:solidFill>
                  <a:srgbClr val="FF0000"/>
                </a:solidFill>
              </a:rPr>
              <a:t> </a:t>
            </a:r>
            <a:endParaRPr lang="de-DE" sz="1400" b="1" dirty="0">
              <a:solidFill>
                <a:srgbClr val="FF0000"/>
              </a:solidFill>
            </a:endParaRPr>
          </a:p>
          <a:p>
            <a:pPr lvl="1">
              <a:spcBef>
                <a:spcPts val="300"/>
              </a:spcBef>
              <a:tabLst>
                <a:tab pos="1704975" algn="l"/>
              </a:tabLst>
            </a:pPr>
            <a:r>
              <a:rPr lang="de-DE" sz="1400" b="1" dirty="0" smtClean="0">
                <a:solidFill>
                  <a:srgbClr val="045AA6"/>
                </a:solidFill>
              </a:rPr>
              <a:t>11</a:t>
            </a:r>
            <a:r>
              <a:rPr lang="de-DE" sz="1400" b="1" dirty="0" smtClean="0">
                <a:solidFill>
                  <a:srgbClr val="045AA6"/>
                </a:solidFill>
              </a:rPr>
              <a:t>.10.2020</a:t>
            </a:r>
            <a:r>
              <a:rPr lang="de-DE" sz="1400" b="1" dirty="0">
                <a:solidFill>
                  <a:srgbClr val="045AA6"/>
                </a:solidFill>
              </a:rPr>
              <a:t>: </a:t>
            </a:r>
            <a:r>
              <a:rPr lang="de-DE" sz="1400" b="1" dirty="0" smtClean="0">
                <a:solidFill>
                  <a:srgbClr val="045AA6"/>
                </a:solidFill>
              </a:rPr>
              <a:t> </a:t>
            </a:r>
            <a:r>
              <a:rPr lang="de-DE" sz="1400" b="1" dirty="0" smtClean="0">
                <a:solidFill>
                  <a:srgbClr val="045AA6"/>
                </a:solidFill>
              </a:rPr>
              <a:t>1,37 </a:t>
            </a:r>
            <a:r>
              <a:rPr lang="de-DE" sz="1400" b="1" dirty="0" smtClean="0">
                <a:solidFill>
                  <a:srgbClr val="045AA6"/>
                </a:solidFill>
              </a:rPr>
              <a:t>(95%- Prädiktionsintervall</a:t>
            </a:r>
            <a:r>
              <a:rPr lang="de-DE" sz="1400" b="1" dirty="0">
                <a:solidFill>
                  <a:srgbClr val="045AA6"/>
                </a:solidFill>
              </a:rPr>
              <a:t>: </a:t>
            </a:r>
            <a:r>
              <a:rPr lang="de-DE" sz="1400" b="1" dirty="0" smtClean="0">
                <a:solidFill>
                  <a:srgbClr val="045AA6"/>
                </a:solidFill>
              </a:rPr>
              <a:t>1,19 </a:t>
            </a:r>
            <a:r>
              <a:rPr lang="de-DE" sz="1400" b="1" dirty="0" smtClean="0">
                <a:solidFill>
                  <a:srgbClr val="045AA6"/>
                </a:solidFill>
              </a:rPr>
              <a:t>– </a:t>
            </a:r>
            <a:r>
              <a:rPr lang="de-DE" sz="1400" b="1" dirty="0" smtClean="0">
                <a:solidFill>
                  <a:srgbClr val="045AA6"/>
                </a:solidFill>
              </a:rPr>
              <a:t>1,54) </a:t>
            </a:r>
            <a:endParaRPr lang="de-DE" sz="1400" b="1" dirty="0" smtClean="0">
              <a:solidFill>
                <a:srgbClr val="045AA6"/>
              </a:solidFill>
            </a:endParaRPr>
          </a:p>
          <a:p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1283494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dirty="0" smtClean="0"/>
              <a:t>12</a:t>
            </a:r>
            <a:r>
              <a:rPr lang="de-DE" dirty="0" smtClean="0"/>
              <a:t>.10.2020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147311" y="103483"/>
            <a:ext cx="6114342" cy="553998"/>
          </a:xfrm>
          <a:prstGeom prst="rect">
            <a:avLst/>
          </a:prstGeom>
          <a:solidFill>
            <a:srgbClr val="045AA6"/>
          </a:solidFill>
        </p:spPr>
        <p:txBody>
          <a:bodyPr vert="horz" wrap="square" lIns="7200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600"/>
              </a:spcBef>
            </a:pPr>
            <a:r>
              <a:rPr lang="de-DE" sz="2000" dirty="0">
                <a:solidFill>
                  <a:schemeClr val="bg1"/>
                </a:solidFill>
              </a:rPr>
              <a:t>7-Tage-Inzidenz </a:t>
            </a:r>
            <a:r>
              <a:rPr lang="de-DE" sz="2000" dirty="0" smtClean="0">
                <a:solidFill>
                  <a:schemeClr val="bg1"/>
                </a:solidFill>
              </a:rPr>
              <a:t>der Bundesländer nach </a:t>
            </a:r>
            <a:r>
              <a:rPr lang="de-DE" sz="2000" dirty="0">
                <a:solidFill>
                  <a:schemeClr val="bg1"/>
                </a:solidFill>
              </a:rPr>
              <a:t>Berichtsdatum </a:t>
            </a:r>
            <a:r>
              <a:rPr lang="de-DE" sz="1600" dirty="0" smtClean="0">
                <a:solidFill>
                  <a:schemeClr val="bg1"/>
                </a:solidFill>
              </a:rPr>
              <a:t>(Datenstand </a:t>
            </a:r>
            <a:r>
              <a:rPr lang="de-DE" sz="1600" dirty="0" smtClean="0">
                <a:solidFill>
                  <a:schemeClr val="bg1"/>
                </a:solidFill>
              </a:rPr>
              <a:t>12</a:t>
            </a:r>
            <a:r>
              <a:rPr lang="de-DE" sz="1600" dirty="0" smtClean="0">
                <a:solidFill>
                  <a:schemeClr val="bg1"/>
                </a:solidFill>
              </a:rPr>
              <a:t>.10.2020 </a:t>
            </a:r>
            <a:r>
              <a:rPr lang="de-DE" sz="1600" dirty="0" smtClean="0">
                <a:solidFill>
                  <a:schemeClr val="bg1"/>
                </a:solidFill>
              </a:rPr>
              <a:t>0:00 Uhr)</a:t>
            </a:r>
            <a:endParaRPr lang="de-DE" sz="1600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778" y="1158240"/>
            <a:ext cx="8951813" cy="4640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966102"/>
            <a:ext cx="8610600" cy="544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1245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dirty="0" smtClean="0"/>
              <a:t>12</a:t>
            </a:r>
            <a:r>
              <a:rPr lang="de-DE" dirty="0" smtClean="0"/>
              <a:t>.10.2020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236765" y="166413"/>
            <a:ext cx="6784521" cy="307777"/>
          </a:xfrm>
          <a:prstGeom prst="rect">
            <a:avLst/>
          </a:prstGeom>
          <a:solidFill>
            <a:srgbClr val="045AA6"/>
          </a:solidFill>
        </p:spPr>
        <p:txBody>
          <a:bodyPr vert="horz" lIns="7200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600"/>
              </a:spcBef>
            </a:pPr>
            <a:r>
              <a:rPr lang="de-DE" sz="2000" dirty="0" smtClean="0">
                <a:solidFill>
                  <a:schemeClr val="bg1"/>
                </a:solidFill>
              </a:rPr>
              <a:t>Geografische Verteilung in Deutschland: 7-Tage-Inzidenz 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214266"/>
              </p:ext>
            </p:extLst>
          </p:nvPr>
        </p:nvGraphicFramePr>
        <p:xfrm>
          <a:off x="236765" y="484709"/>
          <a:ext cx="6784521" cy="12192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73528"/>
                <a:gridCol w="6310993"/>
              </a:tblGrid>
              <a:tr h="301958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=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22.832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297147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103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LK </a:t>
                      </a: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mit 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7-Tages-Inzidenz  </a:t>
                      </a:r>
                      <a:r>
                        <a:rPr lang="de-DE" sz="1400" b="1" dirty="0" smtClean="0">
                          <a:solidFill>
                            <a:schemeClr val="tx1"/>
                          </a:solidFill>
                        </a:rPr>
                        <a:t>&gt;25-50 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Fälle/100.000 </a:t>
                      </a:r>
                      <a:r>
                        <a:rPr lang="de-DE" sz="1400" dirty="0" err="1" smtClean="0">
                          <a:solidFill>
                            <a:schemeClr val="tx1"/>
                          </a:solidFill>
                        </a:rPr>
                        <a:t>Einw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DE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245660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de-DE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LK </a:t>
                      </a: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mit 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7-Tages-Inzidenz  </a:t>
                      </a:r>
                      <a:r>
                        <a:rPr lang="de-DE" sz="1400" b="1" dirty="0" smtClean="0">
                          <a:solidFill>
                            <a:schemeClr val="tx1"/>
                          </a:solidFill>
                        </a:rPr>
                        <a:t>&gt;50-100 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Fälle/100.000 </a:t>
                      </a:r>
                      <a:r>
                        <a:rPr lang="de-DE" sz="1400" dirty="0" err="1" smtClean="0">
                          <a:solidFill>
                            <a:schemeClr val="tx1"/>
                          </a:solidFill>
                        </a:rPr>
                        <a:t>Einw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203352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de-DE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LK </a:t>
                      </a: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mit 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7-Tages-Inzidenz  &gt;</a:t>
                      </a:r>
                      <a:r>
                        <a:rPr lang="de-DE" sz="1400" b="1" dirty="0" smtClean="0">
                          <a:solidFill>
                            <a:schemeClr val="tx1"/>
                          </a:solidFill>
                        </a:rPr>
                        <a:t>100-500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 Fälle/100.000 </a:t>
                      </a:r>
                      <a:r>
                        <a:rPr lang="de-DE" sz="1400" dirty="0" err="1" smtClean="0">
                          <a:solidFill>
                            <a:schemeClr val="tx1"/>
                          </a:solidFill>
                        </a:rPr>
                        <a:t>Einw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DE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1" y="1786205"/>
            <a:ext cx="6918778" cy="4836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339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Bildschirmpräsentation (4:3)</PresentationFormat>
  <Paragraphs>64</Paragraphs>
  <Slides>3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Office-Design</vt:lpstr>
      <vt:lpstr>COVID-19:   Lage National, 12.10.2020  Informationen für den Krisenstab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Muller, Nadine</cp:lastModifiedBy>
  <cp:revision>2817</cp:revision>
  <cp:lastPrinted>2020-08-31T05:46:37Z</cp:lastPrinted>
  <dcterms:created xsi:type="dcterms:W3CDTF">2015-11-02T12:29:13Z</dcterms:created>
  <dcterms:modified xsi:type="dcterms:W3CDTF">2020-10-12T07:13:15Z</dcterms:modified>
</cp:coreProperties>
</file>