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4" r:id="rId2"/>
    <p:sldId id="365" r:id="rId3"/>
    <p:sldId id="383" r:id="rId4"/>
    <p:sldId id="388" r:id="rId5"/>
    <p:sldId id="389" r:id="rId6"/>
    <p:sldId id="390" r:id="rId7"/>
    <p:sldId id="385" r:id="rId8"/>
    <p:sldId id="387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64" autoAdjust="0"/>
    <p:restoredTop sz="95137" autoAdjust="0"/>
  </p:normalViewPr>
  <p:slideViewPr>
    <p:cSldViewPr>
      <p:cViewPr varScale="1">
        <p:scale>
          <a:sx n="111" d="100"/>
          <a:sy n="111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Italien und Liechtenstein neu; 20 Länder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49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tx2"/>
                </a:solidFill>
              </a:rPr>
              <a:t>37.875.422 </a:t>
            </a:r>
            <a:r>
              <a:rPr lang="en-US" sz="2400" b="1" dirty="0" err="1" smtClean="0">
                <a:solidFill>
                  <a:schemeClr val="tx2"/>
                </a:solidFill>
              </a:rPr>
              <a:t>Fälle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de-DE" sz="2400" b="1" dirty="0" smtClean="0">
                <a:solidFill>
                  <a:schemeClr val="tx2"/>
                </a:solidFill>
              </a:rPr>
              <a:t>1.081.632 </a:t>
            </a:r>
            <a:r>
              <a:rPr lang="en-US" sz="2400" b="1" dirty="0" err="1" smtClean="0">
                <a:solidFill>
                  <a:schemeClr val="tx2"/>
                </a:solidFill>
              </a:rPr>
              <a:t>Verstorbene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/>
              </a:rPr>
              <a:t>(2,9%)</a:t>
            </a:r>
            <a:endParaRPr lang="en-US" sz="2400" b="1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13.10.2020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655203"/>
              </p:ext>
            </p:extLst>
          </p:nvPr>
        </p:nvGraphicFramePr>
        <p:xfrm>
          <a:off x="110666" y="1744702"/>
          <a:ext cx="8925830" cy="4631533"/>
        </p:xfrm>
        <a:graphic>
          <a:graphicData uri="http://schemas.openxmlformats.org/drawingml/2006/table">
            <a:tbl>
              <a:tblPr firstRow="1" firstCol="1" bandRow="1"/>
              <a:tblGrid>
                <a:gridCol w="1399994"/>
                <a:gridCol w="1123998"/>
                <a:gridCol w="1505294"/>
                <a:gridCol w="1080120"/>
                <a:gridCol w="1512168"/>
                <a:gridCol w="792088"/>
                <a:gridCol w="771356"/>
                <a:gridCol w="740812"/>
              </a:tblGrid>
              <a:tr h="79858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8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6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7.175.880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490.798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-9,08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35,92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824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7.804.197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345.647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105,04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5.103.408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176.173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-3,08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743.479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119.205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177,88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617.688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102.117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33,39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153,22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903.717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94.002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209,92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1.312.310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86.421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59,24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11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888.968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75.556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160,97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79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Kolumbien</a:t>
                      </a:r>
                      <a:endParaRPr lang="de-DE" sz="16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919.083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56.925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29,51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113,08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  <a:endParaRPr lang="de-DE" sz="16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821.045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55.963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78,42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52" y="548680"/>
            <a:ext cx="8007096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39163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 smtClean="0">
                <a:solidFill>
                  <a:prstClr val="black"/>
                </a:solidFill>
              </a:rPr>
              <a:t>Quelle: ECDC, Stand: 13.10.2020</a:t>
            </a:r>
            <a:endParaRPr lang="de-DE" sz="10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777316" y="403597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509142" y="3570183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 </a:t>
            </a:r>
            <a:r>
              <a:rPr lang="de-DE" sz="1100" b="1" dirty="0" smtClean="0"/>
              <a:t>(nicht EU/EWR/UK/CH)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682208" y="403896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138815" y="403896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70514"/>
              </p:ext>
            </p:extLst>
          </p:nvPr>
        </p:nvGraphicFramePr>
        <p:xfrm>
          <a:off x="46726" y="4344711"/>
          <a:ext cx="1428930" cy="10591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Cabo 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131,29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94,19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77,84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Botswana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52,28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763885"/>
              </p:ext>
            </p:extLst>
          </p:nvPr>
        </p:nvGraphicFramePr>
        <p:xfrm>
          <a:off x="1698398" y="4344711"/>
          <a:ext cx="1662100" cy="231067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/>
                <a:gridCol w="725996"/>
              </a:tblGrid>
              <a:tr h="144412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209,92</a:t>
                      </a: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160,35</a:t>
                      </a: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155,08</a:t>
                      </a: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114,99</a:t>
                      </a: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113,08</a:t>
                      </a: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105,04</a:t>
                      </a:r>
                    </a:p>
                  </a:txBody>
                  <a:tcPr marL="9525" marR="9525" marT="9525" marB="0" anchor="b"/>
                </a:tc>
              </a:tr>
              <a:tr h="27944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Bonaire</a:t>
                      </a:r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Saint </a:t>
                      </a:r>
                      <a:r>
                        <a:rPr lang="de-D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Eustatius</a:t>
                      </a:r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Saba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100,07</a:t>
                      </a: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99,85</a:t>
                      </a: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93,51</a:t>
                      </a:r>
                    </a:p>
                  </a:txBody>
                  <a:tcPr marL="9525" marR="9525" marT="9525" marB="0" anchor="b"/>
                </a:tc>
              </a:tr>
              <a:tr h="188014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83,47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566933"/>
              </p:ext>
            </p:extLst>
          </p:nvPr>
        </p:nvGraphicFramePr>
        <p:xfrm>
          <a:off x="3563888" y="4344711"/>
          <a:ext cx="1524000" cy="9525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/>
                <a:gridCol w="4438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Curacao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81,38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65,12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Sint</a:t>
                      </a:r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Maarten</a:t>
                      </a:r>
                      <a:r>
                        <a:rPr lang="de-D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NL)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23517"/>
              </p:ext>
            </p:extLst>
          </p:nvPr>
        </p:nvGraphicFramePr>
        <p:xfrm>
          <a:off x="5496272" y="4344711"/>
          <a:ext cx="1524000" cy="24686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82665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266,78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172,56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130,8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102,23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85,22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78,78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VAE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77,38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60,16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583185"/>
              </p:ext>
            </p:extLst>
          </p:nvPr>
        </p:nvGraphicFramePr>
        <p:xfrm>
          <a:off x="7400835" y="4016963"/>
          <a:ext cx="1707669" cy="273509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08112"/>
                <a:gridCol w="699557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Holy See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858,9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820,46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271,79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165,3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160,21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141,4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107,84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Schweiz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89,47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Bosnien </a:t>
                      </a:r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</a:t>
                      </a:r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Herzegowina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72,34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12989"/>
              </p:ext>
            </p:extLst>
          </p:nvPr>
        </p:nvGraphicFramePr>
        <p:xfrm>
          <a:off x="46726" y="5742677"/>
          <a:ext cx="1428930" cy="6115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Französisch Polynesien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344,09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Guam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249,26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8263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Ozeanien</a:t>
            </a:r>
            <a:endParaRPr lang="de-DE" sz="16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331640" y="3814678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68 Länder/Territorien mit einer 7-Tages-Inzidenz &gt; 50 Fälle / 100.000 </a:t>
            </a:r>
            <a:r>
              <a:rPr lang="de-DE" sz="1400" b="1" dirty="0" err="1" smtClean="0"/>
              <a:t>Ew</a:t>
            </a:r>
            <a:r>
              <a:rPr lang="de-DE" sz="1400" b="1" dirty="0" smtClean="0"/>
              <a:t>.</a:t>
            </a:r>
            <a:endParaRPr lang="de-DE" sz="1400" b="1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</a:t>
            </a:r>
            <a:r>
              <a:rPr lang="de-DE" sz="2400" dirty="0" smtClean="0"/>
              <a:t>Einwohner – EU/EWR/UK/CH</a:t>
            </a:r>
            <a:endParaRPr lang="de-DE" sz="24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13.10.2020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3568" y="908720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Europa </a:t>
            </a:r>
            <a:r>
              <a:rPr lang="de-DE" sz="1400" b="1" dirty="0" smtClean="0"/>
              <a:t>(EU/EWR/UK/CH</a:t>
            </a:r>
            <a:r>
              <a:rPr lang="de-DE" sz="1100" b="1" dirty="0" smtClean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554584"/>
              </p:ext>
            </p:extLst>
          </p:nvPr>
        </p:nvGraphicFramePr>
        <p:xfrm>
          <a:off x="323528" y="1484784"/>
          <a:ext cx="2808312" cy="46805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1152128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336,67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237,08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222,43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177,88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168,63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160,97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153,22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131,29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125,92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108,51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104,75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78,12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75,69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74,08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69,28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Italien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52,99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Liechtenstein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52,11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499" y="1408232"/>
            <a:ext cx="5668445" cy="4607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0638" y="1196752"/>
            <a:ext cx="8820000" cy="52565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 smtClean="0"/>
              <a:t>Der EU Rat hat am 13.10. die Empfehlung einer koordinierten Vorgehensweise bei der Beschränkung der Freizügigkeit angenommen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 smtClean="0"/>
              <a:t>Die Mitgliedstaaten sollten dem ECDC folgende Kriterien </a:t>
            </a:r>
            <a:r>
              <a:rPr lang="de-DE" sz="1800" smtClean="0"/>
              <a:t>zur </a:t>
            </a:r>
            <a:r>
              <a:rPr lang="de-DE" sz="1800" smtClean="0"/>
              <a:t>Verfügung </a:t>
            </a:r>
            <a:r>
              <a:rPr lang="de-DE" sz="1800" dirty="0" smtClean="0"/>
              <a:t>stellen: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800" dirty="0"/>
              <a:t>Zahl der neu gemeldeten Fälle pro 100.000 </a:t>
            </a:r>
            <a:r>
              <a:rPr lang="de-DE" sz="1800" dirty="0" err="1" smtClean="0"/>
              <a:t>Ew</a:t>
            </a:r>
            <a:r>
              <a:rPr lang="de-DE" sz="1800" dirty="0" smtClean="0"/>
              <a:t> </a:t>
            </a:r>
            <a:r>
              <a:rPr lang="de-DE" sz="1800" dirty="0"/>
              <a:t>in den letzten 14 </a:t>
            </a:r>
            <a:r>
              <a:rPr lang="de-DE" sz="1800" dirty="0" smtClean="0"/>
              <a:t>Tagen</a:t>
            </a:r>
            <a:endParaRPr lang="de-DE" sz="1800" dirty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800" dirty="0" smtClean="0"/>
              <a:t>Zahl </a:t>
            </a:r>
            <a:r>
              <a:rPr lang="de-DE" sz="1800" dirty="0"/>
              <a:t>der Tests, die pro 100.000 </a:t>
            </a:r>
            <a:r>
              <a:rPr lang="de-DE" sz="1800" dirty="0" err="1" smtClean="0"/>
              <a:t>Ew</a:t>
            </a:r>
            <a:r>
              <a:rPr lang="de-DE" sz="1800" dirty="0" smtClean="0"/>
              <a:t> </a:t>
            </a:r>
            <a:r>
              <a:rPr lang="de-DE" sz="1800" dirty="0"/>
              <a:t>in der letzten Woche durchgeführt </a:t>
            </a:r>
            <a:r>
              <a:rPr lang="de-DE" sz="1800" dirty="0" smtClean="0"/>
              <a:t>wurden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800" dirty="0" smtClean="0"/>
              <a:t>Anteil der positiven Tests (von den </a:t>
            </a:r>
            <a:r>
              <a:rPr lang="de-DE" sz="1800" dirty="0"/>
              <a:t>in der letzten Woche durchgeführten </a:t>
            </a:r>
            <a:r>
              <a:rPr lang="de-DE" sz="1800" dirty="0" smtClean="0"/>
              <a:t>Tests)</a:t>
            </a:r>
            <a:endParaRPr lang="de-DE" sz="1800" dirty="0"/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70638" y="251188"/>
            <a:ext cx="8802724" cy="67710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latin typeface="Calibri"/>
              </a:rPr>
              <a:t>EU Kommission Empfehlungen zur Koordinierung von Maßnahmen mit Auswirkungen auf Freizügigkeit</a:t>
            </a:r>
            <a:endParaRPr kumimoji="0" lang="de-DE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3758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1000" y="1196752"/>
            <a:ext cx="8820000" cy="52565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 smtClean="0"/>
              <a:t>Das ECDC soll wöchentlich auf </a:t>
            </a:r>
            <a:r>
              <a:rPr lang="de-DE" sz="1800" dirty="0"/>
              <a:t>der </a:t>
            </a:r>
            <a:r>
              <a:rPr lang="de-DE" sz="1800" dirty="0" smtClean="0"/>
              <a:t>Grundlage der </a:t>
            </a:r>
            <a:r>
              <a:rPr lang="de-DE" sz="1800" dirty="0"/>
              <a:t>Daten </a:t>
            </a:r>
            <a:r>
              <a:rPr lang="de-DE" sz="1800" dirty="0" smtClean="0"/>
              <a:t>der Mitgliedsstaaten eine </a:t>
            </a:r>
            <a:r>
              <a:rPr lang="de-DE" sz="1800" dirty="0"/>
              <a:t>nach Regionen aufgeschlüsselte Karte der EU-Mitgliedstaaten </a:t>
            </a:r>
            <a:r>
              <a:rPr lang="de-DE" sz="1800" dirty="0" smtClean="0"/>
              <a:t>veröffentlichen.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 smtClean="0"/>
              <a:t>Die Gebiete sollen in </a:t>
            </a:r>
            <a:r>
              <a:rPr lang="de-DE" sz="1800" dirty="0"/>
              <a:t>den folgenden Farben gekennzeichnet werden: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800" dirty="0" smtClean="0">
                <a:solidFill>
                  <a:srgbClr val="00B050"/>
                </a:solidFill>
              </a:rPr>
              <a:t>grün</a:t>
            </a:r>
            <a:r>
              <a:rPr lang="de-DE" sz="1800" dirty="0">
                <a:solidFill>
                  <a:srgbClr val="00B050"/>
                </a:solidFill>
              </a:rPr>
              <a:t>, </a:t>
            </a:r>
            <a:r>
              <a:rPr lang="de-DE" sz="1800" dirty="0"/>
              <a:t>wenn die </a:t>
            </a:r>
            <a:r>
              <a:rPr lang="de-DE" sz="1800" dirty="0" smtClean="0"/>
              <a:t>14-Tage-Melderate &lt; 25 pro 100.000 </a:t>
            </a:r>
            <a:r>
              <a:rPr lang="de-DE" sz="1800" dirty="0" err="1" smtClean="0"/>
              <a:t>Ew</a:t>
            </a:r>
            <a:r>
              <a:rPr lang="de-DE" sz="1800" dirty="0" smtClean="0"/>
              <a:t> ist und Anteil der positiven Tests &lt; 4</a:t>
            </a:r>
            <a:r>
              <a:rPr lang="de-DE" sz="1800" dirty="0"/>
              <a:t>% </a:t>
            </a:r>
            <a:r>
              <a:rPr lang="de-DE" sz="1800" dirty="0" smtClean="0"/>
              <a:t>liegt</a:t>
            </a:r>
            <a:endParaRPr lang="de-DE" sz="1800" dirty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800" dirty="0" smtClean="0">
                <a:solidFill>
                  <a:srgbClr val="FFC000"/>
                </a:solidFill>
              </a:rPr>
              <a:t>orange</a:t>
            </a:r>
            <a:r>
              <a:rPr lang="de-DE" sz="1800" dirty="0"/>
              <a:t>, wenn die 14-Tage-Melderate &lt;</a:t>
            </a:r>
            <a:r>
              <a:rPr lang="de-DE" sz="1800" dirty="0" smtClean="0"/>
              <a:t> 50 pro 100.000 </a:t>
            </a:r>
            <a:r>
              <a:rPr lang="de-DE" sz="1800" dirty="0" err="1" smtClean="0"/>
              <a:t>Ew</a:t>
            </a:r>
            <a:r>
              <a:rPr lang="de-DE" sz="1800" dirty="0" smtClean="0"/>
              <a:t> ist aber der Anteil der positiven Tests jedoch &gt; 4% ist, oder wenn </a:t>
            </a:r>
            <a:r>
              <a:rPr lang="de-DE" sz="1800" dirty="0"/>
              <a:t>die 14-Tage-Melderate zwischen 25 </a:t>
            </a:r>
            <a:r>
              <a:rPr lang="de-DE" sz="1800" dirty="0" smtClean="0"/>
              <a:t>und 150 ist </a:t>
            </a:r>
            <a:r>
              <a:rPr lang="de-DE" sz="1800" dirty="0"/>
              <a:t>und </a:t>
            </a:r>
            <a:r>
              <a:rPr lang="de-DE" sz="1800" dirty="0" smtClean="0"/>
              <a:t>der positiven Testanteil &lt; 4</a:t>
            </a:r>
            <a:r>
              <a:rPr lang="de-DE" sz="1800" dirty="0"/>
              <a:t>% </a:t>
            </a:r>
            <a:r>
              <a:rPr lang="de-DE" sz="1800" dirty="0" smtClean="0"/>
              <a:t>liegt</a:t>
            </a:r>
            <a:endParaRPr lang="de-DE" sz="1800" dirty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800" dirty="0">
                <a:solidFill>
                  <a:srgbClr val="FF0000"/>
                </a:solidFill>
              </a:rPr>
              <a:t>r</a:t>
            </a:r>
            <a:r>
              <a:rPr lang="de-DE" sz="1800" dirty="0" smtClean="0">
                <a:solidFill>
                  <a:srgbClr val="FF0000"/>
                </a:solidFill>
              </a:rPr>
              <a:t>ot</a:t>
            </a:r>
            <a:r>
              <a:rPr lang="de-DE" sz="1800" dirty="0"/>
              <a:t>, wenn die 14-Tage-Melderate bei </a:t>
            </a:r>
            <a:r>
              <a:rPr lang="de-DE" sz="1800" dirty="0" smtClean="0"/>
              <a:t>≥ 50  liegt </a:t>
            </a:r>
            <a:r>
              <a:rPr lang="de-DE" sz="1800" dirty="0"/>
              <a:t>und </a:t>
            </a:r>
            <a:r>
              <a:rPr lang="de-DE" sz="1800" dirty="0" smtClean="0"/>
              <a:t>der Anteil der positiven Tests ≥ 4</a:t>
            </a:r>
            <a:r>
              <a:rPr lang="de-DE" sz="1800" dirty="0"/>
              <a:t>% </a:t>
            </a:r>
            <a:r>
              <a:rPr lang="de-DE" sz="1800" dirty="0" smtClean="0"/>
              <a:t>beträgt </a:t>
            </a:r>
            <a:r>
              <a:rPr lang="de-DE" sz="1800" dirty="0"/>
              <a:t>oder wenn die 14-Tage-Melderate </a:t>
            </a:r>
            <a:r>
              <a:rPr lang="de-DE" sz="1800" dirty="0" smtClean="0"/>
              <a:t>&gt; 150 liegt</a:t>
            </a:r>
            <a:endParaRPr lang="de-DE" sz="1800" dirty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800" dirty="0" smtClean="0">
                <a:solidFill>
                  <a:schemeClr val="bg1">
                    <a:lumMod val="50000"/>
                  </a:schemeClr>
                </a:solidFill>
              </a:rPr>
              <a:t>grau</a:t>
            </a:r>
            <a:r>
              <a:rPr lang="de-DE" sz="1800" dirty="0"/>
              <a:t>, wenn nicht genügend Informationen vorliegen oder wenn die </a:t>
            </a:r>
            <a:r>
              <a:rPr lang="de-DE" sz="1800" dirty="0" err="1" smtClean="0"/>
              <a:t>Testrate</a:t>
            </a:r>
            <a:r>
              <a:rPr lang="de-DE" sz="1800" dirty="0" smtClean="0"/>
              <a:t> &lt; 300 pro 100.000 </a:t>
            </a:r>
            <a:r>
              <a:rPr lang="de-DE" sz="1800" dirty="0" err="1" smtClean="0"/>
              <a:t>Ew</a:t>
            </a:r>
            <a:r>
              <a:rPr lang="de-DE" sz="1800" dirty="0" smtClean="0"/>
              <a:t> liegt</a:t>
            </a:r>
            <a:endParaRPr lang="de-DE" sz="1800" dirty="0"/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70638" y="251188"/>
            <a:ext cx="8802724" cy="67710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schemeClr val="tx1"/>
                </a:solidFill>
                <a:latin typeface="Calibri"/>
              </a:rPr>
              <a:t>Kriterien: </a:t>
            </a:r>
            <a:r>
              <a:rPr lang="de-DE" dirty="0" smtClean="0">
                <a:latin typeface="Calibri"/>
              </a:rPr>
              <a:t>EU Kommission Empfehlungen zur Koordinierung von Maßnahmen mit Auswirkungen auf Freizügigkeit</a:t>
            </a:r>
            <a:endParaRPr kumimoji="0" lang="de-DE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0213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62000" y="1196752"/>
            <a:ext cx="8820000" cy="52565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600" dirty="0" smtClean="0"/>
              <a:t>Die </a:t>
            </a:r>
            <a:r>
              <a:rPr lang="de-DE" sz="1600" dirty="0"/>
              <a:t>Mitgliedstaaten sollten Reisenden aus anderen Mitgliedstaaten die Einreise grundsätzlich nicht </a:t>
            </a:r>
            <a:r>
              <a:rPr lang="de-DE" sz="1600" dirty="0" smtClean="0"/>
              <a:t>verweigern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600" dirty="0" smtClean="0"/>
              <a:t>Die Unterschiede </a:t>
            </a:r>
            <a:r>
              <a:rPr lang="de-DE" sz="1600" dirty="0"/>
              <a:t>zwischen orangen und roten Gebieten </a:t>
            </a:r>
            <a:r>
              <a:rPr lang="de-DE" sz="1600" dirty="0" smtClean="0"/>
              <a:t>sollten beachtet </a:t>
            </a:r>
            <a:r>
              <a:rPr lang="de-DE" sz="1600" dirty="0"/>
              <a:t>werden und verhältnismäßig vorgegangen werden. </a:t>
            </a:r>
            <a:endParaRPr lang="de-DE" sz="16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600" dirty="0" smtClean="0"/>
              <a:t>Die </a:t>
            </a:r>
            <a:r>
              <a:rPr lang="de-DE" sz="1600" dirty="0"/>
              <a:t>epidemiologische Lage in den eigenen </a:t>
            </a:r>
            <a:r>
              <a:rPr lang="de-DE" sz="1600" dirty="0" smtClean="0"/>
              <a:t>Hoheitsgebieten sollte </a:t>
            </a:r>
            <a:r>
              <a:rPr lang="de-DE" sz="1600" dirty="0"/>
              <a:t>berücksichtigt </a:t>
            </a:r>
            <a:r>
              <a:rPr lang="de-DE" sz="1600" dirty="0" smtClean="0"/>
              <a:t>werden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6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r>
              <a:rPr lang="de-DE" sz="1600" b="1" dirty="0" smtClean="0"/>
              <a:t>Beschränkungen: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600" dirty="0" smtClean="0"/>
              <a:t>Die Freizügigkeit für Personen aus </a:t>
            </a:r>
            <a:r>
              <a:rPr lang="de-DE" sz="1600" dirty="0" smtClean="0">
                <a:solidFill>
                  <a:srgbClr val="00B050"/>
                </a:solidFill>
              </a:rPr>
              <a:t>grünen</a:t>
            </a:r>
            <a:r>
              <a:rPr lang="de-DE" sz="1600" dirty="0" smtClean="0"/>
              <a:t> Gebieten sollte nicht beschränkt werden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600" dirty="0" smtClean="0"/>
              <a:t>Wenn Mitgliedstaaten es für notwendig erachten, Beschränkungen einzuführen, könnten von Reisenden aus </a:t>
            </a:r>
            <a:r>
              <a:rPr lang="de-DE" sz="1600" dirty="0" smtClean="0">
                <a:solidFill>
                  <a:srgbClr val="FFC000"/>
                </a:solidFill>
              </a:rPr>
              <a:t>orangen</a:t>
            </a:r>
            <a:r>
              <a:rPr lang="de-DE" sz="1600" dirty="0" smtClean="0"/>
              <a:t> und </a:t>
            </a:r>
            <a:r>
              <a:rPr lang="de-DE" sz="1600" dirty="0" smtClean="0">
                <a:solidFill>
                  <a:srgbClr val="FF0000"/>
                </a:solidFill>
              </a:rPr>
              <a:t>roten</a:t>
            </a:r>
            <a:r>
              <a:rPr lang="de-DE" sz="1600" dirty="0" smtClean="0"/>
              <a:t> Gebieten folgendes verlangt werden: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600" dirty="0"/>
              <a:t>s</a:t>
            </a:r>
            <a:r>
              <a:rPr lang="de-DE" sz="1600" dirty="0" smtClean="0"/>
              <a:t>ich in Quarantäne zu begeben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600" dirty="0"/>
              <a:t>s</a:t>
            </a:r>
            <a:r>
              <a:rPr lang="de-DE" sz="1600" dirty="0" smtClean="0"/>
              <a:t>ich nach der Ankunft einen Test zu unterziehen</a:t>
            </a:r>
            <a:r>
              <a:rPr lang="de-DE" sz="1600" dirty="0"/>
              <a:t> </a:t>
            </a:r>
            <a:r>
              <a:rPr lang="de-DE" sz="1600" dirty="0" smtClean="0"/>
              <a:t>(der Test kann auch vor der Ankunft durchgeführt werden)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600" dirty="0" smtClean="0"/>
              <a:t>Ein ausgefülltes Reiseformular verlangen (ein einheitliches EU Reiseformular sollte erarbeitet werden)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600" dirty="0" smtClean="0"/>
              <a:t>Die Mitgliedstatten sollten „nach Möglichkeit“ die Informationen zur Beschränkungen 48 Stunden im Voraus den betreffenden Mitgliedstaat, andere Mitgliedstaaten und die Kommission informieren</a:t>
            </a:r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70638" y="251188"/>
            <a:ext cx="8802724" cy="67710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schemeClr val="tx1"/>
                </a:solidFill>
                <a:latin typeface="Calibri"/>
              </a:rPr>
              <a:t>Beschränkung der Freizügigkeit: </a:t>
            </a:r>
            <a:r>
              <a:rPr lang="de-DE" dirty="0" smtClean="0">
                <a:latin typeface="Calibri"/>
              </a:rPr>
              <a:t>EU Kommission Empfehlungen zur Koordinierung von Maßnahmen mit Auswirkungen auf Freizügigkeit</a:t>
            </a:r>
            <a:endParaRPr kumimoji="0" lang="de-DE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1155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Hintergrund</a:t>
            </a:r>
            <a:endParaRPr lang="de-D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5" name="Titel 4"/>
          <p:cNvSpPr txBox="1">
            <a:spLocks/>
          </p:cNvSpPr>
          <p:nvPr/>
        </p:nvSpPr>
        <p:spPr>
          <a:xfrm>
            <a:off x="170638" y="116632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14-Tages-Trend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für Länder in Europa mit &gt; 700 Fällen in den vergangenen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13.10.2020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26" y="1052736"/>
            <a:ext cx="7787749" cy="525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71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771</Words>
  <Application>Microsoft Office PowerPoint</Application>
  <PresentationFormat>Bildschirmpräsentation (4:3)</PresentationFormat>
  <Paragraphs>287</Paragraphs>
  <Slides>8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Hintergrund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McFarland, Sarah</cp:lastModifiedBy>
  <cp:revision>938</cp:revision>
  <dcterms:created xsi:type="dcterms:W3CDTF">2020-04-16T05:25:18Z</dcterms:created>
  <dcterms:modified xsi:type="dcterms:W3CDTF">2020-10-14T09:20:27Z</dcterms:modified>
</cp:coreProperties>
</file>