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76" r:id="rId2"/>
    <p:sldId id="588" r:id="rId3"/>
    <p:sldId id="608" r:id="rId4"/>
    <p:sldId id="591" r:id="rId5"/>
    <p:sldId id="578" r:id="rId6"/>
    <p:sldId id="605" r:id="rId7"/>
    <p:sldId id="584" r:id="rId8"/>
    <p:sldId id="610" r:id="rId9"/>
    <p:sldId id="587" r:id="rId10"/>
    <p:sldId id="593" r:id="rId11"/>
    <p:sldId id="609" r:id="rId12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5" clrIdx="3"/>
  <p:cmAuthor id="4" name="Tolksdorf, Kristin" initials="TK" lastIdx="1" clrIdx="4"/>
  <p:cmAuthor id="5" name="Preuß, Ute" initials="PU" lastIdx="2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66A8DD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576" autoAdjust="0"/>
  </p:normalViewPr>
  <p:slideViewPr>
    <p:cSldViewPr snapToGrid="0" snapToObjects="1">
      <p:cViewPr>
        <p:scale>
          <a:sx n="75" d="100"/>
          <a:sy n="75" d="100"/>
        </p:scale>
        <p:origin x="-1690" y="34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15.10.2020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15.10.2020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Anzahl der SARI-Fälle</a:t>
            </a:r>
            <a:r>
              <a:rPr lang="de-DE" baseline="0" dirty="0" smtClean="0"/>
              <a:t> in der 40. KW 2020 (roter Punkt) auf dem Niveau der Vorjahre, eher etwas niedriger. Höchste Anzahl SARI-Fälle in den letzten Jahren während der Grippewelle 2017/18 im Frühjahr 2018.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435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43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 smtClean="0">
                <a:latin typeface="Arial Narrow" panose="020B0606020202030204" pitchFamily="34" charset="0"/>
              </a:rPr>
              <a:t>Ferienende immer nur auf volle KW</a:t>
            </a:r>
            <a:r>
              <a:rPr lang="de-DE" sz="1800" baseline="0" dirty="0" smtClean="0">
                <a:latin typeface="Arial Narrow" panose="020B0606020202030204" pitchFamily="34" charset="0"/>
              </a:rPr>
              <a:t> dargestellt: Sind Ferien bis Anfang einer KW (bis einschl. Dienstag), dann wurde das Ende der vorangegangen KW gewählt. Sind Ferien bis Mitte/Ende einer KW (ab einschl. Mittwoch), dann wurde das Ende der laufenden KW gewählt. Z.B. in NRW: gingen die Sommerferien bis Dienstag, 11.08.20 (=KW33) </a:t>
            </a:r>
            <a:r>
              <a:rPr lang="de-DE" sz="1800" baseline="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Ende der KW 32 wurde eingezeichnet</a:t>
            </a:r>
            <a:endParaRPr lang="de-DE" sz="18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778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435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Grau: Grippewellen nach AGI-Definition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Ergebnisse der </a:t>
            </a:r>
            <a:br>
              <a:rPr lang="de-DE" dirty="0" smtClean="0"/>
            </a:br>
            <a:r>
              <a:rPr lang="de-DE" dirty="0" smtClean="0"/>
              <a:t>syndromischen Surveillance akuter Atemwegserkrankungen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b="0" dirty="0" smtClean="0"/>
              <a:t>GrippeWeb, </a:t>
            </a:r>
            <a:br>
              <a:rPr lang="de-DE" sz="1800" b="0" dirty="0" smtClean="0"/>
            </a:br>
            <a:r>
              <a:rPr lang="de-DE" sz="1800" b="0" dirty="0" smtClean="0"/>
              <a:t>Arbeitsgemeinschaft Influenza,</a:t>
            </a:r>
            <a:br>
              <a:rPr lang="de-DE" sz="1800" b="0" dirty="0" smtClean="0"/>
            </a:br>
            <a:r>
              <a:rPr lang="de-DE" sz="1800" b="0" dirty="0" smtClean="0"/>
              <a:t>ICOSARI</a:t>
            </a:r>
            <a:br>
              <a:rPr lang="de-DE" sz="1800" b="0" dirty="0" smtClean="0"/>
            </a:br>
            <a:r>
              <a:rPr lang="de-DE" sz="1800" b="0" dirty="0" smtClean="0"/>
              <a:t>Datenstand  13.10.2020</a:t>
            </a:r>
            <a:endParaRPr lang="de-DE" sz="18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80043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ICOSARI-KH-Surveillance – SARI-Fälle (J09 – J22) sowie </a:t>
            </a:r>
            <a:endParaRPr lang="de-DE" dirty="0"/>
          </a:p>
          <a:p>
            <a:pPr algn="ctr"/>
            <a:r>
              <a:rPr lang="de-DE" dirty="0" smtClean="0"/>
              <a:t>Anteil SARI-Fälle mit COVID-Diagnose bis zur 40. KW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06.10.2020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S:\Projekte\FG36_INV_ICOSARI\Arbeitsordner\Wochenbericht\AnteilCOVID_AG6_1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3" y="1727198"/>
            <a:ext cx="8754533" cy="437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0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3074" name="Picture 2" descr="S:\Projekte\FG36_INV_ICOSARI\Arbeitsordner\Wochenbericht\83KH_2_Vorsaisons_verweil1W_ohneletz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976488"/>
            <a:ext cx="7876442" cy="525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 flipH="1" flipV="1">
            <a:off x="1684867" y="4326467"/>
            <a:ext cx="245533" cy="313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 smtClean="0"/>
              <a:t>Stand: 14.10.2020</a:t>
            </a:r>
            <a:endParaRPr lang="de-DE" dirty="0"/>
          </a:p>
        </p:txBody>
      </p:sp>
      <p:cxnSp>
        <p:nvCxnSpPr>
          <p:cNvPr id="10" name="Gerade Verbindung mit Pfeil 9"/>
          <p:cNvCxnSpPr/>
          <p:nvPr/>
        </p:nvCxnSpPr>
        <p:spPr>
          <a:xfrm flipH="1" flipV="1">
            <a:off x="4587859" y="1998134"/>
            <a:ext cx="653008" cy="804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240859" y="1934628"/>
            <a:ext cx="1943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Grippewelle 2017/18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6002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GrippeWeb bis </a:t>
            </a:r>
            <a:r>
              <a:rPr lang="de-DE" dirty="0"/>
              <a:t>zur </a:t>
            </a:r>
            <a:r>
              <a:rPr lang="de-DE" dirty="0" smtClean="0"/>
              <a:t>41. KW 2020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 smtClean="0"/>
              <a:t>Stand: 13.10.2020</a:t>
            </a:r>
            <a:endParaRPr lang="de-DE" dirty="0"/>
          </a:p>
        </p:txBody>
      </p:sp>
      <p:pic>
        <p:nvPicPr>
          <p:cNvPr id="11" name="Grafik 10" descr="\\rki.local\daten\Projekte\FG36_AGI\Wochenberichte\Berichterstellung\Saison_2020_21\Woche_41_2020\GrippeWeb_ARE-gesamt_Svgl_2020KW4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333500"/>
            <a:ext cx="6238800" cy="419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GrippeWeb bis </a:t>
            </a:r>
            <a:r>
              <a:rPr lang="de-DE" dirty="0"/>
              <a:t>zur </a:t>
            </a:r>
            <a:r>
              <a:rPr lang="de-DE" dirty="0" smtClean="0"/>
              <a:t>41. KW 2020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 smtClean="0"/>
              <a:t>Stand: 13.10.2020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690" y="1624498"/>
            <a:ext cx="6142990" cy="447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56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64966" y="6622713"/>
            <a:ext cx="5071475" cy="1957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Arbeitsgemeinschaft Influenza – Praxisindex bis zur 41. KW, </a:t>
            </a:r>
            <a:br>
              <a:rPr lang="de-DE" dirty="0" smtClean="0"/>
            </a:br>
            <a:r>
              <a:rPr lang="de-DE" dirty="0" smtClean="0"/>
              <a:t>Saison 2020/21 und 2 Vorsaisons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49667" y="6622713"/>
            <a:ext cx="1860421" cy="195750"/>
          </a:xfrm>
        </p:spPr>
        <p:txBody>
          <a:bodyPr/>
          <a:lstStyle/>
          <a:p>
            <a:r>
              <a:rPr lang="de-DE" dirty="0" smtClean="0"/>
              <a:t>Stand: 13.10.2020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91" y="1435291"/>
            <a:ext cx="7797775" cy="481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76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27137"/>
            <a:ext cx="8092592" cy="677108"/>
          </a:xfrm>
        </p:spPr>
        <p:txBody>
          <a:bodyPr/>
          <a:lstStyle/>
          <a:p>
            <a:r>
              <a:rPr lang="de-DE" dirty="0" smtClean="0"/>
              <a:t>Arbeitsgemeinschaft Influenza</a:t>
            </a:r>
            <a:br>
              <a:rPr lang="de-DE" dirty="0" smtClean="0"/>
            </a:br>
            <a:r>
              <a:rPr lang="de-DE" dirty="0" smtClean="0"/>
              <a:t>ARE-Konsultationen bis zur 41. KW 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dirty="0" smtClean="0"/>
              <a:t>Stand: 13.10.2020.2020</a:t>
            </a:r>
            <a:endParaRPr lang="de-DE" dirty="0"/>
          </a:p>
        </p:txBody>
      </p:sp>
      <p:pic>
        <p:nvPicPr>
          <p:cNvPr id="7" name="Grafi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8"/>
          <a:stretch/>
        </p:blipFill>
        <p:spPr bwMode="auto">
          <a:xfrm>
            <a:off x="499526" y="1007530"/>
            <a:ext cx="7721599" cy="46973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77799" y="5781040"/>
            <a:ext cx="8371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Die </a:t>
            </a:r>
            <a:r>
              <a:rPr lang="en-US" sz="1400" dirty="0"/>
              <a:t>Konsultationsinzidenz (gesamt) lag in der 41. KW 2020 bei ca. 1.400 </a:t>
            </a:r>
            <a:r>
              <a:rPr lang="en-US" sz="1400" dirty="0" smtClean="0"/>
              <a:t>Arztkonsultationen </a:t>
            </a:r>
            <a:r>
              <a:rPr lang="en-US" sz="1400" dirty="0"/>
              <a:t>wegen ARE pro 100.000 Einwohner. </a:t>
            </a:r>
            <a:r>
              <a:rPr lang="en-US" sz="1400" dirty="0" smtClean="0"/>
              <a:t>Auf </a:t>
            </a:r>
            <a:r>
              <a:rPr lang="en-US" sz="1400" dirty="0"/>
              <a:t>die Bevölkerung in Deutschland bezogen entspricht das einer Gesamtzahl von </a:t>
            </a:r>
            <a:endParaRPr lang="en-US" sz="1400" dirty="0" smtClean="0"/>
          </a:p>
          <a:p>
            <a:pPr algn="ctr"/>
            <a:r>
              <a:rPr lang="en-US" sz="1400" dirty="0" smtClean="0"/>
              <a:t>knapp </a:t>
            </a:r>
            <a:r>
              <a:rPr lang="en-US" sz="1400" dirty="0"/>
              <a:t>1,2 Mio. </a:t>
            </a:r>
            <a:r>
              <a:rPr lang="en-US" sz="1400" dirty="0" smtClean="0"/>
              <a:t>Arztbesuchen </a:t>
            </a:r>
            <a:r>
              <a:rPr lang="en-US" sz="1400" dirty="0"/>
              <a:t>wegen </a:t>
            </a:r>
            <a:r>
              <a:rPr lang="en-US" sz="1400" dirty="0" smtClean="0"/>
              <a:t>ARE.</a:t>
            </a:r>
            <a:endParaRPr lang="en-US" sz="1400" dirty="0"/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Schulferien im Oktober 2020 in Deutschland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 smtClean="0"/>
              <a:t>Stand: 13.10.2020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517567" y="2144486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KW 33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5682365" y="2155368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KW 34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6847163" y="2166250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KW 35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3320218" y="2144486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KW 32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1787524"/>
            <a:ext cx="7331364" cy="379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13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13.10.2020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66572" y="6146007"/>
            <a:ext cx="364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Bayern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5141471" y="6176964"/>
            <a:ext cx="363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Baden-Württemberg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666572" y="3072197"/>
            <a:ext cx="364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Berlin/Brandenburg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5141471" y="3072197"/>
            <a:ext cx="363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Nordrhein-Westfalen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619604"/>
            <a:ext cx="3600000" cy="231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92" y="599128"/>
            <a:ext cx="3600000" cy="231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3539594"/>
            <a:ext cx="3600000" cy="231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92" y="3536883"/>
            <a:ext cx="3600000" cy="231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06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 smtClean="0"/>
              <a:t>Stand: 14.10.2020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/>
          <a:stretch/>
        </p:blipFill>
        <p:spPr bwMode="auto">
          <a:xfrm>
            <a:off x="2040481" y="443432"/>
            <a:ext cx="4842934" cy="330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8"/>
          <a:stretch/>
        </p:blipFill>
        <p:spPr bwMode="auto">
          <a:xfrm>
            <a:off x="1811882" y="3826932"/>
            <a:ext cx="5115758" cy="286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018222" y="1573497"/>
            <a:ext cx="1728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ARE-Raten, 7 AG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7096769" y="4769000"/>
            <a:ext cx="1571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ILI-Raten, 7 AG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109089" y="138620"/>
            <a:ext cx="601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Arbeitsgemeinschaft Influenza - elektronisches SEED</a:t>
            </a:r>
            <a:r>
              <a:rPr lang="de-DE" baseline="30000" dirty="0" smtClean="0"/>
              <a:t>ARE</a:t>
            </a:r>
            <a:r>
              <a:rPr lang="de-DE" dirty="0" smtClean="0"/>
              <a:t>-Modul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3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564825" y="651844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ICOSARI-KH-Surveillance – SARI-Fälle (J09 – J22) bis zur 40. KW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06.10..2020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 descr="S:\Projekte\FG36_INV_ICOSARI\Arbeitsordner\Wochenbericht\82KH_AG_3Saisons_verweil1W_ohneletz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9" y="2026919"/>
            <a:ext cx="8966202" cy="358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Bildschirmpräsentation (4:3)</PresentationFormat>
  <Paragraphs>56</Paragraphs>
  <Slides>11</Slides>
  <Notes>10</Notes>
  <HiddenSlides>3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Office-Design</vt:lpstr>
      <vt:lpstr>Ergebnisse der  syndromischen Surveillance akuter Atemwegserkrankungen  GrippeWeb,  Arbeitsgemeinschaft Influenza, ICOSARI Datenstand  13.10.2020</vt:lpstr>
      <vt:lpstr>GrippeWeb bis zur 41. KW 2020 </vt:lpstr>
      <vt:lpstr>GrippeWeb bis zur 41. KW 2020 </vt:lpstr>
      <vt:lpstr>PowerPoint-Präsentation</vt:lpstr>
      <vt:lpstr>Arbeitsgemeinschaft Influenza ARE-Konsultationen bis zur 41. KW 2020</vt:lpstr>
      <vt:lpstr>Schulferien im Oktober 2020 in Deutschland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1783</cp:revision>
  <cp:lastPrinted>2020-05-13T06:04:10Z</cp:lastPrinted>
  <dcterms:created xsi:type="dcterms:W3CDTF">2015-11-02T12:29:13Z</dcterms:created>
  <dcterms:modified xsi:type="dcterms:W3CDTF">2020-10-15T07:51:22Z</dcterms:modified>
</cp:coreProperties>
</file>