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4" r:id="rId2"/>
    <p:sldId id="365" r:id="rId3"/>
    <p:sldId id="383" r:id="rId4"/>
    <p:sldId id="388" r:id="rId5"/>
    <p:sldId id="389" r:id="rId6"/>
    <p:sldId id="385" r:id="rId7"/>
    <p:sldId id="390" r:id="rId8"/>
    <p:sldId id="392" r:id="rId9"/>
    <p:sldId id="393" r:id="rId10"/>
    <p:sldId id="39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4985" autoAdjust="0"/>
  </p:normalViewPr>
  <p:slideViewPr>
    <p:cSldViewPr>
      <p:cViewPr varScale="1">
        <p:scale>
          <a:sx n="111" d="100"/>
          <a:sy n="111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Argentenien</a:t>
            </a:r>
            <a:r>
              <a:rPr lang="de-DE" baseline="0" dirty="0" smtClean="0"/>
              <a:t> und Russ. </a:t>
            </a:r>
            <a:r>
              <a:rPr lang="de-DE" baseline="0" dirty="0" err="1" smtClean="0"/>
              <a:t>Föd</a:t>
            </a:r>
            <a:r>
              <a:rPr lang="de-DE" baseline="0" dirty="0" smtClean="0"/>
              <a:t> sowie Mexiko und Kolumbien Plätze getauscht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Bonaire</a:t>
            </a:r>
            <a:r>
              <a:rPr lang="de-D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, Saint </a:t>
            </a:r>
            <a:r>
              <a:rPr lang="de-D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Eustatius</a:t>
            </a:r>
            <a:r>
              <a:rPr lang="de-D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de-D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and</a:t>
            </a:r>
            <a:r>
              <a:rPr lang="de-D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Saba und San Marino n</a:t>
            </a:r>
            <a:r>
              <a:rPr lang="de-DE" baseline="0" dirty="0" smtClean="0"/>
              <a:t>icht mehr auf der Liste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Monaco wieder auf der Liste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Bulgarien neu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ovid-19/situation-updates/weekly-maps-coordinated-restriction-free-move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dc.europa.eu/en/publications-data/indicators-maps-support-council-recommendation-coordinated-approach-restric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94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38.581.234 </a:t>
            </a:r>
            <a:r>
              <a:rPr lang="en-US" sz="2400" b="1" dirty="0" err="1" smtClean="0">
                <a:solidFill>
                  <a:schemeClr val="tx2"/>
                </a:solidFill>
              </a:rPr>
              <a:t>Fälle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1.093.140 </a:t>
            </a:r>
            <a:r>
              <a:rPr lang="en-US" sz="2400" b="1" dirty="0" err="1" smtClean="0">
                <a:solidFill>
                  <a:schemeClr val="tx2"/>
                </a:solidFill>
              </a:rPr>
              <a:t>Verstorbene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</a:rPr>
              <a:t>2,8%)</a:t>
            </a:r>
            <a:endParaRPr lang="en-US" sz="24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15.10.2020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72945"/>
              </p:ext>
            </p:extLst>
          </p:nvPr>
        </p:nvGraphicFramePr>
        <p:xfrm>
          <a:off x="110666" y="1744702"/>
          <a:ext cx="8925830" cy="4631533"/>
        </p:xfrm>
        <a:graphic>
          <a:graphicData uri="http://schemas.openxmlformats.org/drawingml/2006/table">
            <a:tbl>
              <a:tblPr firstRow="1" firstCol="1" bandRow="1"/>
              <a:tblGrid>
                <a:gridCol w="1399994"/>
                <a:gridCol w="1123998"/>
                <a:gridCol w="1505294"/>
                <a:gridCol w="1080120"/>
                <a:gridCol w="1512168"/>
                <a:gridCol w="792088"/>
                <a:gridCol w="771356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7.307.097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471.442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7.916.100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366.306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5.140.863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140.169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-26,13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779.063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125.554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187,36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654.644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110.369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1.340.409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91.790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931.954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91.052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908.056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72.155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829.396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55.376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930.159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52.476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000" y="1196752"/>
            <a:ext cx="8820000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Die </a:t>
            </a:r>
            <a:r>
              <a:rPr lang="de-DE" sz="1800" dirty="0" smtClean="0"/>
              <a:t>Gebiete sollen in </a:t>
            </a:r>
            <a:r>
              <a:rPr lang="de-DE" sz="1800" dirty="0"/>
              <a:t>den folgenden Farben gekennzeichnet werden: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rgbClr val="00B050"/>
                </a:solidFill>
              </a:rPr>
              <a:t>grün</a:t>
            </a:r>
            <a:r>
              <a:rPr lang="de-DE" sz="1800" dirty="0">
                <a:solidFill>
                  <a:srgbClr val="00B050"/>
                </a:solidFill>
              </a:rPr>
              <a:t>, </a:t>
            </a:r>
            <a:r>
              <a:rPr lang="de-DE" sz="1800" dirty="0"/>
              <a:t>wenn die </a:t>
            </a:r>
            <a:r>
              <a:rPr lang="de-DE" sz="1800" dirty="0" smtClean="0"/>
              <a:t>14-Tage-Inzidenz &lt; </a:t>
            </a:r>
            <a:r>
              <a:rPr lang="de-DE" sz="1800" dirty="0" smtClean="0"/>
              <a:t>25 pro 100.000 </a:t>
            </a:r>
            <a:r>
              <a:rPr lang="de-DE" sz="1800" dirty="0" err="1" smtClean="0"/>
              <a:t>Ew</a:t>
            </a:r>
            <a:r>
              <a:rPr lang="de-DE" sz="1800" dirty="0" smtClean="0"/>
              <a:t> ist und Anteil der positiven Tests &lt; 4</a:t>
            </a:r>
            <a:r>
              <a:rPr lang="de-DE" sz="1800" dirty="0"/>
              <a:t>% </a:t>
            </a:r>
            <a:r>
              <a:rPr lang="de-DE" sz="1800" dirty="0" smtClean="0"/>
              <a:t>liegt</a:t>
            </a: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rgbClr val="FFC000"/>
                </a:solidFill>
              </a:rPr>
              <a:t>orange</a:t>
            </a:r>
            <a:r>
              <a:rPr lang="de-DE" sz="1800" dirty="0"/>
              <a:t>, wenn die </a:t>
            </a:r>
            <a:r>
              <a:rPr lang="de-DE" sz="1800" dirty="0" smtClean="0"/>
              <a:t>14-Tage-Inzidenz &lt; </a:t>
            </a:r>
            <a:r>
              <a:rPr lang="de-DE" sz="1800" dirty="0" smtClean="0"/>
              <a:t>50 pro 100.000 </a:t>
            </a:r>
            <a:r>
              <a:rPr lang="de-DE" sz="1800" dirty="0" err="1" smtClean="0"/>
              <a:t>Ew</a:t>
            </a:r>
            <a:r>
              <a:rPr lang="de-DE" sz="1800" dirty="0" smtClean="0"/>
              <a:t> ist aber der Anteil der positiven Tests jedoch &gt; 4% ist, </a:t>
            </a:r>
            <a:r>
              <a:rPr lang="de-DE" sz="1800" dirty="0" smtClean="0"/>
              <a:t>bzw. wenn </a:t>
            </a:r>
            <a:r>
              <a:rPr lang="de-DE" sz="1800" dirty="0"/>
              <a:t>die 14-Tage-Melderate zwischen 25 </a:t>
            </a:r>
            <a:r>
              <a:rPr lang="de-DE" sz="1800" dirty="0" smtClean="0"/>
              <a:t>und 150 ist </a:t>
            </a:r>
            <a:r>
              <a:rPr lang="de-DE" sz="1800" dirty="0"/>
              <a:t>und </a:t>
            </a:r>
            <a:r>
              <a:rPr lang="de-DE" sz="1800" dirty="0" smtClean="0"/>
              <a:t>der positiven Testanteil &lt; 4</a:t>
            </a:r>
            <a:r>
              <a:rPr lang="de-DE" sz="1800" dirty="0"/>
              <a:t>% </a:t>
            </a:r>
            <a:r>
              <a:rPr lang="de-DE" sz="1800" dirty="0" smtClean="0"/>
              <a:t>liegt</a:t>
            </a: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FF0000"/>
                </a:solidFill>
              </a:rPr>
              <a:t>r</a:t>
            </a:r>
            <a:r>
              <a:rPr lang="de-DE" sz="1800" dirty="0" smtClean="0">
                <a:solidFill>
                  <a:srgbClr val="FF0000"/>
                </a:solidFill>
              </a:rPr>
              <a:t>ot</a:t>
            </a:r>
            <a:r>
              <a:rPr lang="de-DE" sz="1800" dirty="0"/>
              <a:t>, wenn die </a:t>
            </a:r>
            <a:r>
              <a:rPr lang="de-DE" sz="1800" dirty="0" smtClean="0"/>
              <a:t>14-Tage-Inzidenz bei </a:t>
            </a:r>
            <a:r>
              <a:rPr lang="de-DE" sz="1800" dirty="0" smtClean="0"/>
              <a:t>≥ 50  liegt </a:t>
            </a:r>
            <a:r>
              <a:rPr lang="de-DE" sz="1800" dirty="0"/>
              <a:t>und </a:t>
            </a:r>
            <a:r>
              <a:rPr lang="de-DE" sz="1800" dirty="0" smtClean="0"/>
              <a:t>der Anteil der positiven Tests ≥ 4</a:t>
            </a:r>
            <a:r>
              <a:rPr lang="de-DE" sz="1800" dirty="0"/>
              <a:t>% </a:t>
            </a:r>
            <a:r>
              <a:rPr lang="de-DE" sz="1800" dirty="0" smtClean="0"/>
              <a:t>beträgt, bzw. wenn </a:t>
            </a:r>
            <a:r>
              <a:rPr lang="de-DE" sz="1800" dirty="0"/>
              <a:t>die </a:t>
            </a:r>
            <a:r>
              <a:rPr lang="de-DE" sz="1800" dirty="0" smtClean="0"/>
              <a:t>14-Tage-Inzidenz </a:t>
            </a:r>
            <a:r>
              <a:rPr lang="de-DE" sz="1800" dirty="0" smtClean="0"/>
              <a:t>&gt; 150 liegt</a:t>
            </a: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grau</a:t>
            </a:r>
            <a:r>
              <a:rPr lang="de-DE" sz="1800" dirty="0"/>
              <a:t>, wenn nicht genügend Informationen vorliegen oder wenn die </a:t>
            </a:r>
            <a:r>
              <a:rPr lang="de-DE" sz="1800" dirty="0" err="1" smtClean="0"/>
              <a:t>Testrate</a:t>
            </a:r>
            <a:r>
              <a:rPr lang="de-DE" sz="1800" dirty="0" smtClean="0"/>
              <a:t> &lt; 300 pro 100.000 </a:t>
            </a:r>
            <a:r>
              <a:rPr lang="de-DE" sz="1800" dirty="0" err="1" smtClean="0"/>
              <a:t>Ew</a:t>
            </a:r>
            <a:r>
              <a:rPr lang="de-DE" sz="1800" dirty="0" smtClean="0"/>
              <a:t> liegt</a:t>
            </a:r>
            <a:endParaRPr lang="de-DE" sz="180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Kriterien: </a:t>
            </a:r>
            <a:r>
              <a:rPr lang="de-DE" dirty="0" smtClean="0">
                <a:latin typeface="Calibri"/>
              </a:rPr>
              <a:t>EU 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022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5" y="548680"/>
            <a:ext cx="7740351" cy="32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39163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solidFill>
                  <a:prstClr val="black"/>
                </a:solidFill>
              </a:rPr>
              <a:t>Quelle: ECDC, Stand: 15.10.2020</a:t>
            </a:r>
            <a:endParaRPr lang="de-DE" sz="10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3597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09142" y="3570183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3896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3896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82434"/>
              </p:ext>
            </p:extLst>
          </p:nvPr>
        </p:nvGraphicFramePr>
        <p:xfrm>
          <a:off x="46726" y="4344711"/>
          <a:ext cx="1428930" cy="10591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135,83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93,07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Botswana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81,04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Trunesien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77,17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Marokko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55,68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13054"/>
              </p:ext>
            </p:extLst>
          </p:nvPr>
        </p:nvGraphicFramePr>
        <p:xfrm>
          <a:off x="1698398" y="4344711"/>
          <a:ext cx="1662100" cy="230627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4441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203,33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172,54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164,1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138,27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127,77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113,7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111,32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104,24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Curacao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103,41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Maarten (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94,36</a:t>
                      </a:r>
                    </a:p>
                  </a:txBody>
                  <a:tcPr marL="9525" marR="9525" marT="9525" marB="0" anchor="b"/>
                </a:tc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92075"/>
              </p:ext>
            </p:extLst>
          </p:nvPr>
        </p:nvGraphicFramePr>
        <p:xfrm>
          <a:off x="3563888" y="4344711"/>
          <a:ext cx="1524000" cy="76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65,48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26202"/>
              </p:ext>
            </p:extLst>
          </p:nvPr>
        </p:nvGraphicFramePr>
        <p:xfrm>
          <a:off x="5496272" y="4344711"/>
          <a:ext cx="1524000" cy="2468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163,85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129,37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50,21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99318"/>
              </p:ext>
            </p:extLst>
          </p:nvPr>
        </p:nvGraphicFramePr>
        <p:xfrm>
          <a:off x="7400835" y="4016963"/>
          <a:ext cx="1707669" cy="273509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699557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Holy 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816,52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267,93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210,64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164,62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139,83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139,24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94,28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Bosnien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Herzegowina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63,47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62,92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49518"/>
              </p:ext>
            </p:extLst>
          </p:nvPr>
        </p:nvGraphicFramePr>
        <p:xfrm>
          <a:off x="46726" y="5742677"/>
          <a:ext cx="1428930" cy="6115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437,19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312,62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8263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3789040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68 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15.10.2020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08720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Europa </a:t>
            </a:r>
            <a:r>
              <a:rPr lang="de-DE" sz="1400" b="1" dirty="0" smtClean="0"/>
              <a:t>(EU/EWR/UK/CH</a:t>
            </a:r>
            <a:r>
              <a:rPr lang="de-DE" sz="1100" b="1" dirty="0" smtClean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00635"/>
              </p:ext>
            </p:extLst>
          </p:nvPr>
        </p:nvGraphicFramePr>
        <p:xfrm>
          <a:off x="323528" y="1484784"/>
          <a:ext cx="2808312" cy="49034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/>
                <a:gridCol w="1152128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266,84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246,72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153,73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139,57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112,84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/>
          <a:stretch/>
        </p:blipFill>
        <p:spPr bwMode="auto">
          <a:xfrm>
            <a:off x="3419872" y="1288893"/>
            <a:ext cx="5562363" cy="46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638" y="1196752"/>
            <a:ext cx="882000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Das ECDC </a:t>
            </a:r>
            <a:r>
              <a:rPr lang="de-DE" sz="1600" dirty="0" smtClean="0"/>
              <a:t>veröffentlicht wöchentlich </a:t>
            </a:r>
            <a:r>
              <a:rPr lang="de-DE" sz="1600" dirty="0"/>
              <a:t>auf der Grundlage der Daten der Mitgliedsstaaten eine nach Regionen aufgeschlüsselte Karte der </a:t>
            </a:r>
            <a:r>
              <a:rPr lang="de-DE" sz="1600" dirty="0" smtClean="0"/>
              <a:t>EU-Mitgliedstaaten.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Vier Karten werden </a:t>
            </a:r>
            <a:r>
              <a:rPr lang="de-DE" sz="1600" dirty="0"/>
              <a:t>Donnerstags veröffentlicht </a:t>
            </a:r>
            <a:r>
              <a:rPr lang="de-DE" sz="1600" dirty="0">
                <a:hlinkClick r:id="rId3"/>
              </a:rPr>
              <a:t>https://</a:t>
            </a:r>
            <a:r>
              <a:rPr lang="de-DE" sz="1600" dirty="0" smtClean="0">
                <a:hlinkClick r:id="rId3"/>
              </a:rPr>
              <a:t>www.ecdc.europa.eu/en/covid-19/situation-updates/weekly-maps-coordinated-restriction-free-movement</a:t>
            </a:r>
            <a:endParaRPr lang="de-DE" sz="1600" dirty="0" smtClean="0"/>
          </a:p>
          <a:p>
            <a:pPr marL="800100" lvl="1" indent="-342900">
              <a:buClr>
                <a:srgbClr val="0070C0"/>
              </a:buClr>
              <a:buFont typeface="+mj-lt"/>
              <a:buAutoNum type="arabicPeriod"/>
            </a:pPr>
            <a:r>
              <a:rPr lang="de-DE" sz="1600" dirty="0"/>
              <a:t>Zahl der neu gemeldeten Fälle pro 100 000 Einwohner in den letzten 14 Tagen (14-Tage-Inzidenz)</a:t>
            </a:r>
          </a:p>
          <a:p>
            <a:pPr marL="800100" lvl="1" indent="-342900">
              <a:buClr>
                <a:srgbClr val="0070C0"/>
              </a:buClr>
              <a:buFont typeface="+mj-lt"/>
              <a:buAutoNum type="arabicPeriod"/>
            </a:pPr>
            <a:r>
              <a:rPr lang="de-DE" sz="1600" dirty="0"/>
              <a:t>Zahl der Tests, die pro 100 000 Einwohner in der letzten Woche durchgeführt wurden (Testquote)</a:t>
            </a:r>
          </a:p>
          <a:p>
            <a:pPr marL="800100" lvl="1" indent="-342900">
              <a:buClr>
                <a:srgbClr val="0070C0"/>
              </a:buClr>
              <a:buFont typeface="+mj-lt"/>
              <a:buAutoNum type="arabicPeriod"/>
            </a:pPr>
            <a:r>
              <a:rPr lang="de-DE" sz="1600" dirty="0"/>
              <a:t>Prozentualer Anteil der positiven Tests an den in der letzten Woche durchgeführten Tests (</a:t>
            </a:r>
            <a:r>
              <a:rPr lang="de-DE" sz="1600" dirty="0" err="1"/>
              <a:t>Testpositivätsrate</a:t>
            </a:r>
            <a:r>
              <a:rPr lang="de-DE" sz="1600" dirty="0" smtClean="0"/>
              <a:t>)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de-DE" sz="1600" dirty="0" smtClean="0"/>
              <a:t>Kombinierte Indikatoren (1-3)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Die  Daten </a:t>
            </a:r>
            <a:r>
              <a:rPr lang="de-DE" sz="1600" dirty="0" smtClean="0"/>
              <a:t>für die Karten basieren </a:t>
            </a:r>
            <a:r>
              <a:rPr lang="de-DE" sz="1600" dirty="0"/>
              <a:t>sich auf </a:t>
            </a:r>
            <a:r>
              <a:rPr lang="de-DE" sz="1600" dirty="0" smtClean="0"/>
              <a:t>Daten, die Dienstags bis </a:t>
            </a:r>
            <a:r>
              <a:rPr lang="de-DE" sz="1600" dirty="0"/>
              <a:t>23:59 an </a:t>
            </a:r>
            <a:r>
              <a:rPr lang="de-DE" sz="1600" dirty="0" err="1"/>
              <a:t>TESSy</a:t>
            </a:r>
            <a:r>
              <a:rPr lang="de-DE" sz="1600" dirty="0"/>
              <a:t> übermittelt sind oder Daten, die das ECDC von offiziellen Quellen </a:t>
            </a:r>
            <a:r>
              <a:rPr lang="de-DE" sz="1600" dirty="0" smtClean="0"/>
              <a:t>nimmt</a:t>
            </a:r>
            <a:endParaRPr lang="de-DE" sz="16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Die Rohdaten /Indikatoren  können in </a:t>
            </a:r>
            <a:r>
              <a:rPr lang="de-DE" sz="1600" dirty="0" err="1" smtClean="0"/>
              <a:t>csv</a:t>
            </a:r>
            <a:r>
              <a:rPr lang="de-DE" sz="1600" dirty="0" smtClean="0"/>
              <a:t>. </a:t>
            </a:r>
            <a:r>
              <a:rPr lang="de-DE" sz="1600" dirty="0"/>
              <a:t>Format heruntergeladen werden </a:t>
            </a:r>
            <a:r>
              <a:rPr lang="de-DE" sz="1600" dirty="0">
                <a:hlinkClick r:id="rId4"/>
              </a:rPr>
              <a:t>https://</a:t>
            </a:r>
            <a:r>
              <a:rPr lang="de-DE" sz="1600" dirty="0" smtClean="0">
                <a:hlinkClick r:id="rId4"/>
              </a:rPr>
              <a:t>www.ecdc.europa.eu/en/publications-data/indicators-maps-support-council-recommendation-coordinated-approach-restriction</a:t>
            </a:r>
            <a:endParaRPr lang="de-DE" sz="1600" dirty="0" smtClean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Update: </a:t>
            </a:r>
            <a:r>
              <a:rPr lang="de-DE" dirty="0" smtClean="0">
                <a:latin typeface="Calibri"/>
              </a:rPr>
              <a:t>EU </a:t>
            </a:r>
            <a:r>
              <a:rPr lang="de-DE" dirty="0" smtClean="0">
                <a:latin typeface="Calibri"/>
              </a:rPr>
              <a:t>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8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Update: </a:t>
            </a:r>
            <a:r>
              <a:rPr lang="de-DE" dirty="0" smtClean="0">
                <a:latin typeface="Calibri"/>
              </a:rPr>
              <a:t>EU </a:t>
            </a:r>
            <a:r>
              <a:rPr lang="de-DE" dirty="0" smtClean="0">
                <a:latin typeface="Calibri"/>
              </a:rPr>
              <a:t>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62" y="1052736"/>
            <a:ext cx="6808677" cy="56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Update: </a:t>
            </a:r>
            <a:r>
              <a:rPr lang="de-DE" dirty="0" smtClean="0">
                <a:latin typeface="Calibri"/>
              </a:rPr>
              <a:t>EU </a:t>
            </a:r>
            <a:r>
              <a:rPr lang="de-DE" dirty="0" smtClean="0">
                <a:latin typeface="Calibri"/>
              </a:rPr>
              <a:t>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5" y="1052736"/>
            <a:ext cx="74192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Update: </a:t>
            </a:r>
            <a:r>
              <a:rPr lang="de-DE" dirty="0" smtClean="0">
                <a:latin typeface="Calibri"/>
              </a:rPr>
              <a:t>EU </a:t>
            </a:r>
            <a:r>
              <a:rPr lang="de-DE" dirty="0" smtClean="0">
                <a:latin typeface="Calibri"/>
              </a:rPr>
              <a:t>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6" y="1052736"/>
            <a:ext cx="7238008" cy="56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7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251188"/>
            <a:ext cx="8802724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Calibri"/>
              </a:rPr>
              <a:t>Update: </a:t>
            </a:r>
            <a:r>
              <a:rPr lang="de-DE" dirty="0" smtClean="0">
                <a:latin typeface="Calibri"/>
              </a:rPr>
              <a:t>EU </a:t>
            </a:r>
            <a:r>
              <a:rPr lang="de-DE" dirty="0" smtClean="0">
                <a:latin typeface="Calibri"/>
              </a:rPr>
              <a:t>Kommission Empfehlungen zur Koordinierung von Maßnahmen mit Auswirkungen auf Freizügigkeit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9" y="1053368"/>
            <a:ext cx="7446843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714</Words>
  <Application>Microsoft Office PowerPoint</Application>
  <PresentationFormat>Bildschirmpräsentation (4:3)</PresentationFormat>
  <Paragraphs>284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964</cp:revision>
  <dcterms:created xsi:type="dcterms:W3CDTF">2020-04-16T05:25:18Z</dcterms:created>
  <dcterms:modified xsi:type="dcterms:W3CDTF">2020-10-16T08:16:16Z</dcterms:modified>
</cp:coreProperties>
</file>