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27" r:id="rId2"/>
    <p:sldId id="725" r:id="rId3"/>
    <p:sldId id="718" r:id="rId4"/>
    <p:sldId id="570" r:id="rId5"/>
    <p:sldId id="722" r:id="rId6"/>
    <p:sldId id="723" r:id="rId7"/>
    <p:sldId id="724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>
        <p:scale>
          <a:sx n="110" d="100"/>
          <a:sy n="110" d="100"/>
        </p:scale>
        <p:origin x="-199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</a:t>
            </a:r>
            <a:r>
              <a:rPr lang="de-DE" dirty="0" smtClean="0"/>
              <a:t>Projekte\RKI_nCoV-Lage\3.Kommunikation\3.7.Lageberichte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Datei </a:t>
            </a:r>
            <a:r>
              <a:rPr lang="de-DE" dirty="0" err="1" smtClean="0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 Mittwoch-Bericht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>
          <a:xfrm>
            <a:off x="597387" y="6622713"/>
            <a:ext cx="1860421" cy="195750"/>
          </a:xfrm>
        </p:spPr>
        <p:txBody>
          <a:bodyPr/>
          <a:lstStyle/>
          <a:p>
            <a:r>
              <a:rPr lang="de-DE" dirty="0" smtClean="0"/>
              <a:t>16.10.2020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 smtClean="0">
                <a:solidFill>
                  <a:schemeClr val="bg1"/>
                </a:solidFill>
              </a:rPr>
              <a:t>COVID-19: 		Lage National, 16.10.2020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Informationen für den Krisenstab</a:t>
            </a:r>
            <a:endParaRPr lang="de-DE" sz="2800" dirty="0">
              <a:solidFill>
                <a:schemeClr val="bg1"/>
              </a:solidFill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94198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/>
                <a:gridCol w="1308633"/>
                <a:gridCol w="1417559"/>
                <a:gridCol w="1621027"/>
                <a:gridCol w="2247404"/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bg1"/>
                          </a:solidFill>
                        </a:rPr>
                        <a:t>Änderung zum Vortag</a:t>
                      </a:r>
                      <a:endParaRPr lang="de-DE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 smtClean="0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 smtClean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 smtClean="0">
                          <a:solidFill>
                            <a:schemeClr val="bg1"/>
                          </a:solidFill>
                        </a:rPr>
                        <a:t>16.10.2020;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Bestätigte Fälle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348.557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+ 7.334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+2,15%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419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9.734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   + 24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+0,25%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11,7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Anteil Verstorbene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2,8%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Genesene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287.600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7-Tage-Inzidenz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37,2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08230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/>
                <a:gridCol w="630134"/>
                <a:gridCol w="1463144"/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15.10.2020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  <a:endParaRPr lang="de-DE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 smtClean="0">
                          <a:solidFill>
                            <a:schemeClr val="bg1"/>
                          </a:solidFill>
                        </a:rPr>
                        <a:t>zum Vortag</a:t>
                      </a:r>
                      <a:endParaRPr lang="de-DE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Aktuell ITS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+53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Invasiv beatmet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329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 smtClean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16.10.2020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1,22</a:t>
            </a:r>
            <a:r>
              <a:rPr lang="sv-SE" sz="1400" b="1" dirty="0" smtClean="0">
                <a:solidFill>
                  <a:srgbClr val="FF0000"/>
                </a:solidFill>
              </a:rPr>
              <a:t>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0,92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1,52)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15.10.2020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1,08 (95%-Prädiktionsintervall</a:t>
            </a:r>
            <a:r>
              <a:rPr lang="de-DE" sz="1400" b="1" dirty="0">
                <a:solidFill>
                  <a:srgbClr val="045AA6"/>
                </a:solidFill>
              </a:rPr>
              <a:t>: </a:t>
            </a:r>
            <a:r>
              <a:rPr lang="de-DE" sz="1400" b="1" dirty="0" smtClean="0">
                <a:solidFill>
                  <a:srgbClr val="045AA6"/>
                </a:solidFill>
              </a:rPr>
              <a:t>0,89 – 1,31) </a:t>
            </a:r>
          </a:p>
          <a:p>
            <a:pPr>
              <a:spcBef>
                <a:spcPts val="600"/>
              </a:spcBef>
            </a:pPr>
            <a:r>
              <a:rPr lang="de-DE" sz="14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16.10.2020</a:t>
            </a:r>
            <a:r>
              <a:rPr lang="de-DE" sz="1400" b="1" dirty="0">
                <a:solidFill>
                  <a:srgbClr val="FF0000"/>
                </a:solidFill>
              </a:rPr>
              <a:t>: </a:t>
            </a:r>
            <a:r>
              <a:rPr lang="de-DE" sz="1400" b="1" dirty="0" smtClean="0">
                <a:solidFill>
                  <a:srgbClr val="FF0000"/>
                </a:solidFill>
              </a:rPr>
              <a:t> 1,30 </a:t>
            </a:r>
            <a:r>
              <a:rPr lang="sv-SE" sz="1400" b="1" dirty="0" smtClean="0">
                <a:solidFill>
                  <a:srgbClr val="FF0000"/>
                </a:solidFill>
              </a:rPr>
              <a:t>(95</a:t>
            </a:r>
            <a:r>
              <a:rPr lang="sv-SE" sz="1400" b="1" dirty="0">
                <a:solidFill>
                  <a:srgbClr val="FF0000"/>
                </a:solidFill>
              </a:rPr>
              <a:t>%-Prädiktionsintervall: </a:t>
            </a:r>
            <a:r>
              <a:rPr lang="sv-SE" sz="1400" b="1" dirty="0" smtClean="0">
                <a:solidFill>
                  <a:srgbClr val="FF0000"/>
                </a:solidFill>
              </a:rPr>
              <a:t>1,12 </a:t>
            </a:r>
            <a:r>
              <a:rPr lang="sv-SE" sz="1400" b="1" dirty="0">
                <a:solidFill>
                  <a:srgbClr val="FF0000"/>
                </a:solidFill>
              </a:rPr>
              <a:t>– </a:t>
            </a:r>
            <a:r>
              <a:rPr lang="sv-SE" sz="1400" b="1" dirty="0" smtClean="0">
                <a:solidFill>
                  <a:srgbClr val="FF0000"/>
                </a:solidFill>
              </a:rPr>
              <a:t>1,49)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15.10.2020</a:t>
            </a:r>
            <a:r>
              <a:rPr lang="de-DE" sz="1400" b="1">
                <a:solidFill>
                  <a:srgbClr val="045AA6"/>
                </a:solidFill>
              </a:rPr>
              <a:t>: </a:t>
            </a:r>
            <a:r>
              <a:rPr lang="de-DE" sz="1400" b="1" smtClean="0">
                <a:solidFill>
                  <a:srgbClr val="045AA6"/>
                </a:solidFill>
              </a:rPr>
              <a:t> 1,22 (95</a:t>
            </a:r>
            <a:r>
              <a:rPr lang="de-DE" sz="1400" b="1" dirty="0" smtClean="0">
                <a:solidFill>
                  <a:srgbClr val="045AA6"/>
                </a:solidFill>
              </a:rPr>
              <a:t>%- Prädiktionsintervall</a:t>
            </a:r>
            <a:r>
              <a:rPr lang="de-DE" sz="1400" b="1">
                <a:solidFill>
                  <a:srgbClr val="045AA6"/>
                </a:solidFill>
              </a:rPr>
              <a:t>: </a:t>
            </a:r>
            <a:r>
              <a:rPr lang="de-DE" sz="1400" b="1" smtClean="0">
                <a:solidFill>
                  <a:srgbClr val="045AA6"/>
                </a:solidFill>
              </a:rPr>
              <a:t>1,11 – 1,35) </a:t>
            </a:r>
            <a:endParaRPr lang="de-DE" sz="1400" b="1" dirty="0" smtClean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COVID-19-Fälle nach Berichtstag (Änderung zum Vortag)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05.10.2020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4705"/>
            <a:ext cx="8980069" cy="410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79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16.10.2020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</a:t>
            </a:r>
            <a:r>
              <a:rPr lang="de-DE" sz="2000" dirty="0" smtClean="0">
                <a:solidFill>
                  <a:schemeClr val="bg1"/>
                </a:solidFill>
              </a:rPr>
              <a:t>der Bundesländer nach </a:t>
            </a:r>
            <a:r>
              <a:rPr lang="de-DE" sz="2000" dirty="0">
                <a:solidFill>
                  <a:schemeClr val="bg1"/>
                </a:solidFill>
              </a:rPr>
              <a:t>Berichtsdatum </a:t>
            </a:r>
            <a:r>
              <a:rPr lang="de-DE" sz="1600" dirty="0" smtClean="0">
                <a:solidFill>
                  <a:schemeClr val="bg1"/>
                </a:solidFill>
              </a:rPr>
              <a:t>(Datenstand 16.10.2020 0:00 Uhr)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5" y="1061048"/>
            <a:ext cx="8962258" cy="511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16.10.2020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Geografische Verteilung in Deutschland: 7-Tage-Inzidenz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194336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/>
                <a:gridCol w="6310993"/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30.975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 smtClean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 smtClean="0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3" y="1703909"/>
            <a:ext cx="6886844" cy="482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16.10.2020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1800" dirty="0" smtClean="0">
                <a:solidFill>
                  <a:schemeClr val="bg1"/>
                </a:solidFill>
              </a:rPr>
              <a:t>(</a:t>
            </a:r>
            <a:r>
              <a:rPr lang="de-DE" sz="1800" dirty="0">
                <a:solidFill>
                  <a:schemeClr val="bg1"/>
                </a:solidFill>
              </a:rPr>
              <a:t>S</a:t>
            </a:r>
            <a:r>
              <a:rPr lang="de-DE" sz="1800" dirty="0" smtClean="0">
                <a:solidFill>
                  <a:schemeClr val="bg1"/>
                </a:solidFill>
              </a:rPr>
              <a:t>tand 14.10.2020)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42381" y="5508252"/>
            <a:ext cx="761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Seit Beginn der Testungen in Deutschland bis einschließlich KW </a:t>
            </a:r>
            <a:r>
              <a:rPr lang="de-DE" sz="1600" dirty="0" smtClean="0"/>
              <a:t>41/2020 </a:t>
            </a:r>
            <a:r>
              <a:rPr lang="de-DE" sz="1600" dirty="0"/>
              <a:t>wurden bisher </a:t>
            </a:r>
            <a:r>
              <a:rPr lang="de-DE" sz="1600" dirty="0" smtClean="0"/>
              <a:t>19.276.507 </a:t>
            </a:r>
            <a:r>
              <a:rPr lang="de-DE" sz="1600" dirty="0"/>
              <a:t>Labortests erfasst, davon wurden </a:t>
            </a:r>
            <a:r>
              <a:rPr lang="de-DE" sz="1600" dirty="0" smtClean="0"/>
              <a:t>375.995 </a:t>
            </a:r>
            <a:r>
              <a:rPr lang="de-DE" sz="1600" dirty="0"/>
              <a:t>positiv auf SARS-CoV-2 getestet.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5" y="1111480"/>
            <a:ext cx="7272399" cy="417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3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16.10.2020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Probenrückstau</a:t>
            </a:r>
            <a:br>
              <a:rPr lang="de-DE" sz="2000" dirty="0" smtClean="0">
                <a:solidFill>
                  <a:schemeClr val="bg1"/>
                </a:solidFill>
              </a:rPr>
            </a:br>
            <a:r>
              <a:rPr lang="de-DE" sz="2000" dirty="0" smtClean="0">
                <a:solidFill>
                  <a:schemeClr val="bg1"/>
                </a:solidFill>
              </a:rPr>
              <a:t>(Stand 14.10.2020) 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4015" y="4991900"/>
            <a:ext cx="8643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 smtClean="0"/>
          </a:p>
          <a:p>
            <a:pPr marL="285750" indent="-285750">
              <a:buFontTx/>
              <a:buChar char="-"/>
            </a:pPr>
            <a:r>
              <a:rPr lang="de-DE" sz="1600" dirty="0" smtClean="0"/>
              <a:t>In </a:t>
            </a:r>
            <a:r>
              <a:rPr lang="de-DE" sz="1600" dirty="0"/>
              <a:t>KW </a:t>
            </a:r>
            <a:r>
              <a:rPr lang="de-DE" sz="1600" dirty="0" smtClean="0"/>
              <a:t>41 (05.10.-11.10.20) gaben 47 </a:t>
            </a:r>
            <a:r>
              <a:rPr lang="de-DE" sz="1600" dirty="0"/>
              <a:t>Labore einen Rückstau von insgesamt </a:t>
            </a:r>
            <a:r>
              <a:rPr lang="de-DE" sz="1600" dirty="0" smtClean="0"/>
              <a:t>16.840 </a:t>
            </a:r>
            <a:r>
              <a:rPr lang="de-DE" sz="1600" dirty="0"/>
              <a:t>abzuarbeitenden Proben </a:t>
            </a:r>
            <a:r>
              <a:rPr lang="de-DE" sz="1600" dirty="0" smtClean="0"/>
              <a:t>an.</a:t>
            </a:r>
          </a:p>
          <a:p>
            <a:pPr marL="285750" indent="-285750">
              <a:buFontTx/>
              <a:buChar char="-"/>
            </a:pPr>
            <a:r>
              <a:rPr lang="de-DE" sz="1600" dirty="0" smtClean="0"/>
              <a:t>32 </a:t>
            </a:r>
            <a:r>
              <a:rPr lang="de-DE" sz="1600" dirty="0"/>
              <a:t>Labore nannten Lieferschwierigkeiten für Reagenzien. 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86" y="1147313"/>
            <a:ext cx="8372394" cy="404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09.10.2020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 smtClean="0">
                <a:solidFill>
                  <a:schemeClr val="bg1"/>
                </a:solidFill>
              </a:rPr>
              <a:t>Wöchentliche Sterbefallzahlen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145385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Daten bis einschl. 13.09.2020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KW 37: 16.626 Todesfälle (+181 zur Vorwoche), ca. </a:t>
            </a:r>
            <a:r>
              <a:rPr lang="de-DE" smtClean="0"/>
              <a:t>2,1% </a:t>
            </a:r>
            <a:r>
              <a:rPr lang="de-DE" dirty="0" smtClean="0"/>
              <a:t>über dem Durchschnitt der Vorjahre 2016-19 (Nachmeldungen aber noch möglich)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500304" y="5143085"/>
            <a:ext cx="2455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Datenstand 09.10.2020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4" y="995649"/>
            <a:ext cx="8872682" cy="400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</Words>
  <Application>Microsoft Office PowerPoint</Application>
  <PresentationFormat>Bildschirmpräsentation (4:3)</PresentationFormat>
  <Paragraphs>90</Paragraphs>
  <Slides>7</Slides>
  <Notes>5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COVID-19:   Lage National, 16.10.2020  Informationen für den Krisenstab</vt:lpstr>
      <vt:lpstr>COVID-19-Fälle nach Berichtstag (Änderung zum Vortag)</vt:lpstr>
      <vt:lpstr>PowerPoint-Präsentation</vt:lpstr>
      <vt:lpstr>PowerPoint-Präsentation</vt:lpstr>
      <vt:lpstr>Anzahl der SARS-CoV-2 Testungen (Stand 14.10.2020)</vt:lpstr>
      <vt:lpstr>Probenrückstau (Stand 14.10.2020) </vt:lpstr>
      <vt:lpstr>Wöchentliche Sterbefallzahlen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Schönfeld, Viktoria</cp:lastModifiedBy>
  <cp:revision>2845</cp:revision>
  <cp:lastPrinted>2020-08-31T05:46:37Z</cp:lastPrinted>
  <dcterms:created xsi:type="dcterms:W3CDTF">2015-11-02T12:29:13Z</dcterms:created>
  <dcterms:modified xsi:type="dcterms:W3CDTF">2020-10-16T10:20:57Z</dcterms:modified>
</cp:coreProperties>
</file>