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64" r:id="rId2"/>
    <p:sldId id="365" r:id="rId3"/>
    <p:sldId id="383" r:id="rId4"/>
    <p:sldId id="386" r:id="rId5"/>
    <p:sldId id="385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6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Designformatvorlage 1 - Akz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unkle Formatvorlage 2 - Akzent 1/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64" autoAdjust="0"/>
    <p:restoredTop sz="94985" autoAdjust="0"/>
  </p:normalViewPr>
  <p:slideViewPr>
    <p:cSldViewPr>
      <p:cViewPr varScale="1">
        <p:scale>
          <a:sx n="111" d="100"/>
          <a:sy n="11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A45EFB-BAFA-48EC-819D-9BECC4E90F40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83FEB-770A-496F-973B-C5810568E0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1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314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825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D83FEB-770A-496F-973B-C5810568E05C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411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456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7702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277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7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782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798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085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0123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060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8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707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911CA-0C0D-4F0F-84CF-C2416D7FF593}" type="datetimeFigureOut">
              <a:rPr lang="de-DE" smtClean="0"/>
              <a:t>19.10.2020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A59CA-FE7B-467A-B754-EB155CFC09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32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cdc.europa.eu/sites/default/files/documents/Guidance-for-discharge-and-ending-of-isolation-of-people-with-COVID-19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Top 10 Länder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nach Anzahl neuer Fälle in den letzten 7 Tagen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7" name="Textfeld 6"/>
          <p:cNvSpPr txBox="1"/>
          <p:nvPr/>
        </p:nvSpPr>
        <p:spPr>
          <a:xfrm>
            <a:off x="2597132" y="913705"/>
            <a:ext cx="394973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tx2"/>
                </a:solidFill>
              </a:rPr>
              <a:t>39.774.852 </a:t>
            </a:r>
            <a:r>
              <a:rPr lang="en-US" sz="2400" b="1" dirty="0" err="1" smtClean="0">
                <a:solidFill>
                  <a:schemeClr val="tx2"/>
                </a:solidFill>
              </a:rPr>
              <a:t>Fälle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sz="2400" b="1" dirty="0">
              <a:solidFill>
                <a:schemeClr val="tx2"/>
              </a:solidFill>
            </a:endParaRPr>
          </a:p>
          <a:p>
            <a:r>
              <a:rPr lang="de-DE" sz="2400" b="1" dirty="0" smtClean="0">
                <a:solidFill>
                  <a:schemeClr val="tx2"/>
                </a:solidFill>
              </a:rPr>
              <a:t>1.110.902 </a:t>
            </a:r>
            <a:r>
              <a:rPr lang="en-US" sz="2400" b="1" dirty="0" err="1" smtClean="0">
                <a:solidFill>
                  <a:schemeClr val="tx2"/>
                </a:solidFill>
              </a:rPr>
              <a:t>Verstorbene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smtClean="0">
                <a:solidFill>
                  <a:schemeClr val="tx2"/>
                </a:solidFill>
                <a:latin typeface="Calibri"/>
              </a:rPr>
              <a:t>(2,8%)</a:t>
            </a:r>
            <a:endParaRPr lang="en-US" sz="2400" b="1" dirty="0">
              <a:solidFill>
                <a:schemeClr val="tx2"/>
              </a:solidFill>
              <a:latin typeface="Calibri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18.10.2020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43857"/>
              </p:ext>
            </p:extLst>
          </p:nvPr>
        </p:nvGraphicFramePr>
        <p:xfrm>
          <a:off x="110666" y="1744702"/>
          <a:ext cx="8925830" cy="4766940"/>
        </p:xfrm>
        <a:graphic>
          <a:graphicData uri="http://schemas.openxmlformats.org/drawingml/2006/table">
            <a:tbl>
              <a:tblPr firstRow="1" firstCol="1" bandRow="1"/>
              <a:tblGrid>
                <a:gridCol w="1399994"/>
                <a:gridCol w="1123998"/>
                <a:gridCol w="1505294"/>
                <a:gridCol w="1080120"/>
                <a:gridCol w="1512168"/>
                <a:gridCol w="792088"/>
                <a:gridCol w="771356"/>
                <a:gridCol w="740812"/>
              </a:tblGrid>
              <a:tr h="798582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Fälle kumulativ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Fälle in den letzten 7T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Veränderung %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7d-Inzidenz/ 100.000 </a:t>
                      </a:r>
                      <a:r>
                        <a:rPr lang="de-DE" sz="1800" b="1" i="0" u="none" strike="noStrike" kern="1200" dirty="0" err="1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Ew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 (7T)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 smtClean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CFR %</a:t>
                      </a:r>
                      <a:endParaRPr lang="de-DE" sz="1800" b="1" i="0" u="none" strike="noStrike" kern="1200" dirty="0">
                        <a:solidFill>
                          <a:srgbClr val="366092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i="0" u="none" strike="noStrike" kern="1200" dirty="0">
                          <a:solidFill>
                            <a:srgbClr val="36609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Trend</a:t>
                      </a:r>
                    </a:p>
                  </a:txBody>
                  <a:tcPr marL="51784" marR="5178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56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Indien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7.494.551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440.745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-12,63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8247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Vereinigte Staaten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8.106.752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387.805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15,42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117,85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Frankreich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867.197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148.324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32,14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221,34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3,85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5.224.362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141.725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-19,38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▼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Großbritannien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705.428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114.584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3,39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171,93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6,18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Russische Föderation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1.384.235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99.151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23,04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67,97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Argentinien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979.106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95.223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212,64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113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Spanien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936.560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75.448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160,74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1,05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79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Tschechische Republik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168.827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54.820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64,12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514,75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0,8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359533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1600" b="1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Italien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402.536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 smtClean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53.042</a:t>
                      </a:r>
                      <a:endParaRPr lang="de-DE" sz="1600" b="0" i="0" u="none" strike="noStrike" kern="1200" dirty="0">
                        <a:solidFill>
                          <a:schemeClr val="tx2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98,34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87,88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de-DE" sz="1600" b="0" i="0" u="none" strike="noStrike" kern="1200" dirty="0">
                          <a:solidFill>
                            <a:schemeClr val="tx2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9,06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▲</a:t>
                      </a:r>
                      <a:endParaRPr lang="de-DE" sz="18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490" y="548680"/>
            <a:ext cx="8351019" cy="338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el 4"/>
          <p:cNvSpPr txBox="1">
            <a:spLocks/>
          </p:cNvSpPr>
          <p:nvPr/>
        </p:nvSpPr>
        <p:spPr>
          <a:xfrm>
            <a:off x="194167" y="44624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7-Tages-Inzidenz pro 100.000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Einwohner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0" y="6639163"/>
            <a:ext cx="19137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i="1" dirty="0" smtClean="0">
                <a:solidFill>
                  <a:prstClr val="black"/>
                </a:solidFill>
              </a:rPr>
              <a:t>Quelle: ECDC, Stand: 18.10.2020</a:t>
            </a:r>
            <a:endParaRPr lang="de-DE" sz="1000" i="1" dirty="0">
              <a:solidFill>
                <a:prstClr val="black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77316" y="4035971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Amerika</a:t>
            </a:r>
            <a:endParaRPr lang="de-DE" sz="1600" b="1" dirty="0"/>
          </a:p>
        </p:txBody>
      </p:sp>
      <p:sp>
        <p:nvSpPr>
          <p:cNvPr id="17" name="Textfeld 16"/>
          <p:cNvSpPr txBox="1"/>
          <p:nvPr/>
        </p:nvSpPr>
        <p:spPr>
          <a:xfrm>
            <a:off x="7509142" y="3570183"/>
            <a:ext cx="128657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Europa </a:t>
            </a:r>
            <a:r>
              <a:rPr lang="de-DE" sz="1100" b="1" dirty="0" smtClean="0"/>
              <a:t>(nicht EU/EWR/UK/CH)</a:t>
            </a:r>
            <a:endParaRPr lang="de-DE" sz="16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5682208" y="403896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Asien</a:t>
            </a:r>
            <a:endParaRPr lang="de-DE" sz="16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138815" y="403896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Afrika</a:t>
            </a:r>
            <a:endParaRPr lang="de-DE" sz="1600" b="1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161583"/>
              </p:ext>
            </p:extLst>
          </p:nvPr>
        </p:nvGraphicFramePr>
        <p:xfrm>
          <a:off x="46726" y="4344711"/>
          <a:ext cx="1428930" cy="8763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Cabo Verde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131,83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Libyen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90,87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Trunesien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79,38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Marokko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67,21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469444"/>
              </p:ext>
            </p:extLst>
          </p:nvPr>
        </p:nvGraphicFramePr>
        <p:xfrm>
          <a:off x="1698398" y="4344711"/>
          <a:ext cx="1662100" cy="230627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936104"/>
                <a:gridCol w="725996"/>
              </a:tblGrid>
              <a:tr h="144412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Argentinien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212,64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Costa 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159,98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Bahamas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155,33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Vereinigte Staaten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117,85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Puerto Rico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112,02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Aruba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109,11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Panama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104,58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Sint</a:t>
                      </a:r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Maarten </a:t>
                      </a:r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 NL)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99,08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Kolumbien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98,58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Belize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89,15</a:t>
                      </a:r>
                    </a:p>
                  </a:txBody>
                  <a:tcPr marL="9525" marR="9525" marT="9525" marB="0" anchor="b"/>
                </a:tc>
              </a:tr>
              <a:tr h="196326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Curacao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88,11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7865383"/>
              </p:ext>
            </p:extLst>
          </p:nvPr>
        </p:nvGraphicFramePr>
        <p:xfrm>
          <a:off x="3563888" y="4344711"/>
          <a:ext cx="1524000" cy="76200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80120"/>
                <a:gridCol w="443880"/>
              </a:tblGrid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Paraguay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71,5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Brasilien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67,15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59,86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54,92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5657809"/>
              </p:ext>
            </p:extLst>
          </p:nvPr>
        </p:nvGraphicFramePr>
        <p:xfrm>
          <a:off x="5496272" y="4344711"/>
          <a:ext cx="1524000" cy="246866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62000"/>
                <a:gridCol w="762000"/>
              </a:tblGrid>
              <a:tr h="182665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Israel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150,59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Bahrain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139,17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Libanon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127,28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Jordanien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119,34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Kuwait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116,83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VAE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94,71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83,76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Nepal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82,56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Palästina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60,54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Malediven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60,08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Irak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59,53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51,16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118160"/>
              </p:ext>
            </p:extLst>
          </p:nvPr>
        </p:nvGraphicFramePr>
        <p:xfrm>
          <a:off x="7400835" y="4016963"/>
          <a:ext cx="1707669" cy="2832248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008112"/>
                <a:gridCol w="699557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Holy See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1717,79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Andorra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893,97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Montenegro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287,05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Armenien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245,59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Gibraltar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243,28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Schweiz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163,81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Nordmazedonien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127,39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Georgien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125,45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Republik Moldau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120,94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Bosnien und Herz.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Ukraine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84,96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Monaco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81,61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Russische Föderation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67,97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Albanien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53,91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0" name="Tabel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7669592"/>
              </p:ext>
            </p:extLst>
          </p:nvPr>
        </p:nvGraphicFramePr>
        <p:xfrm>
          <a:off x="46726" y="5742677"/>
          <a:ext cx="1428930" cy="611505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708221"/>
                <a:gridCol w="720709"/>
              </a:tblGrid>
              <a:tr h="35277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b"/>
                </a:tc>
              </a:tr>
              <a:tr h="1847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Französisch Polynesien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395,65</a:t>
                      </a:r>
                    </a:p>
                  </a:txBody>
                  <a:tcPr marL="9525" marR="9525" marT="9525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Guam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322,19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1" name="Textfeld 20"/>
          <p:cNvSpPr txBox="1"/>
          <p:nvPr/>
        </p:nvSpPr>
        <p:spPr>
          <a:xfrm>
            <a:off x="107504" y="5382637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Ozeanien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1331640" y="3789040"/>
            <a:ext cx="6032758" cy="30777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/>
              <a:t>68 Länder/Territorien mit einer 7-Tages-Inzidenz &gt; 50 Fälle / 100.000 </a:t>
            </a:r>
            <a:r>
              <a:rPr lang="de-DE" sz="1400" b="1" dirty="0" err="1" smtClean="0"/>
              <a:t>Ew</a:t>
            </a:r>
            <a:r>
              <a:rPr lang="de-DE" sz="1400" b="1" dirty="0" smtClean="0"/>
              <a:t>.</a:t>
            </a:r>
            <a:endParaRPr lang="de-DE" sz="1400" b="1" dirty="0"/>
          </a:p>
        </p:txBody>
      </p:sp>
      <p:cxnSp>
        <p:nvCxnSpPr>
          <p:cNvPr id="22" name="Gerade Verbindung 21"/>
          <p:cNvCxnSpPr/>
          <p:nvPr/>
        </p:nvCxnSpPr>
        <p:spPr>
          <a:xfrm>
            <a:off x="0" y="47667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20601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 txBox="1">
            <a:spLocks/>
          </p:cNvSpPr>
          <p:nvPr/>
        </p:nvSpPr>
        <p:spPr>
          <a:xfrm>
            <a:off x="179512" y="332656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de-DE" sz="2400" dirty="0"/>
              <a:t>7-Tages-Inzidenz pro 100.000 </a:t>
            </a:r>
            <a:r>
              <a:rPr lang="de-DE" sz="2400" dirty="0" smtClean="0"/>
              <a:t>Einwohner – EU/EWR/UK/CH</a:t>
            </a:r>
            <a:endParaRPr lang="de-DE" sz="24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sp>
        <p:nvSpPr>
          <p:cNvPr id="8" name="Textfeld 7"/>
          <p:cNvSpPr txBox="1"/>
          <p:nvPr/>
        </p:nvSpPr>
        <p:spPr>
          <a:xfrm>
            <a:off x="5903640" y="6577607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i="1" dirty="0" smtClean="0">
                <a:solidFill>
                  <a:prstClr val="black"/>
                </a:solidFill>
              </a:rPr>
              <a:t>Quelle: ECDC, Stand: 18.10.2020</a:t>
            </a:r>
            <a:endParaRPr lang="de-DE" sz="1400" i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83568" y="908720"/>
            <a:ext cx="158417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Europa </a:t>
            </a:r>
            <a:r>
              <a:rPr lang="de-DE" sz="1400" b="1" dirty="0" smtClean="0"/>
              <a:t>(EU/EWR/UK/CH</a:t>
            </a:r>
            <a:r>
              <a:rPr lang="de-DE" sz="1100" b="1" dirty="0" smtClean="0"/>
              <a:t>)</a:t>
            </a:r>
            <a:endParaRPr lang="de-DE" sz="1600" b="1" dirty="0"/>
          </a:p>
        </p:txBody>
      </p:sp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005164"/>
              </p:ext>
            </p:extLst>
          </p:nvPr>
        </p:nvGraphicFramePr>
        <p:xfrm>
          <a:off x="323528" y="1484784"/>
          <a:ext cx="2808312" cy="4903470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1152128"/>
              </a:tblGrid>
              <a:tr h="165248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Land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1" u="none" strike="noStrike" dirty="0">
                          <a:effectLst/>
                          <a:latin typeface="+mn-lt"/>
                        </a:rPr>
                        <a:t>Inzidenz 7T</a:t>
                      </a:r>
                      <a:endParaRPr lang="de-DE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Tschechische Republik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514,75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Belgien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359,82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Niederlande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299,23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Slowenien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234,99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Frankreich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221,34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Luxemburg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180,98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Slowakei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173,77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Großbritannien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171,93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Spanien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160,74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150,7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Liechtenstein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148,52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Irland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Rumänien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123,95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121,77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Portugal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121,45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Polen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120,06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Kroatien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118,47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Österreich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110,74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Ungarn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88,27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87,88</a:t>
                      </a: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Bulgarien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74,81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123" y="1629320"/>
            <a:ext cx="5734793" cy="46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446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7083" y="1052736"/>
            <a:ext cx="8649834" cy="5400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Afrika: </a:t>
            </a:r>
            <a:r>
              <a:rPr lang="de-DE" sz="1400" dirty="0" smtClean="0"/>
              <a:t>2,9% der neuen Fälle und 4,6% der neuen Todesfälle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Top 5 Länder mit den meisten Fällen: Marokko, Südafrika, Tunesien, Libyen und Äthiopien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Amerika: </a:t>
            </a:r>
            <a:r>
              <a:rPr lang="de-DE" sz="1400" dirty="0" smtClean="0"/>
              <a:t>32,1% der neuen Fälle un</a:t>
            </a:r>
            <a:r>
              <a:rPr lang="de-DE" sz="1400" dirty="0" smtClean="0"/>
              <a:t>d weiterhin der </a:t>
            </a:r>
            <a:r>
              <a:rPr lang="de-DE" sz="1400" dirty="0" smtClean="0"/>
              <a:t>Großteil </a:t>
            </a:r>
            <a:r>
              <a:rPr lang="de-DE" sz="1400" dirty="0" smtClean="0"/>
              <a:t>der </a:t>
            </a:r>
            <a:r>
              <a:rPr lang="de-DE" sz="1400" dirty="0" smtClean="0"/>
              <a:t>neuen Todesfälle (44,5%)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/>
              <a:t>D</a:t>
            </a:r>
            <a:r>
              <a:rPr lang="de-DE" sz="1400" smtClean="0"/>
              <a:t>ie </a:t>
            </a:r>
            <a:r>
              <a:rPr lang="de-DE" sz="1400" dirty="0" smtClean="0"/>
              <a:t>Vereinigten Staaten, Brasilien, Mexiko, Peru und Kolumbien meldeten die meisten Todesfälle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Weiterhin ansteigende Trends in Kanada und den USA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Asien:</a:t>
            </a:r>
            <a:r>
              <a:rPr lang="de-DE" sz="1400" dirty="0" smtClean="0"/>
              <a:t> 27,7% der neuen Fälle und 29,6% der neuen Todesfälle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Rückläufiger Trend in Indien aber 15% der gesamten Todesfälle weltweit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Nach einem 4-wöchigen </a:t>
            </a:r>
            <a:r>
              <a:rPr lang="de-DE" sz="1400" dirty="0" err="1" smtClean="0"/>
              <a:t>Lockdown</a:t>
            </a:r>
            <a:r>
              <a:rPr lang="de-DE" sz="1400" dirty="0" smtClean="0"/>
              <a:t> und wegen absteigenden Fallzahlen werden die Maßnahmen in Israel gelockert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Europa: </a:t>
            </a:r>
            <a:r>
              <a:rPr lang="de-DE" sz="1400" dirty="0" smtClean="0"/>
              <a:t>Großteil </a:t>
            </a:r>
            <a:r>
              <a:rPr lang="de-DE" sz="1400" dirty="0"/>
              <a:t>der neuen Fälle </a:t>
            </a:r>
            <a:r>
              <a:rPr lang="de-DE" sz="1400" dirty="0" smtClean="0"/>
              <a:t> (</a:t>
            </a:r>
            <a:r>
              <a:rPr lang="de-DE" sz="1400" dirty="0"/>
              <a:t>37%) und 21,3% der </a:t>
            </a:r>
            <a:r>
              <a:rPr lang="de-DE" sz="1400" dirty="0" smtClean="0"/>
              <a:t>neuen Todesfälle</a:t>
            </a:r>
            <a:endParaRPr lang="de-DE" sz="1400" dirty="0"/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Anstiege der Fälle in ca. 83% der Länder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Italien, Frankreich und die</a:t>
            </a:r>
            <a:r>
              <a:rPr lang="de-DE" sz="1400" dirty="0"/>
              <a:t> </a:t>
            </a:r>
            <a:r>
              <a:rPr lang="de-DE" sz="1400" dirty="0"/>
              <a:t>Tschechische </a:t>
            </a:r>
            <a:r>
              <a:rPr lang="de-DE" sz="1400" dirty="0"/>
              <a:t>Republik </a:t>
            </a:r>
            <a:r>
              <a:rPr lang="de-DE" sz="1400" dirty="0" smtClean="0"/>
              <a:t>haben am Wochenende Rekorde bei der Zahl neuer Fälle binnen 24 Stunden erreicht (Italien und Tschechien &gt;10.000,  Frankreich &gt;30.000)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b="1" dirty="0" smtClean="0"/>
              <a:t>Ozeanien: </a:t>
            </a:r>
            <a:r>
              <a:rPr lang="de-DE" sz="1400" dirty="0" smtClean="0"/>
              <a:t>0,08% der neuen Fälle und 0,05% der neuen Todesfälle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de-DE" sz="1400" dirty="0" smtClean="0"/>
              <a:t>Die meisten gemeldeten Fälle sind aus Französischen Polynesien</a:t>
            </a:r>
            <a:endParaRPr lang="de-DE" sz="1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 smtClean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de-DE" sz="1400" b="1" dirty="0" smtClean="0"/>
              <a:t>ECDC: </a:t>
            </a:r>
            <a:r>
              <a:rPr lang="en-US" sz="1400" dirty="0"/>
              <a:t>Guidance </a:t>
            </a:r>
            <a:r>
              <a:rPr lang="en-US" sz="1400" dirty="0" smtClean="0"/>
              <a:t>on discharge </a:t>
            </a:r>
            <a:r>
              <a:rPr lang="en-US" sz="1400" dirty="0"/>
              <a:t>and ending of isolation of people with </a:t>
            </a:r>
            <a:r>
              <a:rPr lang="en-US" sz="1400" dirty="0" smtClean="0"/>
              <a:t>COVID-19, 16.10.2020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r>
              <a:rPr lang="de-DE" sz="1400" u="sng" dirty="0">
                <a:hlinkClick r:id="rId3"/>
              </a:rPr>
              <a:t>https://www.ecdc.europa.eu/sites/default/files/documents/Guidance-for-discharge-and-ending-of-isolation-of-people-with-COVID-19.pdf</a:t>
            </a:r>
            <a:endParaRPr lang="de-DE" sz="1400" dirty="0"/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 smtClean="0"/>
          </a:p>
          <a:p>
            <a:pPr marL="0" indent="0">
              <a:spcBef>
                <a:spcPts val="0"/>
              </a:spcBef>
              <a:spcAft>
                <a:spcPts val="600"/>
              </a:spcAft>
              <a:buClr>
                <a:srgbClr val="0070C0"/>
              </a:buClr>
              <a:buNone/>
            </a:pPr>
            <a:endParaRPr lang="de-DE" sz="1400" b="1" dirty="0" smtClean="0">
              <a:solidFill>
                <a:schemeClr val="tx2"/>
              </a:solidFill>
            </a:endParaRPr>
          </a:p>
        </p:txBody>
      </p:sp>
      <p:sp>
        <p:nvSpPr>
          <p:cNvPr id="5" name="Titel 4"/>
          <p:cNvSpPr txBox="1">
            <a:spLocks/>
          </p:cNvSpPr>
          <p:nvPr/>
        </p:nvSpPr>
        <p:spPr>
          <a:xfrm>
            <a:off x="180000" y="331200"/>
            <a:ext cx="8802724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Zusammenfassung / Überblick </a:t>
            </a:r>
            <a:r>
              <a:rPr kumimoji="0" lang="de-DE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(der 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vergangenen </a:t>
            </a:r>
            <a:r>
              <a:rPr kumimoji="0" lang="de-DE" sz="2400" b="1" i="0" u="none" strike="noStrike" kern="1200" cap="none" spc="0" normalizeH="0" noProof="0" dirty="0" smtClean="0">
                <a:ln>
                  <a:noFill/>
                </a:ln>
                <a:solidFill>
                  <a:srgbClr val="006EC7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7T)</a:t>
            </a:r>
            <a:endParaRPr kumimoji="0" lang="de-DE" sz="2400" b="1" i="0" u="none" strike="noStrike" kern="1200" cap="none" spc="0" normalizeH="0" baseline="0" noProof="0" dirty="0">
              <a:ln>
                <a:noFill/>
              </a:ln>
              <a:solidFill>
                <a:srgbClr val="006EC7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0" y="908720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  <p:cxnSp>
        <p:nvCxnSpPr>
          <p:cNvPr id="8" name="Gerade Verbindung 7"/>
          <p:cNvCxnSpPr/>
          <p:nvPr/>
        </p:nvCxnSpPr>
        <p:spPr>
          <a:xfrm>
            <a:off x="0" y="5517232"/>
            <a:ext cx="9144000" cy="0"/>
          </a:xfrm>
          <a:prstGeom prst="line">
            <a:avLst/>
          </a:prstGeom>
          <a:noFill/>
          <a:ln w="19050" cap="flat" cmpd="sng" algn="ctr">
            <a:solidFill>
              <a:srgbClr val="006EC7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153479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/>
          </a:bodyPr>
          <a:lstStyle/>
          <a:p>
            <a:r>
              <a:rPr lang="de-DE" b="1" dirty="0" smtClean="0">
                <a:solidFill>
                  <a:srgbClr val="0070C0"/>
                </a:solidFill>
              </a:rPr>
              <a:t>Hintergrund</a:t>
            </a:r>
            <a:endParaRPr lang="de-D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1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571</Words>
  <Application>Microsoft Office PowerPoint</Application>
  <PresentationFormat>Bildschirmpräsentation (4:3)</PresentationFormat>
  <Paragraphs>274</Paragraphs>
  <Slides>5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Larissa</vt:lpstr>
      <vt:lpstr>PowerPoint-Präsentation</vt:lpstr>
      <vt:lpstr>PowerPoint-Präsentation</vt:lpstr>
      <vt:lpstr>PowerPoint-Präsentation</vt:lpstr>
      <vt:lpstr>PowerPoint-Präsentation</vt:lpstr>
      <vt:lpstr>Hintergrund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McFarland, Sarah</dc:creator>
  <cp:lastModifiedBy>McFarland, Sarah</cp:lastModifiedBy>
  <cp:revision>989</cp:revision>
  <dcterms:created xsi:type="dcterms:W3CDTF">2020-04-16T05:25:18Z</dcterms:created>
  <dcterms:modified xsi:type="dcterms:W3CDTF">2020-10-19T10:11:18Z</dcterms:modified>
</cp:coreProperties>
</file>