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2" r:id="rId2"/>
    <p:sldId id="265" r:id="rId3"/>
    <p:sldId id="266" r:id="rId4"/>
    <p:sldId id="269" r:id="rId5"/>
    <p:sldId id="268" r:id="rId6"/>
    <p:sldId id="270" r:id="rId7"/>
    <p:sldId id="273" r:id="rId8"/>
    <p:sldId id="274" r:id="rId9"/>
    <p:sldId id="276" r:id="rId10"/>
    <p:sldId id="277" r:id="rId11"/>
    <p:sldId id="275" r:id="rId12"/>
    <p:sldId id="280" r:id="rId13"/>
    <p:sldId id="279" r:id="rId14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3" autoAdjust="0"/>
    <p:restoredTop sz="84325" autoAdjust="0"/>
  </p:normalViewPr>
  <p:slideViewPr>
    <p:cSldViewPr snapToGrid="0" snapToObjects="1">
      <p:cViewPr>
        <p:scale>
          <a:sx n="110" d="100"/>
          <a:sy n="110" d="100"/>
        </p:scale>
        <p:origin x="-1710" y="-3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19.10.2020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19.10.2020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geschätzte ARE in KW 41:</a:t>
            </a:r>
          </a:p>
          <a:p>
            <a:r>
              <a:rPr lang="de-DE" b="0" dirty="0" smtClean="0"/>
              <a:t>0-5 Jahre:	513.000 ARE, 	davon </a:t>
            </a:r>
            <a:r>
              <a:rPr lang="de-DE" b="0" baseline="0" dirty="0" smtClean="0"/>
              <a:t>6%    mit Arztbesuch  = ca. 31.000 mit Arztbesuch wegen ARE</a:t>
            </a:r>
            <a:endParaRPr lang="de-DE" b="0" dirty="0" smtClean="0"/>
          </a:p>
          <a:p>
            <a:r>
              <a:rPr lang="de-DE" b="0" dirty="0" smtClean="0"/>
              <a:t>6-10 Jahre:	231.000</a:t>
            </a:r>
            <a:r>
              <a:rPr lang="de-DE" b="0" baseline="0" dirty="0" smtClean="0"/>
              <a:t> ARE,		davon 16 % mit Arztbesuch  = ca. 37.000 mit Arztbesuch wegen ARE	</a:t>
            </a:r>
            <a:endParaRPr lang="de-DE" b="0" dirty="0" smtClean="0"/>
          </a:p>
          <a:p>
            <a:r>
              <a:rPr lang="de-DE" b="0" dirty="0" smtClean="0"/>
              <a:t>11-14 Jahre: 145.000 ARE,		davon 32%  mit Arztbesuch  = ca. 46.000 mit</a:t>
            </a:r>
            <a:r>
              <a:rPr lang="de-DE" b="0" baseline="0" dirty="0" smtClean="0"/>
              <a:t> Arztbesuch wegen ARE</a:t>
            </a:r>
            <a:endParaRPr lang="de-DE" b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29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208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Fast 3-mal so viele übermittelte Fälle (0-5) in KW </a:t>
            </a:r>
            <a:r>
              <a:rPr lang="de-DE" baseline="0" smtClean="0"/>
              <a:t>42 </a:t>
            </a:r>
            <a:r>
              <a:rPr lang="de-DE" baseline="0" smtClean="0"/>
              <a:t>wie </a:t>
            </a:r>
            <a:r>
              <a:rPr lang="de-DE" baseline="0" dirty="0" smtClean="0"/>
              <a:t>zur Zeit des </a:t>
            </a:r>
            <a:r>
              <a:rPr lang="de-DE" baseline="0" dirty="0" err="1" smtClean="0"/>
              <a:t>Lockdown</a:t>
            </a:r>
            <a:endParaRPr lang="de-DE" baseline="0" dirty="0" smtClean="0"/>
          </a:p>
          <a:p>
            <a:endParaRPr lang="de-DE" dirty="0" smtClean="0"/>
          </a:p>
          <a:p>
            <a:r>
              <a:rPr lang="de-DE" dirty="0" smtClean="0"/>
              <a:t>Bevölkerungsanteil</a:t>
            </a:r>
          </a:p>
          <a:p>
            <a:r>
              <a:rPr lang="de-DE" dirty="0" smtClean="0"/>
              <a:t>0-5: 6%</a:t>
            </a:r>
          </a:p>
          <a:p>
            <a:r>
              <a:rPr lang="de-DE" dirty="0" smtClean="0"/>
              <a:t>6-10: 4%</a:t>
            </a:r>
          </a:p>
          <a:p>
            <a:r>
              <a:rPr lang="de-DE" dirty="0" smtClean="0"/>
              <a:t>11-14: 4%</a:t>
            </a:r>
          </a:p>
          <a:p>
            <a:endParaRPr lang="de-DE" baseline="0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584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385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6063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2469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 41: Ferien in 4 BL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42/43: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Ferien in 10 BL</a:t>
            </a:r>
          </a:p>
          <a:p>
            <a:endParaRPr lang="de-DE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Höhepunkt in KW 41 mit 20 KiTa/Hort-Ausbrüchen und 114 Fällen, 30% davon sind Kinder (0-5)</a:t>
            </a:r>
          </a:p>
          <a:p>
            <a:pPr marL="0" indent="0">
              <a:buFontTx/>
              <a:buNone/>
            </a:pP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KW 41 gab es drei größere Geschehen mit mehr als 10 Fällen:</a:t>
            </a:r>
          </a:p>
          <a:p>
            <a:pPr marL="0" indent="0">
              <a:buFontTx/>
              <a:buNone/>
            </a:pP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 BW, Schwäbisch Hall, 12 Fälle, davon 2 Kinder (0-10)</a:t>
            </a:r>
          </a:p>
          <a:p>
            <a:pPr marL="0" indent="0">
              <a:buFontTx/>
              <a:buNone/>
            </a:pP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 NW, Gütersloh, 13 Fälle, davon 5 Kinder (0-5)</a:t>
            </a:r>
          </a:p>
          <a:p>
            <a:pPr marL="0" indent="0">
              <a:buFontTx/>
              <a:buNone/>
            </a:pP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 NI, Wesermarsch, 18 Fälle, davon 3 Kinder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864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 41: Ferien in 4 BL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42/43: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Ferien in 10 BL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Zwei Geschehen mit mehr als 10 Fällen in KW41/42: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BB, Ostprignitz, 11 Fälle, davon 6 Fälle (6-20 Jahre), 5 Fälle (21+)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NW,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Steinfurt, 11 Fälle, davon 8 Fälle (15-20) und 3 Fälle (21+)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endParaRPr lang="de-DE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 den restlichen Ausbrüchen in KW 41/42 wurden im Mittel 3,5 Fälle übermittelt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endParaRPr lang="de-DE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Update Tübingen, Karl-von-Frisch Gymnasium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Dußlingen</a:t>
            </a:r>
            <a:endParaRPr lang="de-DE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Letzte Woche 14 Fälle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jetzt 25 Fälle: 20 Fälle (11-14), 4 Fälle (15-20), 1 Fall (21+)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verknüpfte Ausbrüche: 2x privater Haushalt, 1x Wohnstätte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52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A958-21DA-4EB5-9A2D-4EDF63556270}" type="datetime1">
              <a:rPr lang="de-DE" smtClean="0"/>
              <a:t>19.10.2020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9E85-827B-4B3D-8EC8-7EBF4884D6B3}" type="datetime1">
              <a:rPr lang="de-DE" smtClean="0"/>
              <a:t>19.10.2020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 bearbeiten</a:t>
            </a:r>
            <a:endParaRPr lang="de-DE" dirty="0"/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19.10.2020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578-F389-4C9B-9003-A24C4BDC9A08}" type="datetime1">
              <a:rPr lang="de-DE" smtClean="0"/>
              <a:t>19.10.2020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19.10.2020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3B87-2DDE-4587-8B8E-472CAAC1F3E7}" type="datetime1">
              <a:rPr lang="de-DE" smtClean="0"/>
              <a:t>19.10.2020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3E0F-D930-4A28-BA41-F6A2462FD65C}" type="datetime1">
              <a:rPr lang="de-DE" smtClean="0"/>
              <a:t>19.10.2020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119-1B38-4F88-82F1-00C623E26260}" type="datetime1">
              <a:rPr lang="de-DE" smtClean="0"/>
              <a:t>19.10.2020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255-D65D-4C62-AA91-470F186BD26A}" type="datetime1">
              <a:rPr lang="de-DE" smtClean="0"/>
              <a:t>19.10.2020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2B6051F1-EBF4-4007-AE7F-3B3BD5A48578}" type="datetime1">
              <a:rPr lang="de-DE" smtClean="0"/>
              <a:t>19.10.2020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890" y="1700479"/>
            <a:ext cx="4667504" cy="1265345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Corona-KiTa-Studie</a:t>
            </a:r>
            <a:r>
              <a:rPr lang="de-DE" dirty="0"/>
              <a:t/>
            </a:r>
            <a:br>
              <a:rPr lang="de-DE" dirty="0"/>
            </a:br>
            <a:r>
              <a:rPr lang="de-DE" b="0" dirty="0" smtClean="0"/>
              <a:t/>
            </a:r>
            <a:br>
              <a:rPr lang="de-DE" b="0" dirty="0" smtClean="0"/>
            </a:br>
            <a:r>
              <a:rPr lang="de-DE" b="0" dirty="0" smtClean="0"/>
              <a:t>Erkrankungszahlen bei</a:t>
            </a:r>
            <a:br>
              <a:rPr lang="de-DE" b="0" dirty="0" smtClean="0"/>
            </a:br>
            <a:r>
              <a:rPr lang="de-DE" b="0" dirty="0" smtClean="0"/>
              <a:t>Kindern unter 10 Jahren</a:t>
            </a:r>
            <a:endParaRPr lang="de-DE" b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1B8D-0263-44FB-A4C3-55492F149A35}" type="datetime1">
              <a:rPr lang="de-DE" smtClean="0"/>
              <a:t>19.10.2020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00" y="810639"/>
            <a:ext cx="7983646" cy="1486334"/>
          </a:xfrm>
        </p:spPr>
        <p:txBody>
          <a:bodyPr>
            <a:normAutofit/>
          </a:bodyPr>
          <a:lstStyle/>
          <a:p>
            <a:r>
              <a:rPr lang="de-DE" sz="1400" dirty="0" smtClean="0"/>
              <a:t>Für 57 % der Kinder (0 – 5 Jahre) wurde mindestens 1 Symptom angegeben</a:t>
            </a:r>
          </a:p>
          <a:p>
            <a:r>
              <a:rPr lang="de-DE" sz="1400" dirty="0" smtClean="0"/>
              <a:t>Häufig genannte Symptome: Fieber (31%), Husten (23%), Schnupfen (18%), Allg. Symptome (16%)</a:t>
            </a:r>
          </a:p>
          <a:p>
            <a:r>
              <a:rPr lang="de-DE" sz="1400" dirty="0" smtClean="0"/>
              <a:t>Eine Hospitalisierung lag vor bei: </a:t>
            </a:r>
          </a:p>
          <a:p>
            <a:pPr lvl="1"/>
            <a:r>
              <a:rPr lang="de-DE" sz="1200" dirty="0" smtClean="0"/>
              <a:t>0 - 5 Jahre:       358 (5,3%)</a:t>
            </a:r>
          </a:p>
          <a:p>
            <a:pPr lvl="1"/>
            <a:r>
              <a:rPr lang="de-DE" sz="1200" dirty="0" smtClean="0"/>
              <a:t>6 - 10 Jahre:     101 (1,5%)</a:t>
            </a:r>
          </a:p>
          <a:p>
            <a:pPr lvl="1"/>
            <a:r>
              <a:rPr lang="de-DE" sz="1200" dirty="0" smtClean="0"/>
              <a:t>11 </a:t>
            </a:r>
            <a:r>
              <a:rPr lang="de-DE" sz="1200" dirty="0"/>
              <a:t>-</a:t>
            </a:r>
            <a:r>
              <a:rPr lang="de-DE" sz="1200" dirty="0" smtClean="0"/>
              <a:t> 14 Jahre:   137 (1,9%)</a:t>
            </a:r>
            <a:endParaRPr lang="de-DE" sz="1400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19.10.2020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52021"/>
            <a:ext cx="7983646" cy="714291"/>
          </a:xfrm>
        </p:spPr>
        <p:txBody>
          <a:bodyPr/>
          <a:lstStyle/>
          <a:p>
            <a:r>
              <a:rPr lang="de-DE" dirty="0" smtClean="0"/>
              <a:t>Symptome bei Kindern (2)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70276" y="4873182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</a:t>
            </a:r>
            <a:r>
              <a:rPr lang="de-DE" sz="1050" dirty="0" smtClean="0"/>
              <a:t>19.10.2020</a:t>
            </a:r>
            <a:endParaRPr lang="de-DE" sz="1050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498078"/>
              </p:ext>
            </p:extLst>
          </p:nvPr>
        </p:nvGraphicFramePr>
        <p:xfrm>
          <a:off x="3682451" y="1294028"/>
          <a:ext cx="5237262" cy="3654787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194679"/>
                <a:gridCol w="458100"/>
                <a:gridCol w="629819"/>
                <a:gridCol w="514622"/>
                <a:gridCol w="613670"/>
                <a:gridCol w="405883"/>
                <a:gridCol w="420489"/>
              </a:tblGrid>
              <a:tr h="154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0-5 Jahre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6-10 Jahre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effectLst/>
                        </a:rPr>
                        <a:t>11-14 </a:t>
                      </a:r>
                      <a:r>
                        <a:rPr lang="de-DE" sz="900" dirty="0">
                          <a:effectLst/>
                        </a:rPr>
                        <a:t>Jahre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4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n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%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n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%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n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%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</a:tr>
              <a:tr h="163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Anzahl Fälle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8.238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8.365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9.204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Klinische Infos vorhanden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5.660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5.630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6.245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67,9%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	ohne relevante </a:t>
                      </a:r>
                      <a:r>
                        <a:rPr lang="de-DE" sz="900" b="0" dirty="0">
                          <a:effectLst/>
                        </a:rPr>
                        <a:t>Symptome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39,6%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	1 </a:t>
                      </a:r>
                      <a:r>
                        <a:rPr lang="de-DE" sz="900" b="0" dirty="0">
                          <a:effectLst/>
                        </a:rPr>
                        <a:t>Symptom 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24,3%</a:t>
                      </a:r>
                    </a:p>
                  </a:txBody>
                  <a:tcPr marL="9525" marR="9525" marT="9525" marB="0" anchor="b"/>
                </a:tc>
              </a:tr>
              <a:tr h="163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	&gt; </a:t>
                      </a:r>
                      <a:r>
                        <a:rPr lang="de-DE" sz="900" b="0" dirty="0">
                          <a:effectLst/>
                        </a:rPr>
                        <a:t>1 Symptom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36,1%</a:t>
                      </a:r>
                    </a:p>
                  </a:txBody>
                  <a:tcPr marL="9525" marR="9525" marT="9525" marB="0" anchor="b"/>
                </a:tc>
              </a:tr>
              <a:tr h="154026">
                <a:tc gridSpan="7"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Symptome (Mehrfachnennungen möglich, Nenner = Fälle mit vorhandenen Klinischen Infos)</a:t>
                      </a:r>
                    </a:p>
                  </a:txBody>
                  <a:tcPr marL="50064" marR="50064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Fieber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20,2%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Husten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23,0%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Schnupfen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19,8%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Allgemeine Symptome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24,9%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Halsschmerzen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17,5%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Durchfall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Symptom unbekannt**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Geschmacksverlust*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5,9%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Dyspnoe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Geruchsverlust*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4,7%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Pneumonie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Tachykardie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Beatmung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14162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Tachypnoe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1129355" y="3923477"/>
            <a:ext cx="2591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* Geruchs- und Geschmacksverlust kann erst seit KW 17 angegeben werden.</a:t>
            </a:r>
            <a:br>
              <a:rPr lang="de-DE" sz="800" dirty="0"/>
            </a:br>
            <a:r>
              <a:rPr lang="de-DE" sz="800" dirty="0"/>
              <a:t>** "Symptom unbekannt" trifft zu, wenn bei „Klinische Informationen vorhanden“ die Angabe  &lt;Ja, mit Symptomatik&gt; </a:t>
            </a:r>
            <a:r>
              <a:rPr lang="de-DE" sz="800" dirty="0" smtClean="0"/>
              <a:t>eingetragen wurde</a:t>
            </a:r>
            <a:r>
              <a:rPr lang="de-DE" sz="800" dirty="0"/>
              <a:t>, jedoch kein </a:t>
            </a:r>
            <a:r>
              <a:rPr lang="de-DE" sz="800" dirty="0" smtClean="0"/>
              <a:t>konkretes </a:t>
            </a:r>
            <a:r>
              <a:rPr lang="de-DE" sz="800" dirty="0"/>
              <a:t>Symptom </a:t>
            </a:r>
            <a:r>
              <a:rPr lang="de-DE" sz="800" dirty="0" smtClean="0"/>
              <a:t>angegeben </a:t>
            </a:r>
            <a:r>
              <a:rPr lang="de-DE" sz="800" dirty="0"/>
              <a:t>wurde.</a:t>
            </a:r>
          </a:p>
        </p:txBody>
      </p:sp>
    </p:spTree>
    <p:extLst>
      <p:ext uri="{BB962C8B-B14F-4D97-AF65-F5344CB8AC3E}">
        <p14:creationId xmlns:p14="http://schemas.microsoft.com/office/powerpoint/2010/main" val="89389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199" y="680315"/>
            <a:ext cx="8203997" cy="532535"/>
          </a:xfrm>
        </p:spPr>
        <p:txBody>
          <a:bodyPr>
            <a:normAutofit fontScale="92500" lnSpcReduction="20000"/>
          </a:bodyPr>
          <a:lstStyle/>
          <a:p>
            <a:r>
              <a:rPr lang="de-DE" sz="1400" dirty="0" smtClean="0"/>
              <a:t>Angaben liegen bei 4.330 von 6.592 (66%) Kindern im Alter von </a:t>
            </a:r>
            <a:r>
              <a:rPr lang="de-DE" sz="1400" b="1" dirty="0" smtClean="0"/>
              <a:t>1 bis 5 Jahren </a:t>
            </a:r>
            <a:r>
              <a:rPr lang="de-DE" sz="1400" dirty="0" smtClean="0"/>
              <a:t>vor</a:t>
            </a:r>
          </a:p>
          <a:p>
            <a:pPr lvl="1"/>
            <a:r>
              <a:rPr lang="de-DE" sz="1200" dirty="0" smtClean="0"/>
              <a:t>davon wurden insgesamt 1.686 (39%) gemäß § 33 betreut</a:t>
            </a:r>
          </a:p>
          <a:p>
            <a:pPr lvl="1"/>
            <a:r>
              <a:rPr lang="de-DE" sz="1200" dirty="0"/>
              <a:t>in KW </a:t>
            </a:r>
            <a:r>
              <a:rPr lang="de-DE" sz="1200" dirty="0" smtClean="0"/>
              <a:t>42 </a:t>
            </a:r>
            <a:r>
              <a:rPr lang="de-DE" sz="1200" dirty="0"/>
              <a:t>hatten </a:t>
            </a:r>
            <a:r>
              <a:rPr lang="de-DE" sz="1200" dirty="0" smtClean="0"/>
              <a:t>52% </a:t>
            </a:r>
            <a:r>
              <a:rPr lang="de-DE" sz="1200" dirty="0"/>
              <a:t>der 1-5-Jährigen und </a:t>
            </a:r>
            <a:r>
              <a:rPr lang="de-DE" sz="1200" dirty="0" smtClean="0"/>
              <a:t>57% </a:t>
            </a:r>
            <a:r>
              <a:rPr lang="de-DE" sz="1200" dirty="0"/>
              <a:t>der 3-5-Jährigen eine Betreuung gemäß §33 angegeben </a:t>
            </a:r>
            <a:endParaRPr lang="de-DE" sz="1200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19.10.2020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17044"/>
            <a:ext cx="7983646" cy="563271"/>
          </a:xfrm>
        </p:spPr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Betreuung </a:t>
            </a:r>
            <a:r>
              <a:rPr lang="de-DE" dirty="0">
                <a:solidFill>
                  <a:schemeClr val="tx2"/>
                </a:solidFill>
              </a:rPr>
              <a:t>in einer Einrichtung gemäß § </a:t>
            </a:r>
            <a:r>
              <a:rPr lang="de-DE" dirty="0" smtClean="0">
                <a:solidFill>
                  <a:schemeClr val="tx2"/>
                </a:solidFill>
              </a:rPr>
              <a:t>33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</a:t>
            </a:r>
            <a:r>
              <a:rPr lang="de-DE" sz="1050" dirty="0" smtClean="0"/>
              <a:t>19.10.2020</a:t>
            </a:r>
            <a:endParaRPr lang="de-DE" sz="105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819" y="1282993"/>
            <a:ext cx="6072996" cy="360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11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694945"/>
            <a:ext cx="7983646" cy="277977"/>
          </a:xfrm>
        </p:spPr>
        <p:txBody>
          <a:bodyPr>
            <a:noAutofit/>
          </a:bodyPr>
          <a:lstStyle/>
          <a:p>
            <a:r>
              <a:rPr lang="de-DE" sz="1400" dirty="0" smtClean="0"/>
              <a:t>Insgesamt wurden </a:t>
            </a:r>
            <a:r>
              <a:rPr lang="de-DE" sz="1400" dirty="0"/>
              <a:t>in </a:t>
            </a:r>
            <a:r>
              <a:rPr lang="de-DE" sz="1400" dirty="0" err="1"/>
              <a:t>SurvNet</a:t>
            </a:r>
            <a:r>
              <a:rPr lang="de-DE" sz="1400" dirty="0"/>
              <a:t> </a:t>
            </a:r>
            <a:r>
              <a:rPr lang="de-DE" sz="1400" dirty="0" smtClean="0"/>
              <a:t>112 Ausbrüche in Kindergärten/Horte (&gt;= 2 Fälle) angelegt</a:t>
            </a:r>
          </a:p>
          <a:p>
            <a:pPr lvl="1"/>
            <a:r>
              <a:rPr lang="de-DE" sz="1200" dirty="0" smtClean="0"/>
              <a:t>85 (76%) Ausbrüche inkl. mit Fällen &lt; 15 Jahren, 34% (161/479) der Fälle sind 0 - 5 Jahre alt</a:t>
            </a:r>
          </a:p>
          <a:p>
            <a:pPr lvl="1"/>
            <a:r>
              <a:rPr lang="de-DE" sz="1200" dirty="0" smtClean="0"/>
              <a:t>27 Ausbrüche nur mit Fällen 15 Jahre und älter</a:t>
            </a:r>
            <a:endParaRPr lang="de-DE" sz="12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19.10.2020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20801" y="234087"/>
            <a:ext cx="7983646" cy="555956"/>
          </a:xfrm>
        </p:spPr>
        <p:txBody>
          <a:bodyPr/>
          <a:lstStyle/>
          <a:p>
            <a:r>
              <a:rPr lang="de-DE" dirty="0" smtClean="0"/>
              <a:t>Ausbrüche in </a:t>
            </a:r>
            <a:r>
              <a:rPr lang="de-DE" sz="2400" dirty="0"/>
              <a:t>Kindergärten/Horte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</a:t>
            </a:r>
            <a:r>
              <a:rPr lang="de-DE" sz="1050" dirty="0" smtClean="0"/>
              <a:t>19.10.2020</a:t>
            </a:r>
            <a:endParaRPr lang="de-DE" sz="105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" y="1422591"/>
            <a:ext cx="8583284" cy="334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47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7200" y="702259"/>
            <a:ext cx="7983646" cy="672999"/>
          </a:xfrm>
        </p:spPr>
        <p:txBody>
          <a:bodyPr>
            <a:noAutofit/>
          </a:bodyPr>
          <a:lstStyle/>
          <a:p>
            <a:r>
              <a:rPr lang="de-DE" sz="1400" dirty="0" smtClean="0"/>
              <a:t>Insgesamt wurden </a:t>
            </a:r>
            <a:r>
              <a:rPr lang="de-DE" sz="1400" dirty="0"/>
              <a:t>in </a:t>
            </a:r>
            <a:r>
              <a:rPr lang="de-DE" sz="1400" dirty="0" err="1"/>
              <a:t>SurvNet</a:t>
            </a:r>
            <a:r>
              <a:rPr lang="de-DE" sz="1400" dirty="0"/>
              <a:t> </a:t>
            </a:r>
            <a:r>
              <a:rPr lang="de-DE" sz="1400" dirty="0" smtClean="0"/>
              <a:t>236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smtClean="0"/>
              <a:t>Ausbrüche in Schulen angelegt (&gt;= 2 Fälle, 0-5 Jahre ausgeschlossen) </a:t>
            </a:r>
          </a:p>
          <a:p>
            <a:pPr lvl="1"/>
            <a:r>
              <a:rPr lang="de-DE" sz="1200" dirty="0" smtClean="0"/>
              <a:t>214 (91%) Ausbrüche </a:t>
            </a:r>
            <a:r>
              <a:rPr lang="de-DE" sz="1200" dirty="0"/>
              <a:t>inkl. mit Fällen </a:t>
            </a:r>
            <a:r>
              <a:rPr lang="de-DE" sz="1200" dirty="0" smtClean="0"/>
              <a:t>&lt; 21 Jahren, 11% (6-10J.), 25% (11-14J.), 37% (15-20J.), 28% (21+)</a:t>
            </a:r>
            <a:endParaRPr lang="de-DE" sz="1200" dirty="0"/>
          </a:p>
          <a:p>
            <a:pPr lvl="1"/>
            <a:r>
              <a:rPr lang="de-DE" sz="1200" dirty="0" smtClean="0"/>
              <a:t>22 Ausbrüche nur mit Fällen 21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19.10.2020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34087"/>
            <a:ext cx="7983646" cy="555956"/>
          </a:xfrm>
        </p:spPr>
        <p:txBody>
          <a:bodyPr/>
          <a:lstStyle/>
          <a:p>
            <a:r>
              <a:rPr lang="de-DE" dirty="0" smtClean="0"/>
              <a:t>Ausbrüche in Schulen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</a:t>
            </a:r>
            <a:r>
              <a:rPr lang="de-DE" sz="1050" dirty="0" smtClean="0"/>
              <a:t>19.10.2020</a:t>
            </a:r>
            <a:endParaRPr lang="de-DE" sz="105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375258"/>
            <a:ext cx="8100205" cy="348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15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Kooperation DJI (Deutsches Jugendinstitut) und RKI</a:t>
            </a:r>
            <a:endParaRPr lang="de-DE" dirty="0"/>
          </a:p>
          <a:p>
            <a:r>
              <a:rPr lang="de-DE" dirty="0"/>
              <a:t>Längsschnittstudie zur Begleitung der schrittweisen Öffnung von Kindertageseinrichtungen und der Kindertagespflege (Start 1.6.2020)</a:t>
            </a:r>
          </a:p>
          <a:p>
            <a:r>
              <a:rPr lang="de-DE" b="1" dirty="0"/>
              <a:t>Ziel: </a:t>
            </a:r>
            <a:r>
              <a:rPr lang="de-DE" dirty="0"/>
              <a:t>Klärung wie stark das Öffnungsgeschehen mit gehäuften Infektionen von Kindern und Erwachsenen einhergeht</a:t>
            </a:r>
          </a:p>
          <a:p>
            <a:r>
              <a:rPr lang="de-DE" b="1" dirty="0"/>
              <a:t>Forschungsfragen: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Bedingungen wird die schrittweise Öffnung aktuell angeboten? 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Welche Herausforderungen sind für die Einrichtungen, das Personal, die Kinder sowie die Eltern (mit und ohne Betreuung) von besonderer Bedeutung?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Voraussetzungen gelingt eine schrittweise, kontrollierte Öffnung?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Wie hoch sind die damit einhergehenden Erkrankungsrisiken für alle Beteiligten?</a:t>
            </a:r>
            <a:endParaRPr lang="en-US" b="1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Welche Rolle spielt die Gestaltung der Kindertagesbetreuung für die weitere Verbreitung von SARS-CoV-2? Welche Rolle kommt dabei Kindern zu?</a:t>
            </a:r>
            <a:endParaRPr lang="en-US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80BB-892F-40D4-95B7-059BBF2FF8DB}" type="datetime1">
              <a:rPr lang="de-DE" smtClean="0"/>
              <a:t>19.10.2020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57200" y="4657140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2205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896-3075-44AF-9C8C-21A43FFDBEE9}" type="datetime1">
              <a:rPr lang="de-DE" smtClean="0"/>
              <a:t>19.10.2020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0"/>
            <a:ext cx="7983646" cy="714291"/>
          </a:xfrm>
        </p:spPr>
        <p:txBody>
          <a:bodyPr/>
          <a:lstStyle/>
          <a:p>
            <a:r>
              <a:rPr lang="de-DE" dirty="0"/>
              <a:t>Corona-KiTa Studie - Aufbau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432928" y="592227"/>
            <a:ext cx="5717217" cy="1352531"/>
            <a:chOff x="564826" y="912530"/>
            <a:chExt cx="5717217" cy="1352531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4893"/>
            <a:stretch/>
          </p:blipFill>
          <p:spPr bwMode="auto">
            <a:xfrm>
              <a:off x="564826" y="933243"/>
              <a:ext cx="5025225" cy="1230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hteck 13"/>
            <p:cNvSpPr/>
            <p:nvPr/>
          </p:nvSpPr>
          <p:spPr>
            <a:xfrm>
              <a:off x="3077439" y="912530"/>
              <a:ext cx="2512613" cy="1352531"/>
            </a:xfrm>
            <a:prstGeom prst="rect">
              <a:avLst/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689190" y="1333281"/>
              <a:ext cx="5928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" b="1" dirty="0" smtClean="0">
                  <a:solidFill>
                    <a:srgbClr val="045AA6"/>
                  </a:solidFill>
                </a:rPr>
                <a:t>RKI</a:t>
              </a:r>
              <a:endParaRPr lang="en-US" sz="2200" b="1" dirty="0">
                <a:solidFill>
                  <a:srgbClr val="045AA6"/>
                </a:solidFill>
              </a:endParaRPr>
            </a:p>
          </p:txBody>
        </p:sp>
      </p:grpSp>
      <p:sp>
        <p:nvSpPr>
          <p:cNvPr id="18" name="Inhaltsplatzhalter 4"/>
          <p:cNvSpPr>
            <a:spLocks noGrp="1"/>
          </p:cNvSpPr>
          <p:nvPr>
            <p:ph type="body" sz="quarter" idx="13"/>
          </p:nvPr>
        </p:nvSpPr>
        <p:spPr>
          <a:xfrm>
            <a:off x="161925" y="1954749"/>
            <a:ext cx="8753475" cy="28125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300" dirty="0" smtClean="0"/>
          </a:p>
          <a:p>
            <a:r>
              <a:rPr lang="de-DE" sz="1400" dirty="0"/>
              <a:t>S</a:t>
            </a:r>
            <a:r>
              <a:rPr lang="de-DE" sz="1400" dirty="0" smtClean="0"/>
              <a:t>ystematisches Monitoring der Literatur</a:t>
            </a:r>
          </a:p>
          <a:p>
            <a:r>
              <a:rPr lang="de-DE" sz="1400" dirty="0" smtClean="0"/>
              <a:t>Erstellung einer Plattform für laufende Studien zum Thema</a:t>
            </a:r>
          </a:p>
          <a:p>
            <a:pPr lvl="1"/>
            <a:r>
              <a:rPr lang="de-DE" sz="1400" dirty="0" smtClean="0"/>
              <a:t>Universitäten; Bundesländer; andere</a:t>
            </a:r>
          </a:p>
          <a:p>
            <a:r>
              <a:rPr lang="de-DE" sz="1400" dirty="0" smtClean="0"/>
              <a:t>Erkrankungs-Monitoring bei Kindern durch bestehende, evtl. angepasste </a:t>
            </a:r>
            <a:r>
              <a:rPr lang="de-DE" sz="1400" dirty="0" err="1" smtClean="0"/>
              <a:t>Surveillance</a:t>
            </a:r>
            <a:r>
              <a:rPr lang="de-DE" sz="1400" dirty="0" smtClean="0"/>
              <a:t>-Instrumente </a:t>
            </a:r>
          </a:p>
          <a:p>
            <a:pPr lvl="1"/>
            <a:r>
              <a:rPr lang="de-DE" sz="1400" dirty="0" smtClean="0"/>
              <a:t>ARE/ILI: GrippeWeb, AGI (incl. SEED-ARE, ICOSARI)</a:t>
            </a:r>
          </a:p>
          <a:p>
            <a:pPr lvl="1"/>
            <a:r>
              <a:rPr lang="de-DE" sz="1400" dirty="0" smtClean="0"/>
              <a:t>COVID-19: </a:t>
            </a:r>
            <a:r>
              <a:rPr lang="de-DE" sz="1400" dirty="0" err="1" smtClean="0"/>
              <a:t>SurvNet</a:t>
            </a:r>
            <a:r>
              <a:rPr lang="de-DE" sz="1400" dirty="0" smtClean="0"/>
              <a:t> (Meldeinzidenz, Verhältnis Kinder : Erwachsene, Ausbrüche, Fälle bei nach §33 betreuten Kindern)</a:t>
            </a:r>
          </a:p>
          <a:p>
            <a:r>
              <a:rPr lang="de-DE" sz="1400" dirty="0" smtClean="0"/>
              <a:t>Anlassbezogene vertiefte Untersuchungen bei Auftreten von Fällen in Kitas (Abt.2/Modul 4)</a:t>
            </a:r>
          </a:p>
          <a:p>
            <a:pPr lvl="1"/>
            <a:r>
              <a:rPr lang="de-DE" sz="1400" dirty="0" smtClean="0"/>
              <a:t>Symptomerhebung + Probenahmen obere Atemwege (Nase, Speichel) + Serologie (0 / 30 d / evtl. 180 d)</a:t>
            </a:r>
            <a:endParaRPr lang="de-DE" sz="1200" dirty="0" smtClean="0"/>
          </a:p>
          <a:p>
            <a:pPr lvl="1"/>
            <a:r>
              <a:rPr lang="de-DE" sz="1400" dirty="0" err="1" smtClean="0"/>
              <a:t>Suszeptibilität</a:t>
            </a:r>
            <a:r>
              <a:rPr lang="de-DE" sz="1400" dirty="0" smtClean="0"/>
              <a:t>/Erkrankungsraten; </a:t>
            </a:r>
            <a:r>
              <a:rPr lang="de-DE" sz="1400" dirty="0" err="1" smtClean="0"/>
              <a:t>Infektiosität</a:t>
            </a:r>
            <a:r>
              <a:rPr lang="de-DE" sz="1400" dirty="0" smtClean="0"/>
              <a:t>, einschließlich </a:t>
            </a:r>
            <a:r>
              <a:rPr lang="de-DE" sz="1400" dirty="0" err="1" smtClean="0"/>
              <a:t>Clearance</a:t>
            </a:r>
            <a:r>
              <a:rPr lang="de-DE" sz="1400" dirty="0" smtClean="0"/>
              <a:t>; Asymptomatischen-Anteil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752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19.10.2020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-106326"/>
            <a:ext cx="7983646" cy="801320"/>
          </a:xfrm>
        </p:spPr>
        <p:txBody>
          <a:bodyPr/>
          <a:lstStyle/>
          <a:p>
            <a:r>
              <a:rPr lang="de-DE" dirty="0" err="1"/>
              <a:t>GrippeWeb</a:t>
            </a:r>
            <a:r>
              <a:rPr lang="de-DE" dirty="0"/>
              <a:t>: Häufigkeit akuter Atemwegserkrankungen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401531" y="488189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13.10.2020</a:t>
            </a:r>
            <a:endParaRPr lang="de-DE" sz="1050" dirty="0"/>
          </a:p>
        </p:txBody>
      </p:sp>
      <p:sp>
        <p:nvSpPr>
          <p:cNvPr id="7" name="Textfeld 6"/>
          <p:cNvSpPr txBox="1"/>
          <p:nvPr/>
        </p:nvSpPr>
        <p:spPr>
          <a:xfrm>
            <a:off x="1232171" y="4715585"/>
            <a:ext cx="6776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Vergleich der für die Bevölkerung in Deutschland geschätzten Inzidenzen akuter respiratorischer </a:t>
            </a:r>
            <a:r>
              <a:rPr lang="de-DE" sz="800" dirty="0" smtClean="0"/>
              <a:t>Erkrankungen </a:t>
            </a:r>
            <a:r>
              <a:rPr lang="de-DE" sz="800" dirty="0"/>
              <a:t>(ARE) </a:t>
            </a:r>
            <a:r>
              <a:rPr lang="de-DE" sz="800" dirty="0" smtClean="0"/>
              <a:t>nach Altersgruppe </a:t>
            </a:r>
            <a:r>
              <a:rPr lang="de-DE" sz="800" dirty="0"/>
              <a:t>im zeitlichen Verlauf nach </a:t>
            </a:r>
            <a:r>
              <a:rPr lang="de-DE" sz="800" dirty="0" smtClean="0"/>
              <a:t>Kalenderwoche der letzten zwei Jahre. </a:t>
            </a:r>
            <a:r>
              <a:rPr lang="de-DE" sz="800" dirty="0"/>
              <a:t>Es wurde jeweils ein gleitender 3-Wochen-Mittelwert verwendet</a:t>
            </a:r>
            <a:r>
              <a:rPr lang="de-DE" sz="800" dirty="0" smtClean="0"/>
              <a:t>.</a:t>
            </a:r>
            <a:endParaRPr lang="de-DE" sz="8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203" y="562702"/>
            <a:ext cx="6027397" cy="415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01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620203"/>
            <a:ext cx="7983646" cy="441352"/>
          </a:xfrm>
        </p:spPr>
        <p:txBody>
          <a:bodyPr>
            <a:normAutofit/>
          </a:bodyPr>
          <a:lstStyle/>
          <a:p>
            <a:r>
              <a:rPr lang="de-DE" sz="1400" dirty="0"/>
              <a:t>b</a:t>
            </a:r>
            <a:r>
              <a:rPr lang="de-DE" sz="1400" dirty="0" smtClean="0"/>
              <a:t>is zur KW 42 wurden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smtClean="0"/>
              <a:t>8.238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smtClean="0"/>
              <a:t>Fälle im Alter 0 – 5 Jahre übermittelt, das entspricht einem Anteil von 2,2% an allen übermittelten Fällen (n = 366.299)</a:t>
            </a:r>
            <a:endParaRPr lang="de-DE" sz="14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0411-910B-49CA-A5FF-C470052D4AF3}" type="datetime1">
              <a:rPr lang="de-DE" smtClean="0"/>
              <a:t>19.10.2020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1"/>
            <a:ext cx="7983646" cy="694944"/>
          </a:xfrm>
        </p:spPr>
        <p:txBody>
          <a:bodyPr/>
          <a:lstStyle/>
          <a:p>
            <a:r>
              <a:rPr lang="de-DE" dirty="0" smtClean="0"/>
              <a:t>Entwicklung der Fallzahlen: 0 – 5 Jahre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19.10.2020</a:t>
            </a:r>
            <a:endParaRPr lang="de-DE" sz="105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19" y="1061555"/>
            <a:ext cx="5374527" cy="392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76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3A-9590-4A39-A1BD-F8C8DEFC5165}" type="datetime1">
              <a:rPr lang="de-DE" smtClean="0"/>
              <a:t>19.10.2020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145536"/>
            <a:ext cx="6457035" cy="714291"/>
          </a:xfrm>
        </p:spPr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Inzidenz und Anteil nach Altersgruppe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</a:t>
            </a:r>
            <a:r>
              <a:rPr lang="de-DE" sz="1050" dirty="0" smtClean="0"/>
              <a:t>19.10.2020</a:t>
            </a:r>
            <a:endParaRPr lang="de-DE" sz="105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3" y="1318844"/>
            <a:ext cx="4156403" cy="307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265" y="1318844"/>
            <a:ext cx="4486050" cy="307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8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19.10.2020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6088" y="373075"/>
            <a:ext cx="6837166" cy="351130"/>
          </a:xfrm>
        </p:spPr>
        <p:txBody>
          <a:bodyPr/>
          <a:lstStyle/>
          <a:p>
            <a:r>
              <a:rPr lang="de-DE" sz="1800" dirty="0" smtClean="0">
                <a:solidFill>
                  <a:schemeClr val="tx2"/>
                </a:solidFill>
              </a:rPr>
              <a:t>Inzidenz Kinder (0 – 5 Jahre) </a:t>
            </a:r>
            <a:r>
              <a:rPr lang="de-DE" sz="1800" dirty="0">
                <a:solidFill>
                  <a:schemeClr val="tx2"/>
                </a:solidFill>
              </a:rPr>
              <a:t>mit/ohne Bezug zu </a:t>
            </a:r>
            <a:r>
              <a:rPr lang="de-DE" sz="1800" dirty="0" smtClean="0">
                <a:solidFill>
                  <a:schemeClr val="tx2"/>
                </a:solidFill>
              </a:rPr>
              <a:t>einem in </a:t>
            </a:r>
            <a:r>
              <a:rPr lang="de-DE" sz="1800" dirty="0" err="1">
                <a:solidFill>
                  <a:schemeClr val="tx2"/>
                </a:solidFill>
              </a:rPr>
              <a:t>SurvNet</a:t>
            </a:r>
            <a:r>
              <a:rPr lang="de-DE" sz="1800" dirty="0">
                <a:solidFill>
                  <a:schemeClr val="tx2"/>
                </a:solidFill>
              </a:rPr>
              <a:t> beschriebenen </a:t>
            </a:r>
            <a:r>
              <a:rPr lang="de-DE" sz="1800" dirty="0" smtClean="0">
                <a:solidFill>
                  <a:schemeClr val="tx2"/>
                </a:solidFill>
              </a:rPr>
              <a:t>Ausbruch nach Bundesland (1)</a:t>
            </a:r>
            <a:r>
              <a:rPr lang="de-DE" sz="1800" dirty="0"/>
              <a:t/>
            </a:r>
            <a:br>
              <a:rPr lang="de-DE" sz="1800" dirty="0"/>
            </a:br>
            <a:endParaRPr lang="de-DE" sz="1800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</a:t>
            </a:r>
            <a:r>
              <a:rPr lang="de-DE" sz="1050" dirty="0" smtClean="0"/>
              <a:t>19.10.2020</a:t>
            </a:r>
            <a:endParaRPr lang="de-DE" sz="105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" y="724205"/>
            <a:ext cx="8505663" cy="4170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44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19.10.2020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6088" y="168890"/>
            <a:ext cx="7983646" cy="555316"/>
          </a:xfrm>
        </p:spPr>
        <p:txBody>
          <a:bodyPr/>
          <a:lstStyle/>
          <a:p>
            <a:r>
              <a:rPr lang="de-DE" sz="1800" dirty="0">
                <a:solidFill>
                  <a:schemeClr val="tx2"/>
                </a:solidFill>
              </a:rPr>
              <a:t>Inzidenz Kinder (0 – 5 Jahre) mit/ohne Bezug zu einem in </a:t>
            </a:r>
            <a:r>
              <a:rPr lang="de-DE" sz="1800" dirty="0" err="1">
                <a:solidFill>
                  <a:schemeClr val="tx2"/>
                </a:solidFill>
              </a:rPr>
              <a:t>SurvNet</a:t>
            </a:r>
            <a:r>
              <a:rPr lang="de-DE" sz="1800" dirty="0">
                <a:solidFill>
                  <a:schemeClr val="tx2"/>
                </a:solidFill>
              </a:rPr>
              <a:t> </a:t>
            </a:r>
            <a:r>
              <a:rPr lang="de-DE" sz="1800" dirty="0" smtClean="0">
                <a:solidFill>
                  <a:schemeClr val="tx2"/>
                </a:solidFill>
              </a:rPr>
              <a:t/>
            </a:r>
            <a:br>
              <a:rPr lang="de-DE" sz="1800" dirty="0" smtClean="0">
                <a:solidFill>
                  <a:schemeClr val="tx2"/>
                </a:solidFill>
              </a:rPr>
            </a:br>
            <a:r>
              <a:rPr lang="de-DE" sz="1800" dirty="0" smtClean="0">
                <a:solidFill>
                  <a:schemeClr val="tx2"/>
                </a:solidFill>
              </a:rPr>
              <a:t>beschriebenen </a:t>
            </a:r>
            <a:r>
              <a:rPr lang="de-DE" sz="1800" dirty="0">
                <a:solidFill>
                  <a:schemeClr val="tx2"/>
                </a:solidFill>
              </a:rPr>
              <a:t>Ausbruch nach Bundesland </a:t>
            </a:r>
            <a:r>
              <a:rPr lang="de-DE" sz="1800" dirty="0" smtClean="0">
                <a:solidFill>
                  <a:schemeClr val="tx2"/>
                </a:solidFill>
              </a:rPr>
              <a:t>(2)</a:t>
            </a:r>
            <a:endParaRPr lang="de-DE" sz="1800" dirty="0">
              <a:solidFill>
                <a:schemeClr val="tx2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</a:t>
            </a:r>
            <a:r>
              <a:rPr lang="de-DE" sz="1050" dirty="0" smtClean="0"/>
              <a:t>19.10.2020</a:t>
            </a:r>
            <a:endParaRPr lang="de-DE" sz="105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" y="811549"/>
            <a:ext cx="8446872" cy="414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92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00" y="810639"/>
            <a:ext cx="7983646" cy="718233"/>
          </a:xfrm>
        </p:spPr>
        <p:txBody>
          <a:bodyPr>
            <a:normAutofit lnSpcReduction="10000"/>
          </a:bodyPr>
          <a:lstStyle/>
          <a:p>
            <a:r>
              <a:rPr lang="de-DE" sz="1400" dirty="0" smtClean="0"/>
              <a:t>Für 69% der übermittelten Fälle (0 - 5 Jahre) liegen klinische Informationen vor</a:t>
            </a:r>
          </a:p>
          <a:p>
            <a:r>
              <a:rPr lang="de-DE" sz="1400" dirty="0" smtClean="0"/>
              <a:t>Für 26 % der Kinder wurde nur ein einziges Symptom angegeben</a:t>
            </a:r>
          </a:p>
          <a:p>
            <a:r>
              <a:rPr lang="de-DE" sz="1400" dirty="0" smtClean="0"/>
              <a:t>Häufig genannte </a:t>
            </a:r>
            <a:r>
              <a:rPr lang="de-DE" sz="1400" u="sng" dirty="0" smtClean="0"/>
              <a:t>Einzelsymptome</a:t>
            </a:r>
            <a:r>
              <a:rPr lang="de-DE" sz="1400" dirty="0" smtClean="0"/>
              <a:t>: Fieber (11%), Husten (4,7%), Schnupfen (4,4%), Allg. Symptome (3,3%)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19.10.2020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52021"/>
            <a:ext cx="7983646" cy="714291"/>
          </a:xfrm>
        </p:spPr>
        <p:txBody>
          <a:bodyPr/>
          <a:lstStyle/>
          <a:p>
            <a:r>
              <a:rPr lang="de-DE" dirty="0" smtClean="0"/>
              <a:t>Symptome bei Kindern (1)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394216" y="488189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</a:t>
            </a:r>
            <a:r>
              <a:rPr lang="de-DE" sz="1050" dirty="0" smtClean="0"/>
              <a:t>19.10.2020</a:t>
            </a:r>
            <a:endParaRPr lang="de-DE" sz="1050" dirty="0"/>
          </a:p>
        </p:txBody>
      </p:sp>
      <p:sp>
        <p:nvSpPr>
          <p:cNvPr id="9" name="Textfeld 8"/>
          <p:cNvSpPr txBox="1"/>
          <p:nvPr/>
        </p:nvSpPr>
        <p:spPr>
          <a:xfrm>
            <a:off x="6618052" y="4056526"/>
            <a:ext cx="2591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* Geruchs- und Geschmacksverlust kann erst seit KW 17 angegeben werden.</a:t>
            </a:r>
            <a:br>
              <a:rPr lang="de-DE" sz="800" dirty="0"/>
            </a:br>
            <a:r>
              <a:rPr lang="de-DE" sz="800" dirty="0"/>
              <a:t>** "Symptom unbekannt" trifft zu, wenn bei „Klinische Informationen vorhanden“ die Angabe  &lt;Ja, mit Symptomatik&gt; </a:t>
            </a:r>
            <a:r>
              <a:rPr lang="de-DE" sz="800" dirty="0" smtClean="0"/>
              <a:t>eingetragen wurde</a:t>
            </a:r>
            <a:r>
              <a:rPr lang="de-DE" sz="800" dirty="0"/>
              <a:t>, jedoch kein </a:t>
            </a:r>
            <a:r>
              <a:rPr lang="de-DE" sz="800" dirty="0" smtClean="0"/>
              <a:t>konkretes </a:t>
            </a:r>
            <a:r>
              <a:rPr lang="de-DE" sz="800" dirty="0"/>
              <a:t>Symptom </a:t>
            </a:r>
            <a:r>
              <a:rPr lang="de-DE" sz="800" dirty="0" smtClean="0"/>
              <a:t>angegeben </a:t>
            </a:r>
            <a:r>
              <a:rPr lang="de-DE" sz="800" dirty="0"/>
              <a:t>wurde.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63742"/>
              </p:ext>
            </p:extLst>
          </p:nvPr>
        </p:nvGraphicFramePr>
        <p:xfrm>
          <a:off x="1095154" y="1611491"/>
          <a:ext cx="5603358" cy="3395191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322905"/>
                <a:gridCol w="479840"/>
                <a:gridCol w="659709"/>
                <a:gridCol w="539043"/>
                <a:gridCol w="642794"/>
                <a:gridCol w="425146"/>
                <a:gridCol w="533921"/>
              </a:tblGrid>
              <a:tr h="153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 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0-5 Jahre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6-10 Jahre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 smtClean="0">
                          <a:effectLst/>
                        </a:rPr>
                        <a:t>11-14</a:t>
                      </a:r>
                      <a:r>
                        <a:rPr lang="de-DE" sz="800" baseline="0" dirty="0" smtClean="0">
                          <a:effectLst/>
                        </a:rPr>
                        <a:t> </a:t>
                      </a:r>
                      <a:r>
                        <a:rPr lang="de-DE" sz="800" dirty="0" smtClean="0">
                          <a:effectLst/>
                        </a:rPr>
                        <a:t>Jahre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3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n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%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n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%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n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%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</a:tr>
              <a:tr h="153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  <a:latin typeface="+mn-lt"/>
                        </a:rPr>
                        <a:t>Anzahl Fälle</a:t>
                      </a:r>
                      <a:endParaRPr lang="de-DE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8.365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1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+mn-lt"/>
                        </a:rPr>
                        <a:t>Klinische Infos vorhanden</a:t>
                      </a:r>
                      <a:endParaRPr lang="de-DE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6.245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67,9%</a:t>
                      </a:r>
                    </a:p>
                  </a:txBody>
                  <a:tcPr marL="9525" marR="9525" marT="9525" marB="0" anchor="b"/>
                </a:tc>
              </a:tr>
              <a:tr h="144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0" baseline="0" dirty="0" smtClean="0">
                          <a:effectLst/>
                          <a:latin typeface="+mn-lt"/>
                        </a:rPr>
                        <a:t>      </a:t>
                      </a:r>
                      <a:r>
                        <a:rPr lang="de-DE" sz="800" b="0" dirty="0" smtClean="0">
                          <a:effectLst/>
                          <a:latin typeface="+mn-lt"/>
                        </a:rPr>
                        <a:t>Fälle </a:t>
                      </a:r>
                      <a:r>
                        <a:rPr lang="de-DE" sz="800" b="0" dirty="0">
                          <a:effectLst/>
                          <a:latin typeface="+mn-lt"/>
                        </a:rPr>
                        <a:t>mit Angabe eines einzigen Symptoms</a:t>
                      </a:r>
                      <a:endParaRPr lang="de-DE" sz="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24,3%</a:t>
                      </a:r>
                    </a:p>
                  </a:txBody>
                  <a:tcPr marL="9525" marR="9525" marT="9525" marB="0" anchor="ctr"/>
                </a:tc>
              </a:tr>
              <a:tr h="153748">
                <a:tc gridSpan="7"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Einzelsymptome (Nenner = Fälle mit vorhandenen Klinischen Infos)</a:t>
                      </a:r>
                    </a:p>
                  </a:txBody>
                  <a:tcPr marL="52340" marR="5234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Fieber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Husten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Schnupfen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Allgemeine Symptome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Symptom unbekannt**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Durchfall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Halsschmerzen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Geschmacksverlust*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Dyspnoe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Pneumonie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Geruchsverlust*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Beatmung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Tachypnoe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Tachykardie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15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1415</Words>
  <Application>Microsoft Office PowerPoint</Application>
  <PresentationFormat>Bildschirmpräsentation (16:9)</PresentationFormat>
  <Paragraphs>414</Paragraphs>
  <Slides>13</Slides>
  <Notes>8</Notes>
  <HiddenSlides>9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Office-Design</vt:lpstr>
      <vt:lpstr>Corona-KiTa-Studie  Erkrankungszahlen bei Kindern unter 10 Jahren</vt:lpstr>
      <vt:lpstr>Hintergrund</vt:lpstr>
      <vt:lpstr>Corona-KiTa Studie - Aufbau</vt:lpstr>
      <vt:lpstr>GrippeWeb: Häufigkeit akuter Atemwegserkrankungen</vt:lpstr>
      <vt:lpstr>Entwicklung der Fallzahlen: 0 – 5 Jahre</vt:lpstr>
      <vt:lpstr>Inzidenz und Anteil nach Altersgruppe</vt:lpstr>
      <vt:lpstr>Inzidenz Kinder (0 – 5 Jahre) mit/ohne Bezug zu einem in SurvNet beschriebenen Ausbruch nach Bundesland (1) </vt:lpstr>
      <vt:lpstr>Inzidenz Kinder (0 – 5 Jahre) mit/ohne Bezug zu einem in SurvNet  beschriebenen Ausbruch nach Bundesland (2)</vt:lpstr>
      <vt:lpstr>Symptome bei Kindern (1)</vt:lpstr>
      <vt:lpstr>Symptome bei Kindern (2)</vt:lpstr>
      <vt:lpstr>Betreuung in einer Einrichtung gemäß § 33</vt:lpstr>
      <vt:lpstr>Ausbrüche in Kindergärten/Horte</vt:lpstr>
      <vt:lpstr>Ausbrüche in Schulen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Lehfeld, Ann-Sophie</cp:lastModifiedBy>
  <cp:revision>298</cp:revision>
  <dcterms:created xsi:type="dcterms:W3CDTF">2015-11-02T12:29:13Z</dcterms:created>
  <dcterms:modified xsi:type="dcterms:W3CDTF">2020-10-19T08:37:11Z</dcterms:modified>
</cp:coreProperties>
</file>