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74" r:id="rId4"/>
    <p:sldId id="275" r:id="rId5"/>
    <p:sldId id="303" r:id="rId6"/>
    <p:sldId id="305" r:id="rId7"/>
    <p:sldId id="307" r:id="rId8"/>
    <p:sldId id="313" r:id="rId9"/>
    <p:sldId id="311" r:id="rId10"/>
    <p:sldId id="312" r:id="rId11"/>
    <p:sldId id="263" r:id="rId12"/>
    <p:sldId id="260" r:id="rId1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1"/>
    <p:restoredTop sz="94595"/>
  </p:normalViewPr>
  <p:slideViewPr>
    <p:cSldViewPr>
      <p:cViewPr varScale="1">
        <p:scale>
          <a:sx n="71" d="100"/>
          <a:sy n="71" d="100"/>
        </p:scale>
        <p:origin x="-67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28B6B-EB73-4DD5-A507-B48EE61D9E81}" type="datetimeFigureOut">
              <a:rPr lang="de-DE" smtClean="0"/>
              <a:t>19.10.2020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93C8D-D767-4C0A-8F93-6F5599B64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671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FE3A4-DCE6-41DB-B539-B21ABE726BD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372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E50EE-9287-4916-AC30-4921521CDA2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0297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0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BC0F8B88-EDCF-4D6F-9663-D9E6D39D2602}" type="slidenum">
              <a:rPr lang="de-DE" sz="1200" b="0" strike="noStrike" spc="-1">
                <a:latin typeface="Times New Roman"/>
              </a:rPr>
              <a:t>8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277D-0592-463E-B6D5-0B1BC9307B8E}" type="datetimeFigureOut">
              <a:rPr lang="de-DE" smtClean="0"/>
              <a:t>19.10.2020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575BD-6067-45FA-8CA6-AB0E8830C6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287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277D-0592-463E-B6D5-0B1BC9307B8E}" type="datetimeFigureOut">
              <a:rPr lang="de-DE" smtClean="0"/>
              <a:t>19.10.2020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575BD-6067-45FA-8CA6-AB0E8830C6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291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277D-0592-463E-B6D5-0B1BC9307B8E}" type="datetimeFigureOut">
              <a:rPr lang="de-DE" smtClean="0"/>
              <a:t>19.10.2020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575BD-6067-45FA-8CA6-AB0E8830C6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589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6409267" y="118533"/>
            <a:ext cx="2411205" cy="927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PPT_Background_4zu3_RBGNE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" y="1384875"/>
            <a:ext cx="8746484" cy="4358640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3624352" y="2264791"/>
            <a:ext cx="5124112" cy="2678578"/>
          </a:xfrm>
          <a:prstGeom prst="rect">
            <a:avLst/>
          </a:prstGeom>
          <a:solidFill>
            <a:srgbClr val="4D8AD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/>
        </p:nvCxnSpPr>
        <p:spPr>
          <a:xfrm>
            <a:off x="3934890" y="2015660"/>
            <a:ext cx="0" cy="3160410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>
            <a:off x="8439734" y="2009669"/>
            <a:ext cx="0" cy="31664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89647" y="64321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3934890" y="2267305"/>
            <a:ext cx="4504844" cy="1548940"/>
          </a:xfrm>
        </p:spPr>
        <p:txBody>
          <a:bodyPr lIns="252000" tIns="252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3816244"/>
            <a:ext cx="4503737" cy="1127125"/>
          </a:xfrm>
        </p:spPr>
        <p:txBody>
          <a:bodyPr lIns="252000" tIns="108000" rIns="252000" bIns="252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12" name="Bild 11" descr="RKI-Logo_RGB_P300C.tif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379" y="332655"/>
            <a:ext cx="2050093" cy="594649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8748464" y="2267304"/>
            <a:ext cx="395537" cy="2676064"/>
          </a:xfrm>
          <a:prstGeom prst="rect">
            <a:avLst/>
          </a:prstGeom>
          <a:solidFill>
            <a:srgbClr val="80A5DC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652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277D-0592-463E-B6D5-0B1BC9307B8E}" type="datetimeFigureOut">
              <a:rPr lang="de-DE" smtClean="0"/>
              <a:t>19.10.2020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575BD-6067-45FA-8CA6-AB0E8830C6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52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277D-0592-463E-B6D5-0B1BC9307B8E}" type="datetimeFigureOut">
              <a:rPr lang="de-DE" smtClean="0"/>
              <a:t>19.10.2020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575BD-6067-45FA-8CA6-AB0E8830C6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2512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277D-0592-463E-B6D5-0B1BC9307B8E}" type="datetimeFigureOut">
              <a:rPr lang="de-DE" smtClean="0"/>
              <a:t>19.10.2020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575BD-6067-45FA-8CA6-AB0E8830C6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443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277D-0592-463E-B6D5-0B1BC9307B8E}" type="datetimeFigureOut">
              <a:rPr lang="de-DE" smtClean="0"/>
              <a:t>19.10.2020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575BD-6067-45FA-8CA6-AB0E8830C6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74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277D-0592-463E-B6D5-0B1BC9307B8E}" type="datetimeFigureOut">
              <a:rPr lang="de-DE" smtClean="0"/>
              <a:t>19.10.2020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575BD-6067-45FA-8CA6-AB0E8830C6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6877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277D-0592-463E-B6D5-0B1BC9307B8E}" type="datetimeFigureOut">
              <a:rPr lang="de-DE" smtClean="0"/>
              <a:t>19.10.2020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575BD-6067-45FA-8CA6-AB0E8830C6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344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277D-0592-463E-B6D5-0B1BC9307B8E}" type="datetimeFigureOut">
              <a:rPr lang="de-DE" smtClean="0"/>
              <a:t>19.10.2020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575BD-6067-45FA-8CA6-AB0E8830C6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264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277D-0592-463E-B6D5-0B1BC9307B8E}" type="datetimeFigureOut">
              <a:rPr lang="de-DE" smtClean="0"/>
              <a:t>19.10.2020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575BD-6067-45FA-8CA6-AB0E8830C6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9613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4277D-0592-463E-B6D5-0B1BC9307B8E}" type="datetimeFigureOut">
              <a:rPr lang="de-DE" smtClean="0"/>
              <a:t>19.10.2020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575BD-6067-45FA-8CA6-AB0E8830C6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046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Wvandertoorn/CovidStrategyCalculator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cdc.europa.eu/en/covid-19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35412" y="2267305"/>
            <a:ext cx="4813052" cy="1548940"/>
          </a:xfrm>
        </p:spPr>
        <p:txBody>
          <a:bodyPr/>
          <a:lstStyle/>
          <a:p>
            <a:r>
              <a:rPr lang="de-DE" sz="2400" dirty="0" err="1"/>
              <a:t>RKI_COVIDTestCalculator</a:t>
            </a:r>
            <a:endParaRPr lang="de-DE" sz="2400" b="0" i="1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3935413" y="3933056"/>
            <a:ext cx="4503737" cy="1010313"/>
          </a:xfrm>
        </p:spPr>
        <p:txBody>
          <a:bodyPr/>
          <a:lstStyle/>
          <a:p>
            <a:r>
              <a:rPr lang="en-US" dirty="0"/>
              <a:t>Max von Kleist (RKI-MF1) </a:t>
            </a:r>
          </a:p>
          <a:p>
            <a:r>
              <a:rPr lang="en-US" dirty="0"/>
              <a:t>Wiep van der Toorn (RKI-MF1</a:t>
            </a:r>
            <a:r>
              <a:rPr lang="en-US" dirty="0" smtClean="0"/>
              <a:t>)</a:t>
            </a:r>
          </a:p>
          <a:p>
            <a:r>
              <a:rPr lang="de-DE" dirty="0" err="1" smtClean="0"/>
              <a:t>Djin-Ye</a:t>
            </a:r>
            <a:r>
              <a:rPr lang="de-DE" dirty="0" smtClean="0"/>
              <a:t> Oh (FG17)</a:t>
            </a:r>
            <a:endParaRPr lang="en-US" dirty="0"/>
          </a:p>
        </p:txBody>
      </p:sp>
      <p:pic>
        <p:nvPicPr>
          <p:cNvPr id="5" name="Picture 2" descr="http://www.stcorp.nl/media/pages/57/bioinformatic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384300"/>
            <a:ext cx="3319463" cy="43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01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E8D5F9-73F9-E44A-9D8A-55CE9F716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2937"/>
            <a:ext cx="8229600" cy="1143000"/>
          </a:xfrm>
        </p:spPr>
        <p:txBody>
          <a:bodyPr/>
          <a:lstStyle/>
          <a:p>
            <a:r>
              <a:rPr lang="de-DE" dirty="0"/>
              <a:t>&lt;Show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tool</a:t>
            </a:r>
            <a:r>
              <a:rPr lang="de-DE" dirty="0"/>
              <a:t> (live </a:t>
            </a:r>
            <a:r>
              <a:rPr lang="de-DE" dirty="0" err="1"/>
              <a:t>demo</a:t>
            </a:r>
            <a:r>
              <a:rPr lang="de-DE" dirty="0"/>
              <a:t>)&gt;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7C97949-F616-9B4A-BA9D-2594F6647D00}"/>
              </a:ext>
            </a:extLst>
          </p:cNvPr>
          <p:cNvGrpSpPr/>
          <p:nvPr/>
        </p:nvGrpSpPr>
        <p:grpSpPr>
          <a:xfrm>
            <a:off x="10344" y="1371693"/>
            <a:ext cx="9170168" cy="5143500"/>
            <a:chOff x="179512" y="1539558"/>
            <a:chExt cx="9170168" cy="5143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8ECAA1E-7F25-4742-AB29-2C43A8F47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539558"/>
              <a:ext cx="9144000" cy="51435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BEAD12B-FF7A-2944-A8AA-BD8EC9A5EA48}"/>
                </a:ext>
              </a:extLst>
            </p:cNvPr>
            <p:cNvSpPr txBox="1"/>
            <p:nvPr/>
          </p:nvSpPr>
          <p:spPr>
            <a:xfrm>
              <a:off x="6974198" y="2378753"/>
              <a:ext cx="130696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70C0"/>
                  </a:solidFill>
                </a:rPr>
                <a:t>residual </a:t>
              </a:r>
              <a:r>
                <a:rPr lang="de-DE" dirty="0" err="1">
                  <a:solidFill>
                    <a:srgbClr val="0070C0"/>
                  </a:solidFill>
                </a:rPr>
                <a:t>risk</a:t>
              </a:r>
              <a:endParaRPr lang="de-DE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5EEA38DB-F143-344B-9BB7-7796D91C3E26}"/>
                </a:ext>
              </a:extLst>
            </p:cNvPr>
            <p:cNvSpPr/>
            <p:nvPr/>
          </p:nvSpPr>
          <p:spPr>
            <a:xfrm>
              <a:off x="7493241" y="1952728"/>
              <a:ext cx="904409" cy="42602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A46DEE1-CBF5-F34E-AEEB-AA6439AF528A}"/>
                </a:ext>
              </a:extLst>
            </p:cNvPr>
            <p:cNvSpPr/>
            <p:nvPr/>
          </p:nvSpPr>
          <p:spPr>
            <a:xfrm>
              <a:off x="8314934" y="1940681"/>
              <a:ext cx="818722" cy="701853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289061A-14AE-A240-9E94-5B8DE3A609B2}"/>
                </a:ext>
              </a:extLst>
            </p:cNvPr>
            <p:cNvSpPr txBox="1"/>
            <p:nvPr/>
          </p:nvSpPr>
          <p:spPr>
            <a:xfrm>
              <a:off x="8197305" y="2588753"/>
              <a:ext cx="115237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dirty="0" err="1">
                  <a:solidFill>
                    <a:srgbClr val="00B050"/>
                  </a:solidFill>
                </a:rPr>
                <a:t>fold</a:t>
              </a:r>
              <a:r>
                <a:rPr lang="de-DE" dirty="0">
                  <a:solidFill>
                    <a:srgbClr val="00B050"/>
                  </a:solidFill>
                </a:rPr>
                <a:t> </a:t>
              </a:r>
              <a:r>
                <a:rPr lang="de-DE" dirty="0" err="1">
                  <a:solidFill>
                    <a:srgbClr val="00B050"/>
                  </a:solidFill>
                </a:rPr>
                <a:t>risk</a:t>
              </a:r>
              <a:r>
                <a:rPr lang="de-DE" dirty="0">
                  <a:solidFill>
                    <a:srgbClr val="00B050"/>
                  </a:solidFill>
                </a:rPr>
                <a:t> </a:t>
              </a:r>
              <a:r>
                <a:rPr lang="de-DE" dirty="0" err="1">
                  <a:solidFill>
                    <a:srgbClr val="00B050"/>
                  </a:solidFill>
                </a:rPr>
                <a:t>reduction</a:t>
              </a:r>
              <a:endParaRPr lang="de-DE" dirty="0">
                <a:solidFill>
                  <a:srgbClr val="00B05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97E6862-A1D0-834F-BA7D-2AD326A21934}"/>
                </a:ext>
              </a:extLst>
            </p:cNvPr>
            <p:cNvSpPr txBox="1"/>
            <p:nvPr/>
          </p:nvSpPr>
          <p:spPr>
            <a:xfrm>
              <a:off x="2353536" y="4893009"/>
              <a:ext cx="3015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optimal time </a:t>
              </a:r>
              <a:r>
                <a:rPr lang="de-DE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to</a:t>
              </a:r>
              <a:r>
                <a:rPr lang="de-DE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place</a:t>
              </a:r>
              <a:r>
                <a:rPr lang="de-DE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the</a:t>
              </a:r>
              <a:r>
                <a:rPr lang="de-DE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test</a:t>
              </a:r>
              <a:endParaRPr lang="de-DE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xmlns="" id="{EA33C941-3BCE-A842-94BE-0B9DF4208326}"/>
              </a:ext>
            </a:extLst>
          </p:cNvPr>
          <p:cNvSpPr/>
          <p:nvPr/>
        </p:nvSpPr>
        <p:spPr>
          <a:xfrm>
            <a:off x="2195736" y="4099926"/>
            <a:ext cx="2689448" cy="1149975"/>
          </a:xfrm>
          <a:prstGeom prst="arc">
            <a:avLst>
              <a:gd name="adj1" fmla="val 11714259"/>
              <a:gd name="adj2" fmla="val 20693999"/>
            </a:avLst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945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2474B0-82D9-4C49-B386-8FA502C51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41671"/>
            <a:ext cx="8229600" cy="1143000"/>
          </a:xfrm>
        </p:spPr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ECBBD8-A69D-BE4B-9987-BFB8DB107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2211"/>
            <a:ext cx="8363272" cy="3376909"/>
          </a:xfrm>
        </p:spPr>
        <p:txBody>
          <a:bodyPr>
            <a:noAutofit/>
          </a:bodyPr>
          <a:lstStyle/>
          <a:p>
            <a:r>
              <a:rPr lang="en-US" sz="2400" dirty="0" smtClean="0"/>
              <a:t>Easy-to-use-GUI </a:t>
            </a:r>
            <a:r>
              <a:rPr lang="en-US" sz="2400" dirty="0"/>
              <a:t>to assess quarantine/isolation and testing strategies from an infection prevention perspective</a:t>
            </a:r>
          </a:p>
          <a:p>
            <a:r>
              <a:rPr lang="en-US" sz="2400" dirty="0"/>
              <a:t>Parameters can be adjusted</a:t>
            </a:r>
          </a:p>
          <a:p>
            <a:r>
              <a:rPr lang="en-US" sz="2400" dirty="0"/>
              <a:t>Default values depict uncertainty (dynamic scientific setting)</a:t>
            </a:r>
          </a:p>
          <a:p>
            <a:r>
              <a:rPr lang="en-US" sz="2400" dirty="0"/>
              <a:t>Tool extendible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Input welcome!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u="sng" dirty="0"/>
              <a:t>Code availability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0070C0"/>
                </a:solidFill>
                <a:hlinkClick r:id="rId2"/>
              </a:rPr>
              <a:t>https://github.com/Wvandertoorn/CovidStrategyCalculator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u="sng" dirty="0"/>
              <a:t>OS:</a:t>
            </a:r>
            <a:r>
              <a:rPr lang="en-US" sz="2400" dirty="0"/>
              <a:t> Linux, Mac, PC</a:t>
            </a:r>
          </a:p>
          <a:p>
            <a:pPr marL="0" indent="0">
              <a:buNone/>
            </a:pPr>
            <a:r>
              <a:rPr lang="en-US" sz="2400" u="sng" dirty="0"/>
              <a:t>Publication: </a:t>
            </a:r>
            <a:r>
              <a:rPr lang="en-US" sz="2400" b="1" dirty="0">
                <a:solidFill>
                  <a:srgbClr val="FF0000"/>
                </a:solidFill>
              </a:rPr>
              <a:t> manuscript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265183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546D11-A578-4F4E-9A3B-19D8BA3F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1681"/>
            <a:ext cx="8229600" cy="776954"/>
          </a:xfrm>
        </p:spPr>
        <p:txBody>
          <a:bodyPr/>
          <a:lstStyle/>
          <a:p>
            <a:r>
              <a:rPr lang="de-DE" dirty="0" err="1"/>
              <a:t>Acknowledgements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2FDAA6-2993-D24A-A77F-5D6C91941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4209" y="1365501"/>
            <a:ext cx="5329791" cy="5221168"/>
          </a:xfrm>
        </p:spPr>
        <p:txBody>
          <a:bodyPr>
            <a:normAutofit/>
          </a:bodyPr>
          <a:lstStyle/>
          <a:p>
            <a:r>
              <a:rPr lang="de-DE" sz="2400" dirty="0" err="1"/>
              <a:t>Wiep</a:t>
            </a:r>
            <a:r>
              <a:rPr lang="de-DE" sz="2400" dirty="0"/>
              <a:t> van der </a:t>
            </a:r>
            <a:r>
              <a:rPr lang="de-DE" sz="2400" dirty="0" err="1"/>
              <a:t>Toorn</a:t>
            </a:r>
            <a:endParaRPr lang="de-DE" sz="2400" dirty="0"/>
          </a:p>
          <a:p>
            <a:r>
              <a:rPr lang="de-DE" sz="2400" dirty="0" err="1"/>
              <a:t>Djin-Ye</a:t>
            </a:r>
            <a:r>
              <a:rPr lang="de-DE" sz="2400" dirty="0"/>
              <a:t> Oh (FG18)</a:t>
            </a:r>
          </a:p>
          <a:p>
            <a:endParaRPr lang="de-DE" sz="2400" dirty="0" smtClean="0"/>
          </a:p>
          <a:p>
            <a:r>
              <a:rPr lang="de-DE" sz="2400" dirty="0" smtClean="0"/>
              <a:t>Andreas </a:t>
            </a:r>
            <a:r>
              <a:rPr lang="de-DE" sz="2400" dirty="0"/>
              <a:t>Nitsche (ZBS1</a:t>
            </a:r>
            <a:r>
              <a:rPr lang="de-DE" sz="2400" dirty="0" smtClean="0"/>
              <a:t>)</a:t>
            </a:r>
            <a:endParaRPr lang="de-DE" sz="2400" dirty="0"/>
          </a:p>
          <a:p>
            <a:r>
              <a:rPr lang="de-DE" sz="2400" dirty="0"/>
              <a:t>SARS-CoV2 </a:t>
            </a:r>
            <a:r>
              <a:rPr lang="de-DE" sz="2400" dirty="0" err="1"/>
              <a:t>Diagnostics</a:t>
            </a:r>
            <a:r>
              <a:rPr lang="de-DE" sz="2400" dirty="0"/>
              <a:t> </a:t>
            </a:r>
            <a:r>
              <a:rPr lang="de-DE" sz="2400" dirty="0" err="1"/>
              <a:t>work</a:t>
            </a:r>
            <a:r>
              <a:rPr lang="de-DE" sz="2400" dirty="0"/>
              <a:t> </a:t>
            </a:r>
            <a:r>
              <a:rPr lang="de-DE" sz="2400" dirty="0" err="1"/>
              <a:t>group</a:t>
            </a:r>
            <a:endParaRPr lang="de-DE" sz="2400" dirty="0"/>
          </a:p>
          <a:p>
            <a:r>
              <a:rPr lang="de-DE" sz="2400" dirty="0"/>
              <a:t>SARS-CoV2 Lagezentrum</a:t>
            </a:r>
          </a:p>
          <a:p>
            <a:endParaRPr lang="de-DE" sz="2400" dirty="0"/>
          </a:p>
          <a:p>
            <a:r>
              <a:rPr lang="de-DE" sz="2400" dirty="0"/>
              <a:t>Terry Jones et al. </a:t>
            </a:r>
          </a:p>
          <a:p>
            <a:pPr marL="0" indent="0">
              <a:buNone/>
            </a:pPr>
            <a:r>
              <a:rPr lang="de-DE" sz="2400" dirty="0" smtClean="0"/>
              <a:t>       (</a:t>
            </a:r>
            <a:r>
              <a:rPr lang="de-DE" sz="2400" dirty="0" err="1" smtClean="0"/>
              <a:t>Drosten</a:t>
            </a:r>
            <a:r>
              <a:rPr lang="de-DE" sz="2400" dirty="0" smtClean="0"/>
              <a:t> Lab) </a:t>
            </a:r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SARS-CoV2 Krisenstab</a:t>
            </a:r>
          </a:p>
          <a:p>
            <a:endParaRPr lang="de-DE" sz="2000" dirty="0"/>
          </a:p>
          <a:p>
            <a:pPr marL="0" indent="0">
              <a:buNone/>
            </a:pPr>
            <a:endParaRPr lang="de-DE" sz="24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1525C80-CC8F-1D41-A68B-EB2FEF93D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10" y="2995824"/>
            <a:ext cx="3600444" cy="1960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C174D23-2AF1-634F-BC86-D225BFC19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614614"/>
            <a:ext cx="3237989" cy="8094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72A80FF-81AE-184A-9C3B-44A683788DCC}"/>
              </a:ext>
            </a:extLst>
          </p:cNvPr>
          <p:cNvSpPr txBox="1"/>
          <p:nvPr/>
        </p:nvSpPr>
        <p:spPr>
          <a:xfrm>
            <a:off x="1251582" y="5013176"/>
            <a:ext cx="117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MF1 Team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88261D8-9700-D640-84A0-1B2AE91F3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915" y="4005064"/>
            <a:ext cx="1957692" cy="7195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0E8BA69-BB5C-D54C-B88F-785B475DA928}"/>
              </a:ext>
            </a:extLst>
          </p:cNvPr>
          <p:cNvPicPr/>
          <p:nvPr/>
        </p:nvPicPr>
        <p:blipFill>
          <a:blip r:embed="rId5"/>
          <a:srcRect l="17682" t="17147" r="18312" b="14852"/>
          <a:stretch/>
        </p:blipFill>
        <p:spPr>
          <a:xfrm>
            <a:off x="7312186" y="845654"/>
            <a:ext cx="1447560" cy="1537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884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13E6DE-13EC-2042-8909-8636E99BF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63"/>
            <a:ext cx="8229600" cy="811316"/>
          </a:xfrm>
        </p:spPr>
        <p:txBody>
          <a:bodyPr>
            <a:normAutofit/>
          </a:bodyPr>
          <a:lstStyle/>
          <a:p>
            <a:r>
              <a:rPr lang="de-DE" dirty="0"/>
              <a:t>Problem </a:t>
            </a:r>
            <a:r>
              <a:rPr lang="de-DE" dirty="0" err="1"/>
              <a:t>statement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7BF5C4-929B-CD44-A5D7-E28DE068C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3035"/>
            <a:ext cx="8229600" cy="2795268"/>
          </a:xfrm>
        </p:spPr>
        <p:txBody>
          <a:bodyPr>
            <a:normAutofit lnSpcReduction="10000"/>
          </a:bodyPr>
          <a:lstStyle/>
          <a:p>
            <a:r>
              <a:rPr lang="de-DE" sz="2800" dirty="0"/>
              <a:t>SARS-CoV2 </a:t>
            </a:r>
            <a:r>
              <a:rPr lang="de-DE" sz="2800" dirty="0" err="1"/>
              <a:t>continues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spread</a:t>
            </a:r>
            <a:r>
              <a:rPr lang="de-DE" sz="2800" dirty="0"/>
              <a:t> </a:t>
            </a:r>
            <a:r>
              <a:rPr lang="de-DE" sz="2800" dirty="0" err="1"/>
              <a:t>globally</a:t>
            </a:r>
            <a:endParaRPr lang="de-DE" sz="2800" dirty="0"/>
          </a:p>
          <a:p>
            <a:r>
              <a:rPr lang="de-DE" sz="2800" i="1" dirty="0" err="1"/>
              <a:t>Vaccine</a:t>
            </a:r>
            <a:r>
              <a:rPr lang="de-DE" sz="2800" dirty="0"/>
              <a:t> </a:t>
            </a:r>
            <a:r>
              <a:rPr lang="de-DE" sz="2800" dirty="0" err="1"/>
              <a:t>or</a:t>
            </a:r>
            <a:r>
              <a:rPr lang="de-DE" sz="2800" dirty="0"/>
              <a:t> </a:t>
            </a:r>
            <a:r>
              <a:rPr lang="de-DE" sz="2800" i="1" dirty="0" err="1"/>
              <a:t>prophylax</a:t>
            </a:r>
            <a:r>
              <a:rPr lang="de-DE" sz="2800" dirty="0" err="1"/>
              <a:t>is</a:t>
            </a:r>
            <a:r>
              <a:rPr lang="de-DE" sz="2800" dirty="0"/>
              <a:t> not </a:t>
            </a:r>
            <a:r>
              <a:rPr lang="de-DE" sz="2800" dirty="0" err="1"/>
              <a:t>broadly</a:t>
            </a:r>
            <a:r>
              <a:rPr lang="de-DE" sz="2800" dirty="0"/>
              <a:t> </a:t>
            </a:r>
            <a:r>
              <a:rPr lang="de-DE" sz="2800" dirty="0" err="1"/>
              <a:t>available</a:t>
            </a:r>
            <a:r>
              <a:rPr lang="de-DE" sz="2800" dirty="0"/>
              <a:t> </a:t>
            </a:r>
            <a:r>
              <a:rPr lang="de-DE" sz="2800" dirty="0" err="1"/>
              <a:t>yet</a:t>
            </a:r>
            <a:endParaRPr lang="de-DE" sz="2800" dirty="0"/>
          </a:p>
          <a:p>
            <a:endParaRPr lang="de-DE" sz="2800" dirty="0"/>
          </a:p>
          <a:p>
            <a:pPr>
              <a:buFont typeface="Wingdings" pitchFamily="2" charset="2"/>
              <a:buChar char="Ø"/>
            </a:pPr>
            <a:r>
              <a:rPr lang="de-DE" sz="2800" dirty="0"/>
              <a:t>Non-</a:t>
            </a:r>
            <a:r>
              <a:rPr lang="de-DE" sz="2800" dirty="0" err="1"/>
              <a:t>pharmaceutical</a:t>
            </a:r>
            <a:r>
              <a:rPr lang="de-DE" sz="2800" dirty="0"/>
              <a:t> </a:t>
            </a:r>
            <a:r>
              <a:rPr lang="de-DE" sz="2800" dirty="0" err="1"/>
              <a:t>interventions</a:t>
            </a:r>
            <a:endParaRPr lang="de-DE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400" dirty="0" err="1"/>
              <a:t>Quarantine</a:t>
            </a:r>
            <a:endParaRPr lang="de-DE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400" dirty="0"/>
              <a:t>Isolation</a:t>
            </a:r>
          </a:p>
          <a:p>
            <a:endParaRPr lang="de-DE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09E443-9548-0846-B6F5-0AEB1BC77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17" b="17496"/>
          <a:stretch/>
        </p:blipFill>
        <p:spPr>
          <a:xfrm>
            <a:off x="137768" y="4280780"/>
            <a:ext cx="3789112" cy="2214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D06E94-8485-1946-9996-FD3BA61D3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32" b="18500"/>
          <a:stretch/>
        </p:blipFill>
        <p:spPr>
          <a:xfrm>
            <a:off x="3834741" y="3610938"/>
            <a:ext cx="5313251" cy="28845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43F1F0-8FA9-8948-8336-D70B9AACCC93}"/>
              </a:ext>
            </a:extLst>
          </p:cNvPr>
          <p:cNvSpPr txBox="1"/>
          <p:nvPr/>
        </p:nvSpPr>
        <p:spPr>
          <a:xfrm>
            <a:off x="4356018" y="6495490"/>
            <a:ext cx="490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03/20	                 06/20	  	09/20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FDDD3F-57DC-0C4E-A14C-C96C6DF05D4C}"/>
              </a:ext>
            </a:extLst>
          </p:cNvPr>
          <p:cNvSpPr txBox="1"/>
          <p:nvPr/>
        </p:nvSpPr>
        <p:spPr>
          <a:xfrm>
            <a:off x="4204483" y="4257269"/>
            <a:ext cx="827471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30,000</a:t>
            </a:r>
          </a:p>
          <a:p>
            <a:endParaRPr lang="de-DE" dirty="0"/>
          </a:p>
          <a:p>
            <a:endParaRPr lang="de-DE" sz="800" dirty="0"/>
          </a:p>
          <a:p>
            <a:r>
              <a:rPr lang="de-DE" dirty="0"/>
              <a:t>20,000</a:t>
            </a:r>
          </a:p>
          <a:p>
            <a:endParaRPr lang="de-DE" dirty="0"/>
          </a:p>
          <a:p>
            <a:endParaRPr lang="de-DE" sz="800" dirty="0"/>
          </a:p>
          <a:p>
            <a:r>
              <a:rPr lang="de-DE" dirty="0"/>
              <a:t>10,000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F28E52AD-4DA8-FF44-A149-4ACCE5C8F48D}"/>
              </a:ext>
            </a:extLst>
          </p:cNvPr>
          <p:cNvCxnSpPr/>
          <p:nvPr/>
        </p:nvCxnSpPr>
        <p:spPr>
          <a:xfrm flipV="1">
            <a:off x="4203830" y="4190070"/>
            <a:ext cx="0" cy="22819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77D813C-7CA0-6F48-A711-D682D509ABB7}"/>
              </a:ext>
            </a:extLst>
          </p:cNvPr>
          <p:cNvSpPr txBox="1"/>
          <p:nvPr/>
        </p:nvSpPr>
        <p:spPr>
          <a:xfrm rot="16200000">
            <a:off x="3002016" y="5157482"/>
            <a:ext cx="203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Reported</a:t>
            </a:r>
            <a:r>
              <a:rPr lang="de-DE" dirty="0"/>
              <a:t> </a:t>
            </a:r>
            <a:r>
              <a:rPr lang="de-DE" dirty="0" err="1"/>
              <a:t>cases</a:t>
            </a:r>
            <a:r>
              <a:rPr lang="de-DE" dirty="0"/>
              <a:t>/</a:t>
            </a:r>
            <a:r>
              <a:rPr lang="de-DE" dirty="0" err="1"/>
              <a:t>day</a:t>
            </a:r>
            <a:endParaRPr lang="de-D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7CD8D5D-3456-B742-958E-9E085661434C}"/>
              </a:ext>
            </a:extLst>
          </p:cNvPr>
          <p:cNvSpPr txBox="1"/>
          <p:nvPr/>
        </p:nvSpPr>
        <p:spPr>
          <a:xfrm>
            <a:off x="5276931" y="4342808"/>
            <a:ext cx="1214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rgbClr val="00B0F0"/>
                </a:solidFill>
              </a:rPr>
              <a:t>America</a:t>
            </a:r>
            <a:endParaRPr lang="de-DE" sz="2400" dirty="0"/>
          </a:p>
          <a:p>
            <a:r>
              <a:rPr lang="de-DE" sz="2400" b="1" dirty="0" err="1">
                <a:solidFill>
                  <a:srgbClr val="92D050"/>
                </a:solidFill>
              </a:rPr>
              <a:t>Asia</a:t>
            </a:r>
            <a:endParaRPr lang="de-DE" sz="2400" dirty="0"/>
          </a:p>
          <a:p>
            <a:r>
              <a:rPr lang="de-DE" sz="2400" b="1" dirty="0">
                <a:solidFill>
                  <a:schemeClr val="tx2">
                    <a:lumMod val="75000"/>
                  </a:schemeClr>
                </a:solidFill>
              </a:rPr>
              <a:t>Europe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5DF882-2560-894E-81FE-1031DA11C055}"/>
              </a:ext>
            </a:extLst>
          </p:cNvPr>
          <p:cNvSpPr txBox="1"/>
          <p:nvPr/>
        </p:nvSpPr>
        <p:spPr>
          <a:xfrm>
            <a:off x="4770630" y="361093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err="1"/>
              <a:t>Sources</a:t>
            </a:r>
            <a:r>
              <a:rPr lang="de-DE" dirty="0"/>
              <a:t>:</a:t>
            </a:r>
          </a:p>
          <a:p>
            <a:r>
              <a:rPr lang="de-DE" dirty="0"/>
              <a:t>ECDC; </a:t>
            </a:r>
            <a:r>
              <a:rPr lang="de-DE" sz="1400" dirty="0">
                <a:hlinkClick r:id="rId4"/>
              </a:rPr>
              <a:t>www.ecdc.europa.eu/en/covid-19/</a:t>
            </a:r>
            <a:r>
              <a:rPr lang="de-DE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327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13E6DE-13EC-2042-8909-8636E99BF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63"/>
            <a:ext cx="8229600" cy="811316"/>
          </a:xfrm>
        </p:spPr>
        <p:txBody>
          <a:bodyPr>
            <a:normAutofit/>
          </a:bodyPr>
          <a:lstStyle/>
          <a:p>
            <a:r>
              <a:rPr lang="de-DE" dirty="0" err="1"/>
              <a:t>Disambiguation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7BF5C4-929B-CD44-A5D7-E28DE068C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3861048"/>
            <a:ext cx="7092280" cy="27952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 err="1"/>
              <a:t>Quarantine</a:t>
            </a:r>
            <a:endParaRPr lang="de-DE" sz="2800" b="1" dirty="0"/>
          </a:p>
          <a:p>
            <a:pPr lvl="1"/>
            <a:r>
              <a:rPr lang="de-DE" sz="2400" dirty="0" err="1"/>
              <a:t>Contact</a:t>
            </a:r>
            <a:r>
              <a:rPr lang="de-DE" sz="2400" dirty="0"/>
              <a:t> </a:t>
            </a:r>
            <a:r>
              <a:rPr lang="de-DE" sz="2400" dirty="0" err="1"/>
              <a:t>individuals</a:t>
            </a:r>
            <a:endParaRPr lang="de-DE" dirty="0"/>
          </a:p>
          <a:p>
            <a:pPr lvl="1"/>
            <a:r>
              <a:rPr lang="de-DE" sz="2400" dirty="0" err="1"/>
              <a:t>Travellers</a:t>
            </a:r>
            <a:r>
              <a:rPr lang="de-DE" sz="2400" dirty="0"/>
              <a:t> </a:t>
            </a:r>
            <a:r>
              <a:rPr lang="de-DE" sz="2400" dirty="0" err="1"/>
              <a:t>from</a:t>
            </a:r>
            <a:r>
              <a:rPr lang="de-DE" sz="2400" dirty="0"/>
              <a:t> </a:t>
            </a:r>
            <a:r>
              <a:rPr lang="de-DE" sz="2400" dirty="0" err="1"/>
              <a:t>risk</a:t>
            </a:r>
            <a:r>
              <a:rPr lang="de-DE" sz="2400" dirty="0"/>
              <a:t> </a:t>
            </a:r>
            <a:r>
              <a:rPr lang="de-DE" sz="2400" dirty="0" err="1"/>
              <a:t>areas</a:t>
            </a:r>
            <a:r>
              <a:rPr lang="de-DE" sz="2400" dirty="0"/>
              <a:t> (</a:t>
            </a:r>
            <a:r>
              <a:rPr lang="de-DE" sz="2400" dirty="0" err="1"/>
              <a:t>incidence</a:t>
            </a:r>
            <a:r>
              <a:rPr lang="de-DE" sz="2400" dirty="0"/>
              <a:t> &gt; 50/100k/</a:t>
            </a:r>
            <a:r>
              <a:rPr lang="de-DE" sz="2400" dirty="0" err="1"/>
              <a:t>w</a:t>
            </a:r>
            <a:r>
              <a:rPr lang="de-DE" sz="2400" dirty="0"/>
              <a:t>)</a:t>
            </a:r>
          </a:p>
          <a:p>
            <a:pPr marL="0" indent="0">
              <a:buNone/>
            </a:pPr>
            <a:r>
              <a:rPr lang="de-DE" sz="2800" b="1" dirty="0"/>
              <a:t>Isolation </a:t>
            </a:r>
          </a:p>
          <a:p>
            <a:pPr lvl="1"/>
            <a:r>
              <a:rPr lang="de-DE" sz="2400" dirty="0"/>
              <a:t>People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symptoms</a:t>
            </a:r>
            <a:endParaRPr lang="de-DE" sz="2400" dirty="0"/>
          </a:p>
          <a:p>
            <a:pPr lvl="1"/>
            <a:r>
              <a:rPr lang="de-DE" sz="2400" dirty="0" err="1"/>
              <a:t>Confirmed</a:t>
            </a:r>
            <a:r>
              <a:rPr lang="de-DE" sz="2400" dirty="0"/>
              <a:t> </a:t>
            </a:r>
            <a:r>
              <a:rPr lang="de-DE" sz="2400" dirty="0" err="1"/>
              <a:t>cases</a:t>
            </a:r>
            <a:endParaRPr lang="de-DE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65A994-1FD2-0B41-A495-F8B080EAD177}"/>
              </a:ext>
            </a:extLst>
          </p:cNvPr>
          <p:cNvSpPr/>
          <p:nvPr/>
        </p:nvSpPr>
        <p:spPr>
          <a:xfrm>
            <a:off x="6660232" y="6071541"/>
            <a:ext cx="2304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latin typeface="Helvetica" pitchFamily="2" charset="0"/>
              </a:rPr>
              <a:t>Kleist M, et al. (2020) </a:t>
            </a:r>
          </a:p>
          <a:p>
            <a:r>
              <a:rPr lang="de-DE" sz="1600" dirty="0" err="1">
                <a:latin typeface="Helvetica" pitchFamily="2" charset="0"/>
              </a:rPr>
              <a:t>Epid</a:t>
            </a:r>
            <a:r>
              <a:rPr lang="de-DE" sz="1600" dirty="0">
                <a:latin typeface="Helvetica" pitchFamily="2" charset="0"/>
              </a:rPr>
              <a:t> Bull 2020;39:3-11 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xmlns="" id="{FFD0CDF4-FA46-744C-9FCF-F0A4C92C5294}"/>
              </a:ext>
            </a:extLst>
          </p:cNvPr>
          <p:cNvSpPr/>
          <p:nvPr/>
        </p:nvSpPr>
        <p:spPr>
          <a:xfrm>
            <a:off x="1511572" y="3861048"/>
            <a:ext cx="611560" cy="2653772"/>
          </a:xfrm>
          <a:prstGeom prst="leftBrace">
            <a:avLst>
              <a:gd name="adj1" fmla="val 2619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CB2AD4-A6B6-C24A-BDE7-D9CE1A5B1DA1}"/>
              </a:ext>
            </a:extLst>
          </p:cNvPr>
          <p:cNvSpPr txBox="1"/>
          <p:nvPr/>
        </p:nvSpPr>
        <p:spPr>
          <a:xfrm>
            <a:off x="231158" y="4535407"/>
            <a:ext cx="15504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/>
              <a:t>Testing</a:t>
            </a:r>
            <a:endParaRPr lang="de-DE" sz="2800" b="1" dirty="0"/>
          </a:p>
          <a:p>
            <a:endParaRPr lang="de-DE" sz="1200" b="1" dirty="0"/>
          </a:p>
          <a:p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shorten</a:t>
            </a:r>
            <a:r>
              <a:rPr lang="de-DE" sz="2400" dirty="0"/>
              <a:t> </a:t>
            </a:r>
          </a:p>
          <a:p>
            <a:r>
              <a:rPr lang="de-DE" sz="2400" dirty="0" err="1"/>
              <a:t>duration</a:t>
            </a:r>
            <a:endParaRPr lang="de-DE" sz="2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7095E22-A8D3-9243-8BB7-53ACA8C7B719}"/>
              </a:ext>
            </a:extLst>
          </p:cNvPr>
          <p:cNvGrpSpPr/>
          <p:nvPr/>
        </p:nvGrpSpPr>
        <p:grpSpPr>
          <a:xfrm>
            <a:off x="826991" y="980728"/>
            <a:ext cx="7848944" cy="2572415"/>
            <a:chOff x="96679" y="1249837"/>
            <a:chExt cx="7848944" cy="2572415"/>
          </a:xfrm>
        </p:grpSpPr>
        <p:sp>
          <p:nvSpPr>
            <p:cNvPr id="9" name="Textfeld 5">
              <a:extLst>
                <a:ext uri="{FF2B5EF4-FFF2-40B4-BE49-F238E27FC236}">
                  <a16:creationId xmlns:a16="http://schemas.microsoft.com/office/drawing/2014/main" xmlns="" id="{7AB0EF29-5EF6-9641-A227-731A8B597A65}"/>
                </a:ext>
              </a:extLst>
            </p:cNvPr>
            <p:cNvSpPr txBox="1"/>
            <p:nvPr/>
          </p:nvSpPr>
          <p:spPr>
            <a:xfrm>
              <a:off x="96679" y="1249837"/>
              <a:ext cx="11558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/>
                <a:t>possible</a:t>
              </a:r>
              <a:r>
                <a:rPr lang="de-DE" dirty="0"/>
                <a:t> </a:t>
              </a:r>
            </a:p>
            <a:p>
              <a:pPr algn="ctr"/>
              <a:r>
                <a:rPr lang="de-DE" dirty="0" err="1"/>
                <a:t>exposition</a:t>
              </a:r>
              <a:endParaRPr lang="de-DE" dirty="0"/>
            </a:p>
          </p:txBody>
        </p:sp>
        <p:sp>
          <p:nvSpPr>
            <p:cNvPr id="10" name="Textfeld 6">
              <a:extLst>
                <a:ext uri="{FF2B5EF4-FFF2-40B4-BE49-F238E27FC236}">
                  <a16:creationId xmlns:a16="http://schemas.microsoft.com/office/drawing/2014/main" xmlns="" id="{5CC27D11-7F32-6348-983D-F00EC5046970}"/>
                </a:ext>
              </a:extLst>
            </p:cNvPr>
            <p:cNvSpPr txBox="1"/>
            <p:nvPr/>
          </p:nvSpPr>
          <p:spPr>
            <a:xfrm>
              <a:off x="2781185" y="2898922"/>
              <a:ext cx="1690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/>
                <a:t>symptom</a:t>
              </a:r>
              <a:r>
                <a:rPr lang="de-DE" dirty="0"/>
                <a:t> </a:t>
              </a:r>
              <a:r>
                <a:rPr lang="de-DE" dirty="0" err="1"/>
                <a:t>onset</a:t>
              </a:r>
              <a:r>
                <a:rPr lang="de-DE" dirty="0"/>
                <a:t> </a:t>
              </a:r>
            </a:p>
            <a:p>
              <a:pPr algn="ctr"/>
              <a:r>
                <a:rPr lang="de-DE" dirty="0" err="1"/>
                <a:t>or</a:t>
              </a:r>
              <a:r>
                <a:rPr lang="de-DE" dirty="0"/>
                <a:t> SARS-CoV2 </a:t>
              </a:r>
            </a:p>
            <a:p>
              <a:pPr algn="ctr"/>
              <a:r>
                <a:rPr lang="de-DE" dirty="0"/>
                <a:t>positive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E8799129-05D1-814A-8C77-8C8834513893}"/>
                </a:ext>
              </a:extLst>
            </p:cNvPr>
            <p:cNvGrpSpPr/>
            <p:nvPr/>
          </p:nvGrpSpPr>
          <p:grpSpPr>
            <a:xfrm>
              <a:off x="755576" y="1928468"/>
              <a:ext cx="2961230" cy="216024"/>
              <a:chOff x="755576" y="1928468"/>
              <a:chExt cx="2961230" cy="216024"/>
            </a:xfrm>
          </p:grpSpPr>
          <p:cxnSp>
            <p:nvCxnSpPr>
              <p:cNvPr id="25" name="Gerade Verbindung mit Pfeil 4">
                <a:extLst>
                  <a:ext uri="{FF2B5EF4-FFF2-40B4-BE49-F238E27FC236}">
                    <a16:creationId xmlns:a16="http://schemas.microsoft.com/office/drawing/2014/main" xmlns="" id="{98A020A6-A03D-824A-9E88-4F38647D1C0C}"/>
                  </a:ext>
                </a:extLst>
              </p:cNvPr>
              <p:cNvCxnSpPr/>
              <p:nvPr/>
            </p:nvCxnSpPr>
            <p:spPr>
              <a:xfrm>
                <a:off x="755576" y="2035932"/>
                <a:ext cx="2961230" cy="0"/>
              </a:xfrm>
              <a:prstGeom prst="straightConnector1">
                <a:avLst/>
              </a:prstGeom>
              <a:ln w="38100"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9">
                <a:extLst>
                  <a:ext uri="{FF2B5EF4-FFF2-40B4-BE49-F238E27FC236}">
                    <a16:creationId xmlns:a16="http://schemas.microsoft.com/office/drawing/2014/main" xmlns="" id="{51E9E0E6-1344-A849-81EE-77B2734D39A1}"/>
                  </a:ext>
                </a:extLst>
              </p:cNvPr>
              <p:cNvCxnSpPr/>
              <p:nvPr/>
            </p:nvCxnSpPr>
            <p:spPr>
              <a:xfrm>
                <a:off x="755576" y="1928468"/>
                <a:ext cx="0" cy="21602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Gerade Verbindung 12">
              <a:extLst>
                <a:ext uri="{FF2B5EF4-FFF2-40B4-BE49-F238E27FC236}">
                  <a16:creationId xmlns:a16="http://schemas.microsoft.com/office/drawing/2014/main" xmlns="" id="{2A83646E-06ED-AE48-90FA-112B589507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94092" y="2079462"/>
              <a:ext cx="0" cy="469587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3">
              <a:extLst>
                <a:ext uri="{FF2B5EF4-FFF2-40B4-BE49-F238E27FC236}">
                  <a16:creationId xmlns:a16="http://schemas.microsoft.com/office/drawing/2014/main" xmlns="" id="{3AA01397-61F7-5E46-9A66-3F061AFB727D}"/>
                </a:ext>
              </a:extLst>
            </p:cNvPr>
            <p:cNvSpPr txBox="1"/>
            <p:nvPr/>
          </p:nvSpPr>
          <p:spPr>
            <a:xfrm>
              <a:off x="1232845" y="2127663"/>
              <a:ext cx="2050561" cy="58477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3200" b="1" dirty="0" err="1">
                  <a:solidFill>
                    <a:schemeClr val="tx2"/>
                  </a:solidFill>
                </a:rPr>
                <a:t>quarantine</a:t>
              </a:r>
              <a:endParaRPr lang="de-DE" sz="3600" b="1" dirty="0">
                <a:solidFill>
                  <a:schemeClr val="tx2"/>
                </a:solidFill>
              </a:endParaRPr>
            </a:p>
          </p:txBody>
        </p:sp>
        <p:sp>
          <p:nvSpPr>
            <p:cNvPr id="16" name="Textfeld 14">
              <a:extLst>
                <a:ext uri="{FF2B5EF4-FFF2-40B4-BE49-F238E27FC236}">
                  <a16:creationId xmlns:a16="http://schemas.microsoft.com/office/drawing/2014/main" xmlns="" id="{9B268731-0419-A74B-BE7D-6282351B93C1}"/>
                </a:ext>
              </a:extLst>
            </p:cNvPr>
            <p:cNvSpPr txBox="1"/>
            <p:nvPr/>
          </p:nvSpPr>
          <p:spPr>
            <a:xfrm>
              <a:off x="4627627" y="2827263"/>
              <a:ext cx="1654043" cy="5847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3200" b="1" dirty="0" err="1">
                  <a:solidFill>
                    <a:srgbClr val="FF0000"/>
                  </a:solidFill>
                </a:rPr>
                <a:t>isolation</a:t>
              </a:r>
              <a:endParaRPr lang="de-DE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feld 22">
              <a:extLst>
                <a:ext uri="{FF2B5EF4-FFF2-40B4-BE49-F238E27FC236}">
                  <a16:creationId xmlns:a16="http://schemas.microsoft.com/office/drawing/2014/main" xmlns="" id="{3258036D-89DE-7C4A-A66E-A2278981430C}"/>
                </a:ext>
              </a:extLst>
            </p:cNvPr>
            <p:cNvSpPr txBox="1"/>
            <p:nvPr/>
          </p:nvSpPr>
          <p:spPr>
            <a:xfrm>
              <a:off x="1451244" y="1638152"/>
              <a:ext cx="18915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i="1" dirty="0" err="1">
                  <a:solidFill>
                    <a:schemeClr val="tx2"/>
                  </a:solidFill>
                </a:rPr>
                <a:t>no</a:t>
              </a:r>
              <a:r>
                <a:rPr lang="de-DE" sz="2000" b="1" i="1" dirty="0">
                  <a:solidFill>
                    <a:schemeClr val="tx2"/>
                  </a:solidFill>
                </a:rPr>
                <a:t> </a:t>
              </a:r>
              <a:r>
                <a:rPr lang="de-DE" sz="2000" b="1" i="1" dirty="0" err="1">
                  <a:solidFill>
                    <a:schemeClr val="tx2"/>
                  </a:solidFill>
                </a:rPr>
                <a:t>symptoms</a:t>
              </a:r>
              <a:endParaRPr lang="en-US" sz="2000" b="1" i="1" dirty="0">
                <a:solidFill>
                  <a:schemeClr val="tx2"/>
                </a:solidFill>
              </a:endParaRPr>
            </a:p>
          </p:txBody>
        </p:sp>
        <p:sp>
          <p:nvSpPr>
            <p:cNvPr id="18" name="Textfeld 23">
              <a:extLst>
                <a:ext uri="{FF2B5EF4-FFF2-40B4-BE49-F238E27FC236}">
                  <a16:creationId xmlns:a16="http://schemas.microsoft.com/office/drawing/2014/main" xmlns="" id="{C5AADC0A-02C8-E24F-84E5-C965EE7468B6}"/>
                </a:ext>
              </a:extLst>
            </p:cNvPr>
            <p:cNvSpPr txBox="1"/>
            <p:nvPr/>
          </p:nvSpPr>
          <p:spPr>
            <a:xfrm>
              <a:off x="3959099" y="2346335"/>
              <a:ext cx="30104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i="1" dirty="0" err="1">
                  <a:solidFill>
                    <a:srgbClr val="FF0000"/>
                  </a:solidFill>
                </a:rPr>
                <a:t>symptoms</a:t>
              </a:r>
              <a:r>
                <a:rPr lang="de-DE" sz="2000" b="1" i="1" dirty="0">
                  <a:solidFill>
                    <a:srgbClr val="FF0000"/>
                  </a:solidFill>
                </a:rPr>
                <a:t>/</a:t>
              </a:r>
              <a:r>
                <a:rPr lang="de-DE" sz="2000" b="1" i="1" dirty="0" err="1">
                  <a:solidFill>
                    <a:srgbClr val="FF0000"/>
                  </a:solidFill>
                </a:rPr>
                <a:t>virus</a:t>
              </a:r>
              <a:r>
                <a:rPr lang="de-DE" sz="2000" b="1" i="1" dirty="0">
                  <a:solidFill>
                    <a:srgbClr val="FF0000"/>
                  </a:solidFill>
                </a:rPr>
                <a:t> </a:t>
              </a:r>
              <a:r>
                <a:rPr lang="de-DE" sz="2000" b="1" i="1" dirty="0" err="1">
                  <a:solidFill>
                    <a:srgbClr val="FF0000"/>
                  </a:solidFill>
                </a:rPr>
                <a:t>detection</a:t>
              </a:r>
              <a:endParaRPr lang="en-US" sz="20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feld 24">
              <a:extLst>
                <a:ext uri="{FF2B5EF4-FFF2-40B4-BE49-F238E27FC236}">
                  <a16:creationId xmlns:a16="http://schemas.microsoft.com/office/drawing/2014/main" xmlns="" id="{0AB3DD8B-8603-DB4F-BD72-20D35B3A9E5E}"/>
                </a:ext>
              </a:extLst>
            </p:cNvPr>
            <p:cNvSpPr txBox="1"/>
            <p:nvPr/>
          </p:nvSpPr>
          <p:spPr>
            <a:xfrm>
              <a:off x="5822030" y="1838207"/>
              <a:ext cx="1065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tx2"/>
                  </a:solidFill>
                </a:rPr>
                <a:t>14 </a:t>
              </a:r>
              <a:r>
                <a:rPr lang="de-DE" dirty="0" err="1">
                  <a:solidFill>
                    <a:schemeClr val="tx2"/>
                  </a:solidFill>
                </a:rPr>
                <a:t>days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4553A2CC-8B62-434F-82A2-A10EC3EE02D6}"/>
                </a:ext>
              </a:extLst>
            </p:cNvPr>
            <p:cNvGrpSpPr/>
            <p:nvPr/>
          </p:nvGrpSpPr>
          <p:grpSpPr>
            <a:xfrm>
              <a:off x="3688230" y="2610342"/>
              <a:ext cx="3572014" cy="216024"/>
              <a:chOff x="3716806" y="2510326"/>
              <a:chExt cx="3572014" cy="216024"/>
            </a:xfrm>
          </p:grpSpPr>
          <p:cxnSp>
            <p:nvCxnSpPr>
              <p:cNvPr id="23" name="Gerade Verbindung 28">
                <a:extLst>
                  <a:ext uri="{FF2B5EF4-FFF2-40B4-BE49-F238E27FC236}">
                    <a16:creationId xmlns:a16="http://schemas.microsoft.com/office/drawing/2014/main" xmlns="" id="{11F3BF03-DEC7-DE40-9B28-A2F5FC44877E}"/>
                  </a:ext>
                </a:extLst>
              </p:cNvPr>
              <p:cNvCxnSpPr/>
              <p:nvPr/>
            </p:nvCxnSpPr>
            <p:spPr>
              <a:xfrm>
                <a:off x="3722943" y="2510326"/>
                <a:ext cx="0" cy="21602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mit Pfeil 29">
                <a:extLst>
                  <a:ext uri="{FF2B5EF4-FFF2-40B4-BE49-F238E27FC236}">
                    <a16:creationId xmlns:a16="http://schemas.microsoft.com/office/drawing/2014/main" xmlns="" id="{3984E146-E1B8-5C4F-9D72-0F62C22C40B0}"/>
                  </a:ext>
                </a:extLst>
              </p:cNvPr>
              <p:cNvCxnSpPr/>
              <p:nvPr/>
            </p:nvCxnSpPr>
            <p:spPr>
              <a:xfrm>
                <a:off x="3716806" y="2623316"/>
                <a:ext cx="3572014" cy="130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feld 31">
              <a:extLst>
                <a:ext uri="{FF2B5EF4-FFF2-40B4-BE49-F238E27FC236}">
                  <a16:creationId xmlns:a16="http://schemas.microsoft.com/office/drawing/2014/main" xmlns="" id="{C6FAAF89-2F60-604E-B959-891125FA5129}"/>
                </a:ext>
              </a:extLst>
            </p:cNvPr>
            <p:cNvSpPr txBox="1"/>
            <p:nvPr/>
          </p:nvSpPr>
          <p:spPr>
            <a:xfrm>
              <a:off x="6880470" y="2825718"/>
              <a:ext cx="1065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FF0000"/>
                  </a:solidFill>
                </a:rPr>
                <a:t>10 </a:t>
              </a:r>
              <a:r>
                <a:rPr lang="de-DE" dirty="0" err="1">
                  <a:solidFill>
                    <a:srgbClr val="FF0000"/>
                  </a:solidFill>
                </a:rPr>
                <a:t>days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Gerade Verbindung mit Pfeil 20">
              <a:extLst>
                <a:ext uri="{FF2B5EF4-FFF2-40B4-BE49-F238E27FC236}">
                  <a16:creationId xmlns:a16="http://schemas.microsoft.com/office/drawing/2014/main" xmlns="" id="{8248D9D1-6C73-7743-8350-A0EC201B1C3A}"/>
                </a:ext>
              </a:extLst>
            </p:cNvPr>
            <p:cNvCxnSpPr>
              <a:endCxn id="19" idx="1"/>
            </p:cNvCxnSpPr>
            <p:nvPr/>
          </p:nvCxnSpPr>
          <p:spPr>
            <a:xfrm flipV="1">
              <a:off x="3776166" y="2022873"/>
              <a:ext cx="2045864" cy="7577"/>
            </a:xfrm>
            <a:prstGeom prst="straightConnector1">
              <a:avLst/>
            </a:prstGeom>
            <a:ln w="2540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331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1E5CAC-0359-A44A-A503-86868B9D0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54" y="-27562"/>
            <a:ext cx="8229600" cy="1143000"/>
          </a:xfrm>
        </p:spPr>
        <p:txBody>
          <a:bodyPr/>
          <a:lstStyle/>
          <a:p>
            <a:r>
              <a:rPr lang="de-DE" dirty="0" err="1"/>
              <a:t>Methods</a:t>
            </a:r>
            <a:r>
              <a:rPr lang="de-DE" dirty="0"/>
              <a:t> – </a:t>
            </a:r>
            <a:r>
              <a:rPr lang="de-DE" dirty="0" err="1"/>
              <a:t>brief</a:t>
            </a:r>
            <a:r>
              <a:rPr lang="de-DE" dirty="0"/>
              <a:t> </a:t>
            </a:r>
            <a:r>
              <a:rPr lang="de-DE" dirty="0" err="1"/>
              <a:t>math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03D58A-6168-8848-931C-5E43D8E2E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800" y="792918"/>
            <a:ext cx="8229600" cy="820688"/>
          </a:xfrm>
        </p:spPr>
        <p:txBody>
          <a:bodyPr/>
          <a:lstStyle/>
          <a:p>
            <a:pPr marL="0" indent="0">
              <a:buNone/>
            </a:pPr>
            <a:r>
              <a:rPr lang="de-DE" u="sng" dirty="0"/>
              <a:t>Output:</a:t>
            </a:r>
          </a:p>
          <a:p>
            <a:pPr marL="514350" indent="-514350">
              <a:buFont typeface="+mj-lt"/>
              <a:buAutoNum type="arabicPeriod"/>
            </a:pP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49000438-1647-9E45-82BF-BD5F7ED20943}"/>
                  </a:ext>
                </a:extLst>
              </p:cNvPr>
              <p:cNvSpPr/>
              <p:nvPr/>
            </p:nvSpPr>
            <p:spPr>
              <a:xfrm>
                <a:off x="214970" y="1461378"/>
                <a:ext cx="8929030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de-DE" sz="2800" dirty="0"/>
                  <a:t>  </a:t>
                </a:r>
                <a:r>
                  <a:rPr lang="de-DE" sz="2800" b="1" u="sng" dirty="0">
                    <a:solidFill>
                      <a:srgbClr val="0070C0"/>
                    </a:solidFill>
                  </a:rPr>
                  <a:t>residual </a:t>
                </a:r>
                <a:r>
                  <a:rPr lang="de-DE" sz="2800" b="1" u="sng" dirty="0" err="1">
                    <a:solidFill>
                      <a:srgbClr val="0070C0"/>
                    </a:solidFill>
                  </a:rPr>
                  <a:t>risk</a:t>
                </a:r>
                <a:r>
                  <a:rPr lang="de-DE" sz="2800" b="1" u="sng" dirty="0">
                    <a:solidFill>
                      <a:srgbClr val="0070C0"/>
                    </a:solidFill>
                  </a:rPr>
                  <a:t>(t)</a:t>
                </a:r>
                <a:r>
                  <a:rPr lang="de-DE" sz="2800" dirty="0"/>
                  <a:t> = </a:t>
                </a:r>
                <a:r>
                  <a:rPr lang="de-DE" sz="2400" dirty="0" err="1"/>
                  <a:t>infectious</a:t>
                </a:r>
                <a:r>
                  <a:rPr lang="de-DE" sz="2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de-DE" sz="2400" dirty="0"/>
                  <a:t>) * </a:t>
                </a:r>
                <a:r>
                  <a:rPr lang="de-DE" sz="2400" dirty="0" err="1"/>
                  <a:t>false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omission</a:t>
                </a:r>
                <a:r>
                  <a:rPr lang="de-DE" sz="2400" dirty="0"/>
                  <a:t> rate(t)</a:t>
                </a:r>
              </a:p>
              <a:p>
                <a:r>
                  <a:rPr lang="de-DE" sz="2400" dirty="0"/>
                  <a:t> </a:t>
                </a:r>
                <a:endParaRPr lang="de-DE" sz="2800" dirty="0"/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de-DE" sz="2800" dirty="0"/>
                  <a:t> </a:t>
                </a:r>
                <a:r>
                  <a:rPr lang="de-DE" sz="2800" b="1" u="sng" dirty="0" err="1">
                    <a:solidFill>
                      <a:srgbClr val="00B050"/>
                    </a:solidFill>
                  </a:rPr>
                  <a:t>fold</a:t>
                </a:r>
                <a:r>
                  <a:rPr lang="de-DE" sz="2800" b="1" u="sng" dirty="0">
                    <a:solidFill>
                      <a:srgbClr val="00B050"/>
                    </a:solidFill>
                  </a:rPr>
                  <a:t> </a:t>
                </a:r>
                <a:r>
                  <a:rPr lang="de-DE" sz="2800" b="1" u="sng" dirty="0" err="1">
                    <a:solidFill>
                      <a:srgbClr val="00B050"/>
                    </a:solidFill>
                  </a:rPr>
                  <a:t>risk</a:t>
                </a:r>
                <a:r>
                  <a:rPr lang="de-DE" sz="2800" b="1" u="sng" dirty="0">
                    <a:solidFill>
                      <a:srgbClr val="00B050"/>
                    </a:solidFill>
                  </a:rPr>
                  <a:t> </a:t>
                </a:r>
                <a:r>
                  <a:rPr lang="de-DE" sz="2800" b="1" u="sng" dirty="0" err="1">
                    <a:solidFill>
                      <a:srgbClr val="00B050"/>
                    </a:solidFill>
                  </a:rPr>
                  <a:t>reduction</a:t>
                </a:r>
                <a:r>
                  <a:rPr lang="de-DE" sz="2800" b="1" u="sng" dirty="0">
                    <a:solidFill>
                      <a:srgbClr val="00B050"/>
                    </a:solidFill>
                  </a:rPr>
                  <a:t>(t)</a:t>
                </a:r>
                <a:r>
                  <a:rPr lang="de-DE" sz="2800" dirty="0">
                    <a:solidFill>
                      <a:srgbClr val="00B050"/>
                    </a:solidFill>
                  </a:rPr>
                  <a:t> </a:t>
                </a:r>
                <a:r>
                  <a:rPr lang="de-DE" sz="2800" dirty="0"/>
                  <a:t>= </a:t>
                </a:r>
                <a:r>
                  <a:rPr lang="de-DE" sz="2400" dirty="0" err="1"/>
                  <a:t>pre-procedure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risk</a:t>
                </a:r>
                <a:r>
                  <a:rPr lang="de-DE" sz="2400" dirty="0"/>
                  <a:t>/</a:t>
                </a:r>
                <a:r>
                  <a:rPr lang="de-DE" sz="2800" b="1" u="sng" dirty="0">
                    <a:solidFill>
                      <a:srgbClr val="0070C0"/>
                    </a:solidFill>
                  </a:rPr>
                  <a:t>residual </a:t>
                </a:r>
                <a:r>
                  <a:rPr lang="de-DE" sz="2800" b="1" u="sng" dirty="0" err="1">
                    <a:solidFill>
                      <a:srgbClr val="0070C0"/>
                    </a:solidFill>
                  </a:rPr>
                  <a:t>risk</a:t>
                </a:r>
                <a:r>
                  <a:rPr lang="de-DE" sz="2800" b="1" u="sng" dirty="0">
                    <a:solidFill>
                      <a:srgbClr val="0070C0"/>
                    </a:solidFill>
                  </a:rPr>
                  <a:t>(t)</a:t>
                </a:r>
                <a:r>
                  <a:rPr lang="de-DE" sz="2800" dirty="0"/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9000438-1647-9E45-82BF-BD5F7ED209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70" y="1461378"/>
                <a:ext cx="8929030" cy="1323439"/>
              </a:xfrm>
              <a:prstGeom prst="rect">
                <a:avLst/>
              </a:prstGeom>
              <a:blipFill>
                <a:blip r:embed="rId2"/>
                <a:stretch>
                  <a:fillRect l="-1420" t="-5714" b="-123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C6FF6C9-0E63-714C-AA53-557432FDAF7B}"/>
              </a:ext>
            </a:extLst>
          </p:cNvPr>
          <p:cNvSpPr txBox="1">
            <a:spLocks/>
          </p:cNvSpPr>
          <p:nvPr/>
        </p:nvSpPr>
        <p:spPr>
          <a:xfrm>
            <a:off x="116245" y="3100389"/>
            <a:ext cx="8601307" cy="3404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400" b="1" i="1" dirty="0"/>
              <a:t>1. Residual </a:t>
            </a:r>
            <a:r>
              <a:rPr lang="de-DE" sz="2400" b="1" i="1" dirty="0" err="1"/>
              <a:t>risk</a:t>
            </a:r>
            <a:endParaRPr lang="de-DE" sz="2400" b="1" i="1" dirty="0"/>
          </a:p>
          <a:p>
            <a:r>
              <a:rPr lang="de-DE" sz="2000" dirty="0" err="1"/>
              <a:t>Testing</a:t>
            </a:r>
            <a:r>
              <a:rPr lang="de-DE" sz="2000" dirty="0"/>
              <a:t> (+ </a:t>
            </a:r>
            <a:r>
              <a:rPr lang="de-DE" sz="2000" dirty="0" err="1"/>
              <a:t>quarantine</a:t>
            </a:r>
            <a:r>
              <a:rPr lang="de-DE" sz="2000" dirty="0"/>
              <a:t>)</a:t>
            </a:r>
          </a:p>
          <a:p>
            <a:endParaRPr lang="de-DE" sz="2000" dirty="0"/>
          </a:p>
          <a:p>
            <a:r>
              <a:rPr lang="de-DE" sz="2000" dirty="0" err="1"/>
              <a:t>Quarantine</a:t>
            </a:r>
            <a:endParaRPr lang="de-DE" sz="20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20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400" b="1" i="1" dirty="0"/>
              <a:t>2. </a:t>
            </a:r>
            <a:r>
              <a:rPr lang="de-DE" sz="2400" b="1" i="1" dirty="0" err="1"/>
              <a:t>Fold</a:t>
            </a:r>
            <a:r>
              <a:rPr lang="de-DE" sz="2400" b="1" i="1" dirty="0"/>
              <a:t> </a:t>
            </a:r>
            <a:r>
              <a:rPr lang="de-DE" sz="2400" b="1" i="1" dirty="0" err="1"/>
              <a:t>risk</a:t>
            </a:r>
            <a:r>
              <a:rPr lang="de-DE" sz="2400" b="1" i="1" dirty="0"/>
              <a:t> </a:t>
            </a:r>
            <a:r>
              <a:rPr lang="de-DE" sz="2400" b="1" i="1" dirty="0" err="1"/>
              <a:t>reduction</a:t>
            </a:r>
            <a:endParaRPr lang="de-DE" sz="2400" b="1" i="1" dirty="0"/>
          </a:p>
          <a:p>
            <a:pPr marL="0" indent="0">
              <a:buFont typeface="Arial" panose="020B0604020202020204" pitchFamily="34" charset="0"/>
              <a:buNone/>
            </a:pPr>
            <a:endParaRPr lang="de-DE" sz="2400" b="1" i="1" dirty="0"/>
          </a:p>
          <a:p>
            <a:pPr marL="0" indent="0">
              <a:buFont typeface="Arial" panose="020B0604020202020204" pitchFamily="34" charset="0"/>
              <a:buNone/>
            </a:pPr>
            <a:endParaRPr lang="de-DE" sz="20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2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00FF2F3-7B4D-084A-A7D4-4503928A4088}"/>
              </a:ext>
            </a:extLst>
          </p:cNvPr>
          <p:cNvGrpSpPr/>
          <p:nvPr/>
        </p:nvGrpSpPr>
        <p:grpSpPr>
          <a:xfrm>
            <a:off x="251520" y="3892986"/>
            <a:ext cx="4381712" cy="1134636"/>
            <a:chOff x="251520" y="3892986"/>
            <a:chExt cx="4381712" cy="11346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xmlns="" id="{65D513D8-EAF4-7046-97EC-8EA3781F96A8}"/>
                    </a:ext>
                  </a:extLst>
                </p:cNvPr>
                <p:cNvSpPr/>
                <p:nvPr/>
              </p:nvSpPr>
              <p:spPr>
                <a:xfrm>
                  <a:off x="251520" y="3892986"/>
                  <a:ext cx="438171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𝑹𝑹</m:t>
                        </m:r>
                        <m:d>
                          <m:dPr>
                            <m:ctrlPr>
                              <a:rPr lang="de-DE" sz="2000" b="1" i="1" smtClean="0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de-DE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𝒕</m:t>
                            </m:r>
                          </m:e>
                        </m:d>
                        <m:r>
                          <a:rPr lang="de-DE" sz="2000" b="1" i="1" smtClean="0">
                            <a:latin typeface="Cambria Math" panose="02040503050406030204" pitchFamily="18" charset="0"/>
                            <a:ea typeface="Cambria Math"/>
                          </a:rPr>
                          <m:t>= </m:t>
                        </m:r>
                        <m:r>
                          <a:rPr lang="de-DE" sz="2000" b="1" i="1">
                            <a:latin typeface="Cambria Math"/>
                            <a:ea typeface="Cambria Math"/>
                          </a:rPr>
                          <m:t>𝑷</m:t>
                        </m:r>
                        <m:d>
                          <m:dPr>
                            <m:ctrlPr>
                              <a:rPr lang="de-DE" sz="2000" b="1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2000" b="1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sz="2000" b="1">
                                    <a:latin typeface="Cambria Math"/>
                                  </a:rPr>
                                  <m:t>𝐏𝐂𝐑</m:t>
                                </m:r>
                              </m:e>
                              <m:sup>
                                <m:r>
                                  <a:rPr lang="de-DE" sz="2000" b="1">
                                    <a:latin typeface="Cambria Math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de-DE" sz="2000" b="1" i="1">
                                <a:latin typeface="Cambria Math"/>
                                <a:ea typeface="Cambria Math"/>
                              </a:rPr>
                              <m:t>|</m:t>
                            </m:r>
                            <m:r>
                              <a:rPr lang="de-DE" sz="2000" b="1">
                                <a:latin typeface="Cambria Math"/>
                                <a:ea typeface="Cambria Math"/>
                              </a:rPr>
                              <m:t> </m:t>
                            </m:r>
                            <m:r>
                              <a:rPr lang="de-DE" sz="2000" b="1">
                                <a:latin typeface="Cambria Math"/>
                                <a:ea typeface="Cambria Math"/>
                              </a:rPr>
                              <m:t>𝐈𝐧𝐟</m:t>
                            </m:r>
                            <m:r>
                              <a:rPr lang="de-DE" sz="2000" b="1">
                                <a:latin typeface="Cambria Math" panose="02040503050406030204" pitchFamily="18" charset="0"/>
                                <a:ea typeface="Cambria Math"/>
                              </a:rPr>
                              <m:t>(</m:t>
                            </m:r>
                            <m:r>
                              <a:rPr lang="de-DE" sz="2000" b="1" i="1">
                                <a:latin typeface="Cambria Math" panose="02040503050406030204" pitchFamily="18" charset="0"/>
                                <a:ea typeface="Cambria Math"/>
                              </a:rPr>
                              <m:t>𝒕</m:t>
                            </m:r>
                            <m:r>
                              <a:rPr lang="de-DE" sz="2000" b="1">
                                <a:latin typeface="Cambria Math" panose="02040503050406030204" pitchFamily="18" charset="0"/>
                                <a:ea typeface="Cambria Math"/>
                              </a:rPr>
                              <m:t>)</m:t>
                            </m:r>
                          </m:e>
                        </m:d>
                        <m:r>
                          <a:rPr lang="de-DE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de-DE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  <m:r>
                          <a:rPr lang="de-DE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de-DE" sz="2000" b="1">
                            <a:latin typeface="Cambria Math"/>
                            <a:ea typeface="Cambria Math"/>
                          </a:rPr>
                          <m:t>𝐈𝐧𝐟</m:t>
                        </m:r>
                        <m:r>
                          <a:rPr lang="de-DE" sz="2000" b="1">
                            <a:latin typeface="Cambria Math" panose="02040503050406030204" pitchFamily="18" charset="0"/>
                            <a:ea typeface="Cambria Math"/>
                          </a:rPr>
                          <m:t>(</m:t>
                        </m:r>
                        <m:r>
                          <a:rPr lang="de-DE" sz="2000" b="1" i="1">
                            <a:latin typeface="Cambria Math" panose="02040503050406030204" pitchFamily="18" charset="0"/>
                            <a:ea typeface="Cambria Math"/>
                          </a:rPr>
                          <m:t>𝒕</m:t>
                        </m:r>
                        <m:r>
                          <a:rPr lang="de-DE" sz="2000" b="1">
                            <a:latin typeface="Cambria Math" panose="02040503050406030204" pitchFamily="18" charset="0"/>
                            <a:ea typeface="Cambria Math"/>
                          </a:rPr>
                          <m:t>)</m:t>
                        </m:r>
                        <m:r>
                          <a:rPr lang="de-DE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de-DE" sz="2000" dirty="0"/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65D513D8-EAF4-7046-97EC-8EA3781F96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520" y="3892986"/>
                  <a:ext cx="4381712" cy="400110"/>
                </a:xfrm>
                <a:prstGeom prst="rect">
                  <a:avLst/>
                </a:prstGeom>
                <a:blipFill>
                  <a:blip r:embed="rId3"/>
                  <a:stretch>
                    <a:fillRect b="-1562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xmlns="" id="{BF2EB55C-C503-2A49-A794-4B1530BE818A}"/>
                    </a:ext>
                  </a:extLst>
                </p:cNvPr>
                <p:cNvSpPr/>
                <p:nvPr/>
              </p:nvSpPr>
              <p:spPr>
                <a:xfrm>
                  <a:off x="311780" y="4627512"/>
                  <a:ext cx="236584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𝑹𝑹</m:t>
                        </m:r>
                        <m:d>
                          <m:dPr>
                            <m:ctrlPr>
                              <a:rPr lang="de-DE" sz="2000" b="1" i="1" smtClean="0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de-DE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𝒕</m:t>
                            </m:r>
                          </m:e>
                        </m:d>
                        <m:r>
                          <a:rPr lang="de-DE" sz="2000" b="1" i="1" smtClean="0">
                            <a:latin typeface="Cambria Math" panose="02040503050406030204" pitchFamily="18" charset="0"/>
                            <a:ea typeface="Cambria Math"/>
                          </a:rPr>
                          <m:t>= </m:t>
                        </m:r>
                        <m:r>
                          <a:rPr lang="de-DE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  <m:r>
                          <a:rPr lang="de-DE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de-DE" sz="2000" b="1">
                            <a:latin typeface="Cambria Math"/>
                            <a:ea typeface="Cambria Math"/>
                          </a:rPr>
                          <m:t>𝐈𝐧𝐟</m:t>
                        </m:r>
                        <m:r>
                          <a:rPr lang="de-DE" sz="2000" b="1">
                            <a:latin typeface="Cambria Math" panose="02040503050406030204" pitchFamily="18" charset="0"/>
                            <a:ea typeface="Cambria Math"/>
                          </a:rPr>
                          <m:t>(</m:t>
                        </m:r>
                        <m:r>
                          <a:rPr lang="de-DE" sz="2000" b="1" i="1">
                            <a:latin typeface="Cambria Math" panose="02040503050406030204" pitchFamily="18" charset="0"/>
                            <a:ea typeface="Cambria Math"/>
                          </a:rPr>
                          <m:t>𝒕</m:t>
                        </m:r>
                        <m:r>
                          <a:rPr lang="de-DE" sz="2000" b="1">
                            <a:latin typeface="Cambria Math" panose="02040503050406030204" pitchFamily="18" charset="0"/>
                            <a:ea typeface="Cambria Math"/>
                          </a:rPr>
                          <m:t>)</m:t>
                        </m:r>
                        <m:r>
                          <a:rPr lang="de-DE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de-DE" sz="2000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F2EB55C-C503-2A49-A794-4B1530BE81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780" y="4627512"/>
                  <a:ext cx="2365840" cy="400110"/>
                </a:xfrm>
                <a:prstGeom prst="rect">
                  <a:avLst/>
                </a:prstGeom>
                <a:blipFill>
                  <a:blip r:embed="rId4"/>
                  <a:stretch>
                    <a:fillRect b="-1515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ACA2BD19-D9DA-EC49-BF4D-48CD4C19C77D}"/>
                  </a:ext>
                </a:extLst>
              </p:cNvPr>
              <p:cNvSpPr/>
              <p:nvPr/>
            </p:nvSpPr>
            <p:spPr>
              <a:xfrm>
                <a:off x="311780" y="5733885"/>
                <a:ext cx="2680670" cy="7710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𝑭𝑹𝑹</m:t>
                      </m:r>
                      <m:r>
                        <a:rPr lang="de-DE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r>
                        <a:rPr lang="de-DE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𝒕</m:t>
                      </m:r>
                      <m:r>
                        <a:rPr lang="de-DE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)= </m:t>
                      </m:r>
                      <m:f>
                        <m:fPr>
                          <m:ctrlPr>
                            <a:rPr lang="de-DE" sz="2000" b="1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2000" b="1" i="1">
                              <a:latin typeface="Cambria Math" panose="02040503050406030204" pitchFamily="18" charset="0"/>
                              <a:ea typeface="Cambria Math"/>
                            </a:rPr>
                            <m:t>𝑷</m:t>
                          </m:r>
                          <m:d>
                            <m:dPr>
                              <m:ctrlPr>
                                <a:rPr lang="de-DE" sz="2000" b="1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2000" b="1">
                                  <a:latin typeface="Cambria Math"/>
                                  <a:ea typeface="Cambria Math"/>
                                </a:rPr>
                                <m:t>𝐈𝐧𝐟</m:t>
                              </m:r>
                              <m:d>
                                <m:dPr>
                                  <m:ctrlPr>
                                    <a:rPr lang="de-DE" sz="2000" b="1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000" b="1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lang="de-DE" sz="2000" b="1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𝟎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de-DE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𝑹𝑹</m:t>
                          </m:r>
                          <m:d>
                            <m:dPr>
                              <m:ctrlPr>
                                <a:rPr lang="de-DE" sz="2000" b="1" i="1">
                                  <a:solidFill>
                                    <a:srgbClr val="0070C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CA2BD19-D9DA-EC49-BF4D-48CD4C19C7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80" y="5733885"/>
                <a:ext cx="2680670" cy="7710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8832F76-D8C7-5E4C-82D8-ABFEF624BBFC}"/>
              </a:ext>
            </a:extLst>
          </p:cNvPr>
          <p:cNvGrpSpPr/>
          <p:nvPr/>
        </p:nvGrpSpPr>
        <p:grpSpPr>
          <a:xfrm>
            <a:off x="4746182" y="3453277"/>
            <a:ext cx="4109661" cy="3132751"/>
            <a:chOff x="4390739" y="2260591"/>
            <a:chExt cx="4879602" cy="4002917"/>
          </a:xfrm>
        </p:grpSpPr>
        <p:pic>
          <p:nvPicPr>
            <p:cNvPr id="11" name="Content Placeholder 6">
              <a:extLst>
                <a:ext uri="{FF2B5EF4-FFF2-40B4-BE49-F238E27FC236}">
                  <a16:creationId xmlns:a16="http://schemas.microsoft.com/office/drawing/2014/main" xmlns="" id="{434D86B7-05EA-674A-8CDC-FAB93F3F6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739" y="2758308"/>
              <a:ext cx="4673600" cy="35052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7DB28AA-A31A-4D47-8BA6-CF7DEBB9F156}"/>
                </a:ext>
              </a:extLst>
            </p:cNvPr>
            <p:cNvSpPr txBox="1"/>
            <p:nvPr/>
          </p:nvSpPr>
          <p:spPr>
            <a:xfrm>
              <a:off x="6098382" y="2260591"/>
              <a:ext cx="266092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2000" b="1" dirty="0" err="1">
                  <a:solidFill>
                    <a:srgbClr val="FF0000"/>
                  </a:solidFill>
                </a:rPr>
                <a:t>Infectious</a:t>
              </a:r>
              <a:r>
                <a:rPr lang="de-DE" sz="2000" b="1" dirty="0">
                  <a:solidFill>
                    <a:srgbClr val="FF0000"/>
                  </a:solidFill>
                </a:rPr>
                <a:t> &amp; </a:t>
              </a:r>
              <a:r>
                <a:rPr lang="de-DE" sz="2000" b="1" dirty="0" err="1">
                  <a:solidFill>
                    <a:srgbClr val="FF0000"/>
                  </a:solidFill>
                </a:rPr>
                <a:t>detectable</a:t>
              </a:r>
              <a:endParaRPr lang="de-DE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09C8832-E521-274F-946F-45A456D52438}"/>
                </a:ext>
              </a:extLst>
            </p:cNvPr>
            <p:cNvSpPr txBox="1"/>
            <p:nvPr/>
          </p:nvSpPr>
          <p:spPr>
            <a:xfrm>
              <a:off x="6795865" y="3168178"/>
              <a:ext cx="223131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Incubation</a:t>
              </a:r>
              <a:r>
                <a:rPr lang="de-DE" sz="1200" dirty="0"/>
                <a:t> 	</a:t>
              </a:r>
            </a:p>
            <a:p>
              <a:endParaRPr lang="de-DE" sz="1200" dirty="0"/>
            </a:p>
            <a:p>
              <a:r>
                <a:rPr lang="de-DE" sz="1200" dirty="0" err="1"/>
                <a:t>symptomatic</a:t>
              </a:r>
              <a:r>
                <a:rPr lang="de-DE" sz="1200" dirty="0"/>
                <a:t> 	  </a:t>
              </a:r>
              <a:r>
                <a:rPr lang="de-DE" sz="1200" dirty="0" err="1"/>
                <a:t>presymptomatic</a:t>
              </a:r>
              <a:endParaRPr lang="de-DE" sz="1200" dirty="0"/>
            </a:p>
            <a:p>
              <a:endParaRPr lang="de-DE" sz="1200" dirty="0"/>
            </a:p>
            <a:p>
              <a:endParaRPr lang="de-DE" sz="1200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D08716ED-5787-F044-9AC2-1B9EFF24EA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0134" y="3367908"/>
              <a:ext cx="1729805" cy="5605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27404A56-337B-9248-B936-8C805F2760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1843" y="3814509"/>
              <a:ext cx="1899680" cy="11736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23DE1CD8-476B-2B42-BD76-484E52420F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12902" y="3854633"/>
              <a:ext cx="868096" cy="4024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F9126D2-C796-CC44-A255-A29E5DA4329E}"/>
                </a:ext>
              </a:extLst>
            </p:cNvPr>
            <p:cNvSpPr txBox="1"/>
            <p:nvPr/>
          </p:nvSpPr>
          <p:spPr>
            <a:xfrm>
              <a:off x="8285315" y="4772730"/>
              <a:ext cx="92685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/>
                <a:t>Post-</a:t>
              </a:r>
            </a:p>
            <a:p>
              <a:r>
                <a:rPr lang="de-DE" sz="1100" dirty="0" err="1"/>
                <a:t>symptomatic</a:t>
              </a:r>
              <a:endParaRPr lang="de-DE" sz="11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2D201A8-26D6-BF4A-9007-7161DBDB9F63}"/>
                </a:ext>
              </a:extLst>
            </p:cNvPr>
            <p:cNvSpPr txBox="1"/>
            <p:nvPr/>
          </p:nvSpPr>
          <p:spPr>
            <a:xfrm>
              <a:off x="6098382" y="2563133"/>
              <a:ext cx="317195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2000" b="1" dirty="0" err="1"/>
                <a:t>Is</a:t>
              </a:r>
              <a:r>
                <a:rPr lang="de-DE" sz="2000" b="1" dirty="0"/>
                <a:t>- </a:t>
              </a:r>
              <a:r>
                <a:rPr lang="de-DE" sz="2000" b="1" dirty="0" err="1"/>
                <a:t>or</a:t>
              </a:r>
              <a:r>
                <a:rPr lang="de-DE" sz="2000" b="1" dirty="0"/>
                <a:t> will </a:t>
              </a:r>
              <a:r>
                <a:rPr lang="de-DE" sz="2000" b="1" dirty="0" err="1"/>
                <a:t>become</a:t>
              </a:r>
              <a:r>
                <a:rPr lang="de-DE" sz="2000" b="1" dirty="0"/>
                <a:t> </a:t>
              </a:r>
              <a:r>
                <a:rPr lang="de-DE" sz="2000" b="1" dirty="0" err="1"/>
                <a:t>infectious</a:t>
              </a:r>
              <a:endParaRPr lang="de-DE" sz="2000" b="1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B2815D-1586-6A48-97A4-88EF893EA298}"/>
              </a:ext>
            </a:extLst>
          </p:cNvPr>
          <p:cNvSpPr txBox="1"/>
          <p:nvPr/>
        </p:nvSpPr>
        <p:spPr>
          <a:xfrm>
            <a:off x="5675076" y="4429583"/>
            <a:ext cx="3111621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i="1" u="sng" dirty="0" err="1"/>
              <a:t>side</a:t>
            </a:r>
            <a:r>
              <a:rPr lang="de-DE" sz="2400" i="1" u="sng" dirty="0"/>
              <a:t> </a:t>
            </a:r>
            <a:r>
              <a:rPr lang="de-DE" sz="2400" i="1" u="sng" dirty="0" err="1"/>
              <a:t>products</a:t>
            </a:r>
            <a:endParaRPr lang="de-DE" sz="2400" i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Prevalence</a:t>
            </a:r>
            <a:r>
              <a:rPr lang="de-DE" sz="2400" dirty="0"/>
              <a:t> </a:t>
            </a:r>
            <a:r>
              <a:rPr lang="de-DE" sz="2400" dirty="0" err="1"/>
              <a:t>estimator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Efficiency </a:t>
            </a:r>
            <a:r>
              <a:rPr lang="de-DE" sz="2400" dirty="0" err="1"/>
              <a:t>estimator</a:t>
            </a:r>
            <a:r>
              <a:rPr lang="de-DE" sz="2400" dirty="0"/>
              <a:t> </a:t>
            </a:r>
          </a:p>
          <a:p>
            <a:r>
              <a:rPr lang="de-DE" sz="2400" dirty="0"/>
              <a:t>	:	:	:</a:t>
            </a:r>
          </a:p>
        </p:txBody>
      </p:sp>
    </p:spTree>
    <p:extLst>
      <p:ext uri="{BB962C8B-B14F-4D97-AF65-F5344CB8AC3E}">
        <p14:creationId xmlns:p14="http://schemas.microsoft.com/office/powerpoint/2010/main" val="64608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9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884E67-81E4-5148-9240-23B0B567B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25"/>
            <a:ext cx="8229600" cy="865795"/>
          </a:xfrm>
        </p:spPr>
        <p:txBody>
          <a:bodyPr/>
          <a:lstStyle/>
          <a:p>
            <a:r>
              <a:rPr lang="de-DE" dirty="0" err="1"/>
              <a:t>Methods</a:t>
            </a:r>
            <a:r>
              <a:rPr lang="de-DE" dirty="0"/>
              <a:t> – </a:t>
            </a:r>
            <a:r>
              <a:rPr lang="de-DE" dirty="0" err="1"/>
              <a:t>brief</a:t>
            </a:r>
            <a:r>
              <a:rPr lang="de-DE" dirty="0"/>
              <a:t> </a:t>
            </a:r>
            <a:r>
              <a:rPr lang="de-DE" dirty="0" err="1"/>
              <a:t>math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D63BA28B-99A8-6F47-ABC5-8AE824F69001}"/>
                  </a:ext>
                </a:extLst>
              </p:cNvPr>
              <p:cNvSpPr/>
              <p:nvPr/>
            </p:nvSpPr>
            <p:spPr>
              <a:xfrm>
                <a:off x="457200" y="2611034"/>
                <a:ext cx="523040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1" i="1" smtClean="0">
                          <a:latin typeface="Cambria Math" panose="02040503050406030204" pitchFamily="18" charset="0"/>
                          <a:ea typeface="Cambria Math"/>
                        </a:rPr>
                        <m:t>𝑹𝑹</m:t>
                      </m:r>
                      <m:d>
                        <m:dPr>
                          <m:ctrlPr>
                            <a:rPr lang="de-DE" sz="2400" b="1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2400" b="1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𝒕</m:t>
                          </m:r>
                        </m:e>
                      </m:d>
                      <m:r>
                        <a:rPr lang="de-DE" sz="2400" b="1" i="1" smtClean="0">
                          <a:latin typeface="Cambria Math" panose="02040503050406030204" pitchFamily="18" charset="0"/>
                          <a:ea typeface="Cambria Math"/>
                        </a:rPr>
                        <m:t>= </m:t>
                      </m:r>
                      <m:r>
                        <a:rPr lang="de-DE" sz="2400" b="1" i="1">
                          <a:latin typeface="Cambria Math"/>
                          <a:ea typeface="Cambria Math"/>
                        </a:rPr>
                        <m:t>𝑷</m:t>
                      </m:r>
                      <m:d>
                        <m:dPr>
                          <m:ctrlPr>
                            <a:rPr lang="de-DE" sz="2400" b="1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24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2400" b="1">
                                  <a:latin typeface="Cambria Math"/>
                                </a:rPr>
                                <m:t>𝐏𝐂𝐑</m:t>
                              </m:r>
                            </m:e>
                            <m:sup>
                              <m:r>
                                <a:rPr lang="de-DE" sz="2400" b="1"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  <m:r>
                            <a:rPr lang="de-DE" sz="2400" b="1" i="1"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de-DE" sz="2400" b="1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de-DE" sz="2400" b="1">
                              <a:latin typeface="Cambria Math"/>
                              <a:ea typeface="Cambria Math"/>
                            </a:rPr>
                            <m:t>𝐈𝐧𝐟</m:t>
                          </m:r>
                          <m:r>
                            <a:rPr lang="de-DE" sz="2400" b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de-DE" sz="2400" b="1">
                              <a:latin typeface="Cambria Math" panose="02040503050406030204" pitchFamily="18" charset="0"/>
                              <a:ea typeface="Cambria Math"/>
                            </a:rPr>
                            <m:t>𝐭</m:t>
                          </m:r>
                          <m:r>
                            <a:rPr lang="de-DE" sz="2400" b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</m:d>
                      <m:r>
                        <a:rPr lang="de-DE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</m:t>
                      </m:r>
                      <m:r>
                        <a:rPr lang="de-DE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de-DE" sz="2400" b="1">
                          <a:latin typeface="Cambria Math"/>
                          <a:ea typeface="Cambria Math"/>
                        </a:rPr>
                        <m:t>𝐈𝐧𝐟</m:t>
                      </m:r>
                      <m:r>
                        <a:rPr lang="de-DE" sz="2400" b="1"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r>
                        <a:rPr lang="de-DE" sz="2400" b="1">
                          <a:latin typeface="Cambria Math" panose="02040503050406030204" pitchFamily="18" charset="0"/>
                          <a:ea typeface="Cambria Math"/>
                        </a:rPr>
                        <m:t>𝐭</m:t>
                      </m:r>
                      <m:r>
                        <a:rPr lang="de-DE" sz="2400" b="1">
                          <a:latin typeface="Cambria Math" panose="02040503050406030204" pitchFamily="18" charset="0"/>
                          <a:ea typeface="Cambria Math"/>
                        </a:rPr>
                        <m:t>)</m:t>
                      </m:r>
                      <m:r>
                        <a:rPr lang="de-DE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63BA28B-99A8-6F47-ABC5-8AE824F690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611034"/>
                <a:ext cx="5230406" cy="461665"/>
              </a:xfrm>
              <a:prstGeom prst="rect">
                <a:avLst/>
              </a:prstGeom>
              <a:blipFill>
                <a:blip r:embed="rId2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6DDA645D-26D7-FC4F-BBE2-4570DF478BAB}"/>
                  </a:ext>
                </a:extLst>
              </p:cNvPr>
              <p:cNvSpPr/>
              <p:nvPr/>
            </p:nvSpPr>
            <p:spPr>
              <a:xfrm>
                <a:off x="762000" y="4124894"/>
                <a:ext cx="2799869" cy="9337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1" i="1" smtClean="0">
                          <a:latin typeface="Cambria Math" panose="02040503050406030204" pitchFamily="18" charset="0"/>
                          <a:ea typeface="Cambria Math"/>
                        </a:rPr>
                        <m:t>𝑭𝑹𝑹</m:t>
                      </m:r>
                      <m:r>
                        <a:rPr lang="de-DE" sz="2400" b="1" i="1" smtClean="0">
                          <a:latin typeface="Cambria Math" panose="02040503050406030204" pitchFamily="18" charset="0"/>
                          <a:ea typeface="Cambria Math"/>
                        </a:rPr>
                        <m:t>= </m:t>
                      </m:r>
                      <m:f>
                        <m:fPr>
                          <m:ctrlPr>
                            <a:rPr lang="de-DE" sz="2400" b="1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2400" b="1" i="1">
                              <a:latin typeface="Cambria Math" panose="02040503050406030204" pitchFamily="18" charset="0"/>
                              <a:ea typeface="Cambria Math"/>
                            </a:rPr>
                            <m:t>𝑹𝑹</m:t>
                          </m:r>
                          <m:d>
                            <m:dPr>
                              <m:ctrlPr>
                                <a:rPr lang="de-DE" sz="2400" b="1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2400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𝒕</m:t>
                              </m:r>
                            </m:e>
                          </m:d>
                        </m:num>
                        <m:den>
                          <m:r>
                            <a:rPr lang="de-DE" sz="2400" b="1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𝑷</m:t>
                          </m:r>
                          <m:d>
                            <m:dPr>
                              <m:ctrlPr>
                                <a:rPr lang="de-DE" sz="2400" b="1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2400" b="1">
                                  <a:latin typeface="Cambria Math"/>
                                  <a:ea typeface="Cambria Math"/>
                                </a:rPr>
                                <m:t>𝐈𝐧𝐟</m:t>
                              </m:r>
                              <m:d>
                                <m:dPr>
                                  <m:ctrlPr>
                                    <a:rPr lang="de-DE" sz="2400" b="1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400" b="1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1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lang="de-DE" sz="2400" b="1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𝟎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DDA645D-26D7-FC4F-BBE2-4570DF478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124894"/>
                <a:ext cx="2799869" cy="9337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57E42F1-7C66-CA43-A0C4-88392C2B7304}"/>
              </a:ext>
            </a:extLst>
          </p:cNvPr>
          <p:cNvSpPr txBox="1"/>
          <p:nvPr/>
        </p:nvSpPr>
        <p:spPr>
          <a:xfrm>
            <a:off x="6565987" y="2164200"/>
            <a:ext cx="257801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dirty="0"/>
              <a:t>I. </a:t>
            </a:r>
            <a:r>
              <a:rPr lang="de-DE" sz="2000" dirty="0" err="1">
                <a:solidFill>
                  <a:srgbClr val="FF0000"/>
                </a:solidFill>
              </a:rPr>
              <a:t>Infection</a:t>
            </a:r>
            <a:r>
              <a:rPr lang="de-DE" sz="2000" dirty="0">
                <a:solidFill>
                  <a:srgbClr val="FF0000"/>
                </a:solidFill>
              </a:rPr>
              <a:t> time </a:t>
            </a:r>
            <a:r>
              <a:rPr lang="de-DE" sz="2000" dirty="0" err="1">
                <a:solidFill>
                  <a:srgbClr val="FF0000"/>
                </a:solidFill>
              </a:rPr>
              <a:t>course</a:t>
            </a:r>
            <a:endParaRPr lang="de-DE" sz="20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75FDA3CF-4BAA-064D-AD2C-AFC112244B08}"/>
              </a:ext>
            </a:extLst>
          </p:cNvPr>
          <p:cNvCxnSpPr>
            <a:cxnSpLocks/>
          </p:cNvCxnSpPr>
          <p:nvPr/>
        </p:nvCxnSpPr>
        <p:spPr>
          <a:xfrm flipH="1">
            <a:off x="5687606" y="2450251"/>
            <a:ext cx="768314" cy="3514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E9123A8-5ED1-0748-95B3-9E87258D21C6}"/>
              </a:ext>
            </a:extLst>
          </p:cNvPr>
          <p:cNvSpPr txBox="1"/>
          <p:nvPr/>
        </p:nvSpPr>
        <p:spPr>
          <a:xfrm>
            <a:off x="4419600" y="5086290"/>
            <a:ext cx="24275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dirty="0"/>
              <a:t>III. </a:t>
            </a:r>
            <a:r>
              <a:rPr lang="de-DE" sz="2000" dirty="0" err="1"/>
              <a:t>pre-procedure</a:t>
            </a:r>
            <a:r>
              <a:rPr lang="de-DE" sz="2000" dirty="0"/>
              <a:t> </a:t>
            </a:r>
            <a:r>
              <a:rPr lang="de-DE" sz="2000" dirty="0" err="1"/>
              <a:t>risk</a:t>
            </a:r>
            <a:endParaRPr lang="de-DE" sz="20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CA665F33-5DFA-9849-898B-F07D466BC043}"/>
              </a:ext>
            </a:extLst>
          </p:cNvPr>
          <p:cNvCxnSpPr/>
          <p:nvPr/>
        </p:nvCxnSpPr>
        <p:spPr>
          <a:xfrm flipH="1" flipV="1">
            <a:off x="3561869" y="4929050"/>
            <a:ext cx="705331" cy="2710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59612AA2-7B7A-8343-BF27-BCA4D38821E9}"/>
              </a:ext>
            </a:extLst>
          </p:cNvPr>
          <p:cNvCxnSpPr>
            <a:cxnSpLocks/>
          </p:cNvCxnSpPr>
          <p:nvPr/>
        </p:nvCxnSpPr>
        <p:spPr>
          <a:xfrm flipH="1">
            <a:off x="2590800" y="1988415"/>
            <a:ext cx="766944" cy="6226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2EABFE5-3AE7-7F48-B993-837F6D180C4A}"/>
              </a:ext>
            </a:extLst>
          </p:cNvPr>
          <p:cNvSpPr txBox="1"/>
          <p:nvPr/>
        </p:nvSpPr>
        <p:spPr>
          <a:xfrm>
            <a:off x="2458398" y="1417366"/>
            <a:ext cx="195438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dirty="0"/>
              <a:t>II. Test </a:t>
            </a:r>
            <a:r>
              <a:rPr lang="de-DE" sz="2000" dirty="0" err="1"/>
              <a:t>sensitivity</a:t>
            </a:r>
            <a:endParaRPr lang="de-DE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67DCEAA-4FA3-BA47-8848-1085284EB3D0}"/>
              </a:ext>
            </a:extLst>
          </p:cNvPr>
          <p:cNvSpPr/>
          <p:nvPr/>
        </p:nvSpPr>
        <p:spPr>
          <a:xfrm>
            <a:off x="17190" y="2022502"/>
            <a:ext cx="2067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u="sng" dirty="0">
                <a:solidFill>
                  <a:srgbClr val="0070C0"/>
                </a:solidFill>
              </a:rPr>
              <a:t>residual </a:t>
            </a:r>
            <a:r>
              <a:rPr lang="de-DE" sz="2800" b="1" u="sng" dirty="0" err="1">
                <a:solidFill>
                  <a:srgbClr val="0070C0"/>
                </a:solidFill>
              </a:rPr>
              <a:t>risk</a:t>
            </a:r>
            <a:r>
              <a:rPr lang="de-DE" sz="2800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AED0E7A-95C4-CB40-9927-6BB2AE863CEC}"/>
              </a:ext>
            </a:extLst>
          </p:cNvPr>
          <p:cNvSpPr/>
          <p:nvPr/>
        </p:nvSpPr>
        <p:spPr>
          <a:xfrm>
            <a:off x="0" y="3556274"/>
            <a:ext cx="2900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u="sng" dirty="0" err="1">
                <a:solidFill>
                  <a:srgbClr val="00B050"/>
                </a:solidFill>
              </a:rPr>
              <a:t>fold</a:t>
            </a:r>
            <a:r>
              <a:rPr lang="de-DE" sz="2800" b="1" u="sng" dirty="0">
                <a:solidFill>
                  <a:srgbClr val="00B050"/>
                </a:solidFill>
              </a:rPr>
              <a:t> </a:t>
            </a:r>
            <a:r>
              <a:rPr lang="de-DE" sz="2800" b="1" u="sng" dirty="0" err="1">
                <a:solidFill>
                  <a:srgbClr val="00B050"/>
                </a:solidFill>
              </a:rPr>
              <a:t>risk</a:t>
            </a:r>
            <a:r>
              <a:rPr lang="de-DE" sz="2800" b="1" u="sng" dirty="0">
                <a:solidFill>
                  <a:srgbClr val="00B050"/>
                </a:solidFill>
              </a:rPr>
              <a:t> </a:t>
            </a:r>
            <a:r>
              <a:rPr lang="de-DE" sz="2800" b="1" u="sng" dirty="0" err="1">
                <a:solidFill>
                  <a:srgbClr val="00B050"/>
                </a:solidFill>
              </a:rPr>
              <a:t>reduction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00583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1A0FAD-6977-2348-AE27-878286DDF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48" y="18057"/>
            <a:ext cx="8229600" cy="1143000"/>
          </a:xfrm>
        </p:spPr>
        <p:txBody>
          <a:bodyPr/>
          <a:lstStyle/>
          <a:p>
            <a:r>
              <a:rPr lang="de-DE" dirty="0" err="1"/>
              <a:t>Methods</a:t>
            </a:r>
            <a:r>
              <a:rPr lang="de-DE" dirty="0"/>
              <a:t>: </a:t>
            </a:r>
            <a:r>
              <a:rPr lang="de-DE" dirty="0" err="1"/>
              <a:t>Infection</a:t>
            </a:r>
            <a:r>
              <a:rPr lang="de-DE" dirty="0"/>
              <a:t> time </a:t>
            </a:r>
            <a:r>
              <a:rPr lang="de-DE" dirty="0" err="1"/>
              <a:t>course</a:t>
            </a:r>
            <a:endParaRPr lang="de-DE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4A1BD4EF-51F8-F34D-9781-F88595D0E923}"/>
              </a:ext>
            </a:extLst>
          </p:cNvPr>
          <p:cNvGrpSpPr/>
          <p:nvPr/>
        </p:nvGrpSpPr>
        <p:grpSpPr>
          <a:xfrm>
            <a:off x="306682" y="1449537"/>
            <a:ext cx="8553141" cy="2302670"/>
            <a:chOff x="362259" y="2254071"/>
            <a:chExt cx="8553141" cy="230267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007F2EB1-0369-5C44-91CD-26752D314B5F}"/>
                </a:ext>
              </a:extLst>
            </p:cNvPr>
            <p:cNvSpPr/>
            <p:nvPr/>
          </p:nvSpPr>
          <p:spPr>
            <a:xfrm>
              <a:off x="639410" y="3023754"/>
              <a:ext cx="533400" cy="533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BD9CAEB-CCEB-4F40-85FA-615CA402721B}"/>
                </a:ext>
              </a:extLst>
            </p:cNvPr>
            <p:cNvSpPr txBox="1"/>
            <p:nvPr/>
          </p:nvSpPr>
          <p:spPr>
            <a:xfrm>
              <a:off x="705305" y="2975226"/>
              <a:ext cx="4619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/>
                <a:t>x</a:t>
              </a:r>
              <a:r>
                <a:rPr lang="de-DE" sz="2800" baseline="-25000" dirty="0"/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49CB727F-5829-5B47-AB0F-585C1F23C7B8}"/>
                </a:ext>
              </a:extLst>
            </p:cNvPr>
            <p:cNvSpPr/>
            <p:nvPr/>
          </p:nvSpPr>
          <p:spPr>
            <a:xfrm>
              <a:off x="1676400" y="3002597"/>
              <a:ext cx="533400" cy="533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8681DC7-DE8B-9244-AA97-2065B13AA500}"/>
                </a:ext>
              </a:extLst>
            </p:cNvPr>
            <p:cNvSpPr txBox="1"/>
            <p:nvPr/>
          </p:nvSpPr>
          <p:spPr>
            <a:xfrm>
              <a:off x="1747814" y="2971800"/>
              <a:ext cx="461986" cy="43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/>
                <a:t>x</a:t>
              </a:r>
              <a:r>
                <a:rPr lang="de-DE" sz="2800" baseline="-25000" dirty="0"/>
                <a:t>2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A502FB2-608D-2F4D-A3DE-87E30D02D9A1}"/>
                </a:ext>
              </a:extLst>
            </p:cNvPr>
            <p:cNvSpPr/>
            <p:nvPr/>
          </p:nvSpPr>
          <p:spPr>
            <a:xfrm>
              <a:off x="4377630" y="3033636"/>
              <a:ext cx="533400" cy="533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B468B5D-8172-3340-8817-EB194D5CDD83}"/>
                </a:ext>
              </a:extLst>
            </p:cNvPr>
            <p:cNvSpPr txBox="1"/>
            <p:nvPr/>
          </p:nvSpPr>
          <p:spPr>
            <a:xfrm>
              <a:off x="4443525" y="2975226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/>
                <a:t>x</a:t>
              </a:r>
              <a:r>
                <a:rPr lang="de-DE" sz="2800" baseline="-25000" dirty="0"/>
                <a:t>i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B199D0D-E58F-9147-80F3-F6D130126CB2}"/>
                </a:ext>
              </a:extLst>
            </p:cNvPr>
            <p:cNvSpPr/>
            <p:nvPr/>
          </p:nvSpPr>
          <p:spPr>
            <a:xfrm>
              <a:off x="2667000" y="3030210"/>
              <a:ext cx="533400" cy="533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9846554-654A-7540-8B83-56910343D858}"/>
                </a:ext>
              </a:extLst>
            </p:cNvPr>
            <p:cNvSpPr txBox="1"/>
            <p:nvPr/>
          </p:nvSpPr>
          <p:spPr>
            <a:xfrm>
              <a:off x="2732895" y="2971800"/>
              <a:ext cx="4619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/>
                <a:t>x</a:t>
              </a:r>
              <a:r>
                <a:rPr lang="de-DE" sz="2800" baseline="-25000" dirty="0"/>
                <a:t>3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E41CD5-8EB9-0745-8EF1-C29F466E15F1}"/>
                </a:ext>
              </a:extLst>
            </p:cNvPr>
            <p:cNvSpPr/>
            <p:nvPr/>
          </p:nvSpPr>
          <p:spPr>
            <a:xfrm>
              <a:off x="6280619" y="3033636"/>
              <a:ext cx="533400" cy="533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4C495E83-D3CA-E04D-8030-C48066D77049}"/>
                </a:ext>
              </a:extLst>
            </p:cNvPr>
            <p:cNvSpPr txBox="1"/>
            <p:nvPr/>
          </p:nvSpPr>
          <p:spPr>
            <a:xfrm>
              <a:off x="6235714" y="2975226"/>
              <a:ext cx="6222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 err="1"/>
                <a:t>x</a:t>
              </a:r>
              <a:r>
                <a:rPr lang="de-DE" sz="2800" baseline="-25000" dirty="0" err="1"/>
                <a:t>i+k</a:t>
              </a:r>
              <a:endParaRPr lang="de-DE" sz="2800" baseline="-2500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EA9A746C-7DA9-F649-BA12-E3465FFE4D54}"/>
                </a:ext>
              </a:extLst>
            </p:cNvPr>
            <p:cNvSpPr/>
            <p:nvPr/>
          </p:nvSpPr>
          <p:spPr>
            <a:xfrm>
              <a:off x="7929098" y="3004535"/>
              <a:ext cx="533400" cy="533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C361EFE-39C2-1F48-8CF7-AD39E405B29C}"/>
                </a:ext>
              </a:extLst>
            </p:cNvPr>
            <p:cNvSpPr txBox="1"/>
            <p:nvPr/>
          </p:nvSpPr>
          <p:spPr>
            <a:xfrm>
              <a:off x="7994993" y="2946125"/>
              <a:ext cx="4651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 err="1"/>
                <a:t>x</a:t>
              </a:r>
              <a:r>
                <a:rPr lang="de-DE" sz="2800" baseline="-25000" dirty="0" err="1"/>
                <a:t>n</a:t>
              </a:r>
              <a:endParaRPr lang="de-DE" sz="2800" baseline="-250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F6AA202-B1E7-C645-BD34-452735EE0174}"/>
                </a:ext>
              </a:extLst>
            </p:cNvPr>
            <p:cNvSpPr txBox="1"/>
            <p:nvPr/>
          </p:nvSpPr>
          <p:spPr>
            <a:xfrm>
              <a:off x="362259" y="2254071"/>
              <a:ext cx="22182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/>
                <a:t>Transit </a:t>
              </a:r>
              <a:r>
                <a:rPr lang="de-DE" sz="2800" b="1" dirty="0" err="1"/>
                <a:t>model</a:t>
              </a:r>
              <a:endParaRPr lang="de-DE" sz="2800" b="1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6FDE5325-49BD-8A48-88F1-4F2C09D2BD60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" y="3273223"/>
              <a:ext cx="457200" cy="337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9728977-658D-FA47-849E-89086B505CDC}"/>
                </a:ext>
              </a:extLst>
            </p:cNvPr>
            <p:cNvSpPr txBox="1"/>
            <p:nvPr/>
          </p:nvSpPr>
          <p:spPr>
            <a:xfrm>
              <a:off x="7289570" y="2582061"/>
              <a:ext cx="16258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absorbing</a:t>
              </a:r>
              <a:r>
                <a:rPr lang="de-DE" dirty="0"/>
                <a:t> </a:t>
              </a:r>
              <a:r>
                <a:rPr lang="de-DE" dirty="0" err="1"/>
                <a:t>state</a:t>
              </a:r>
              <a:endParaRPr lang="de-DE" dirty="0"/>
            </a:p>
          </p:txBody>
        </p:sp>
        <p:sp>
          <p:nvSpPr>
            <p:cNvPr id="26" name="Right Brace 25">
              <a:extLst>
                <a:ext uri="{FF2B5EF4-FFF2-40B4-BE49-F238E27FC236}">
                  <a16:creationId xmlns:a16="http://schemas.microsoft.com/office/drawing/2014/main" xmlns="" id="{0DD459EC-14D3-B140-A55F-B2BBAFA3D1B8}"/>
                </a:ext>
              </a:extLst>
            </p:cNvPr>
            <p:cNvSpPr/>
            <p:nvPr/>
          </p:nvSpPr>
          <p:spPr>
            <a:xfrm rot="5400000">
              <a:off x="5439277" y="2772277"/>
              <a:ext cx="422970" cy="2262075"/>
            </a:xfrm>
            <a:prstGeom prst="rightBrace">
              <a:avLst>
                <a:gd name="adj1" fmla="val 40361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F886EACF-30D1-5B45-AE38-F55281293C31}"/>
                </a:ext>
              </a:extLst>
            </p:cNvPr>
            <p:cNvCxnSpPr>
              <a:cxnSpLocks/>
            </p:cNvCxnSpPr>
            <p:nvPr/>
          </p:nvCxnSpPr>
          <p:spPr>
            <a:xfrm>
              <a:off x="4911030" y="3290454"/>
              <a:ext cx="457200" cy="337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xmlns="" id="{8F492019-E207-B94C-ADB9-2A602270A6CB}"/>
                </a:ext>
              </a:extLst>
            </p:cNvPr>
            <p:cNvCxnSpPr>
              <a:cxnSpLocks/>
            </p:cNvCxnSpPr>
            <p:nvPr/>
          </p:nvCxnSpPr>
          <p:spPr>
            <a:xfrm>
              <a:off x="5791200" y="3296910"/>
              <a:ext cx="457200" cy="337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8E2E02A6-C721-7C40-A3A1-0861A613B90F}"/>
                </a:ext>
              </a:extLst>
            </p:cNvPr>
            <p:cNvSpPr txBox="1"/>
            <p:nvPr/>
          </p:nvSpPr>
          <p:spPr>
            <a:xfrm>
              <a:off x="5383952" y="3048744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…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1528587D-BFA9-3B4C-A35E-837E8513A477}"/>
                </a:ext>
              </a:extLst>
            </p:cNvPr>
            <p:cNvCxnSpPr>
              <a:cxnSpLocks/>
            </p:cNvCxnSpPr>
            <p:nvPr/>
          </p:nvCxnSpPr>
          <p:spPr>
            <a:xfrm>
              <a:off x="7331904" y="3296910"/>
              <a:ext cx="457200" cy="337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B6E5E740-67AA-4044-AAED-51690F6CC11B}"/>
                </a:ext>
              </a:extLst>
            </p:cNvPr>
            <p:cNvSpPr txBox="1"/>
            <p:nvPr/>
          </p:nvSpPr>
          <p:spPr>
            <a:xfrm>
              <a:off x="6924656" y="3048744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…</a:t>
              </a:r>
            </a:p>
          </p:txBody>
        </p:sp>
        <p:sp>
          <p:nvSpPr>
            <p:cNvPr id="32" name="Right Brace 31">
              <a:extLst>
                <a:ext uri="{FF2B5EF4-FFF2-40B4-BE49-F238E27FC236}">
                  <a16:creationId xmlns:a16="http://schemas.microsoft.com/office/drawing/2014/main" xmlns="" id="{70DE73B3-05F1-8842-9EB2-FCECC235B2D5}"/>
                </a:ext>
              </a:extLst>
            </p:cNvPr>
            <p:cNvSpPr/>
            <p:nvPr/>
          </p:nvSpPr>
          <p:spPr>
            <a:xfrm rot="5400000">
              <a:off x="1246067" y="3116838"/>
              <a:ext cx="422970" cy="1504495"/>
            </a:xfrm>
            <a:prstGeom prst="rightBrace">
              <a:avLst>
                <a:gd name="adj1" fmla="val 40361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DB3C50CD-CAC8-3B40-AC46-85AC397DCD7E}"/>
                </a:ext>
              </a:extLst>
            </p:cNvPr>
            <p:cNvSpPr txBox="1"/>
            <p:nvPr/>
          </p:nvSpPr>
          <p:spPr>
            <a:xfrm>
              <a:off x="906110" y="4187409"/>
              <a:ext cx="14667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pre-detection</a:t>
              </a:r>
              <a:endParaRPr lang="de-DE" dirty="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AEDE1217-F7BA-394F-BD5F-381D7DFAA43B}"/>
                </a:ext>
              </a:extLst>
            </p:cNvPr>
            <p:cNvCxnSpPr>
              <a:cxnSpLocks/>
            </p:cNvCxnSpPr>
            <p:nvPr/>
          </p:nvCxnSpPr>
          <p:spPr>
            <a:xfrm>
              <a:off x="2219344" y="3290454"/>
              <a:ext cx="457200" cy="337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AF66BFE6-6985-294B-8474-D1C0FE5F000C}"/>
                </a:ext>
              </a:extLst>
            </p:cNvPr>
            <p:cNvCxnSpPr>
              <a:cxnSpLocks/>
            </p:cNvCxnSpPr>
            <p:nvPr/>
          </p:nvCxnSpPr>
          <p:spPr>
            <a:xfrm>
              <a:off x="3235592" y="3308616"/>
              <a:ext cx="457200" cy="337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A7F6819F-BE20-9741-8CF9-8819378EDE0A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3315072"/>
              <a:ext cx="2932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1089C0C0-E484-854B-8193-F2EBA6D2E876}"/>
                </a:ext>
              </a:extLst>
            </p:cNvPr>
            <p:cNvSpPr txBox="1"/>
            <p:nvPr/>
          </p:nvSpPr>
          <p:spPr>
            <a:xfrm>
              <a:off x="3657600" y="3066906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…</a:t>
              </a:r>
            </a:p>
          </p:txBody>
        </p:sp>
        <p:sp>
          <p:nvSpPr>
            <p:cNvPr id="39" name="Right Brace 38">
              <a:extLst>
                <a:ext uri="{FF2B5EF4-FFF2-40B4-BE49-F238E27FC236}">
                  <a16:creationId xmlns:a16="http://schemas.microsoft.com/office/drawing/2014/main" xmlns="" id="{1F1826C5-EB29-C144-9064-FB65DDEF9CEC}"/>
                </a:ext>
              </a:extLst>
            </p:cNvPr>
            <p:cNvSpPr/>
            <p:nvPr/>
          </p:nvSpPr>
          <p:spPr>
            <a:xfrm rot="5400000">
              <a:off x="3171365" y="2956005"/>
              <a:ext cx="422970" cy="1898047"/>
            </a:xfrm>
            <a:prstGeom prst="rightBrace">
              <a:avLst>
                <a:gd name="adj1" fmla="val 40361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890574C1-4921-CD45-A3E3-9A2E47165AB5}"/>
                </a:ext>
              </a:extLst>
            </p:cNvPr>
            <p:cNvSpPr txBox="1"/>
            <p:nvPr/>
          </p:nvSpPr>
          <p:spPr>
            <a:xfrm>
              <a:off x="2580495" y="4187409"/>
              <a:ext cx="1781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pre-symptomatic</a:t>
              </a:r>
              <a:endParaRPr lang="de-DE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7B7984FE-211E-4D49-B440-7525D763276F}"/>
                </a:ext>
              </a:extLst>
            </p:cNvPr>
            <p:cNvSpPr txBox="1"/>
            <p:nvPr/>
          </p:nvSpPr>
          <p:spPr>
            <a:xfrm>
              <a:off x="4414409" y="4187409"/>
              <a:ext cx="25628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(</a:t>
              </a:r>
              <a:r>
                <a:rPr lang="de-DE" dirty="0" err="1"/>
                <a:t>symptomatic</a:t>
              </a:r>
              <a:r>
                <a:rPr lang="de-DE" dirty="0"/>
                <a:t>) </a:t>
              </a:r>
              <a:r>
                <a:rPr lang="de-DE" dirty="0" err="1"/>
                <a:t>infectious</a:t>
              </a:r>
              <a:endParaRPr lang="de-DE" dirty="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164C774-BB53-2D4E-8AC3-F0DB4AFA6E81}"/>
              </a:ext>
            </a:extLst>
          </p:cNvPr>
          <p:cNvSpPr txBox="1"/>
          <p:nvPr/>
        </p:nvSpPr>
        <p:spPr>
          <a:xfrm>
            <a:off x="409230" y="5036504"/>
            <a:ext cx="4802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/>
              <a:t>Mean</a:t>
            </a:r>
            <a:r>
              <a:rPr lang="de-DE" sz="2800" b="1" dirty="0"/>
              <a:t> </a:t>
            </a:r>
            <a:r>
              <a:rPr lang="de-DE" sz="2800" b="1" dirty="0" err="1"/>
              <a:t>residence</a:t>
            </a:r>
            <a:r>
              <a:rPr lang="de-DE" sz="2800" b="1" dirty="0"/>
              <a:t> time &lt;-&gt; </a:t>
            </a:r>
            <a:r>
              <a:rPr lang="de-DE" sz="2800" b="1" dirty="0" err="1"/>
              <a:t>rates</a:t>
            </a:r>
            <a:endParaRPr lang="de-DE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6FCE4EB1-54C6-394F-B6C0-12DC3FBCF076}"/>
                  </a:ext>
                </a:extLst>
              </p:cNvPr>
              <p:cNvSpPr txBox="1"/>
              <p:nvPr/>
            </p:nvSpPr>
            <p:spPr>
              <a:xfrm>
                <a:off x="559496" y="5534476"/>
                <a:ext cx="6637650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𝑠𝑦𝑚𝑝𝑡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𝑑𝑎𝑦𝑠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8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𝑖𝑛𝑐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de-DE" sz="28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sz="28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.         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de-DE" sz="28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28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𝑖𝑛𝑐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2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𝑖𝑛𝑐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de-DE" sz="28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FCE4EB1-54C6-394F-B6C0-12DC3FBCF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96" y="5534476"/>
                <a:ext cx="6637650" cy="1045543"/>
              </a:xfrm>
              <a:prstGeom prst="rect">
                <a:avLst/>
              </a:prstGeom>
              <a:blipFill>
                <a:blip r:embed="rId3"/>
                <a:stretch>
                  <a:fillRect t="-145783" b="-2012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ight Brace 44">
            <a:extLst>
              <a:ext uri="{FF2B5EF4-FFF2-40B4-BE49-F238E27FC236}">
                <a16:creationId xmlns:a16="http://schemas.microsoft.com/office/drawing/2014/main" xmlns="" id="{F717B14E-C14B-5F44-8C2B-7CA1D64208FE}"/>
              </a:ext>
            </a:extLst>
          </p:cNvPr>
          <p:cNvSpPr/>
          <p:nvPr/>
        </p:nvSpPr>
        <p:spPr>
          <a:xfrm rot="5400000">
            <a:off x="7451315" y="2468651"/>
            <a:ext cx="422970" cy="1307232"/>
          </a:xfrm>
          <a:prstGeom prst="rightBrace">
            <a:avLst>
              <a:gd name="adj1" fmla="val 4036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8DE802B-1AA1-1F42-894E-F52F018D5E43}"/>
              </a:ext>
            </a:extLst>
          </p:cNvPr>
          <p:cNvSpPr txBox="1"/>
          <p:nvPr/>
        </p:nvSpPr>
        <p:spPr>
          <a:xfrm>
            <a:off x="7040761" y="3407584"/>
            <a:ext cx="1535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non-</a:t>
            </a:r>
            <a:r>
              <a:rPr lang="de-DE" dirty="0" err="1"/>
              <a:t>infectious</a:t>
            </a:r>
            <a:endParaRPr lang="de-DE" dirty="0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xmlns="" id="{20375476-98C7-7F46-85ED-9EEA4D3E83C2}"/>
              </a:ext>
            </a:extLst>
          </p:cNvPr>
          <p:cNvSpPr/>
          <p:nvPr/>
        </p:nvSpPr>
        <p:spPr>
          <a:xfrm rot="16200000">
            <a:off x="2438693" y="2317516"/>
            <a:ext cx="241868" cy="3160650"/>
          </a:xfrm>
          <a:prstGeom prst="leftBrace">
            <a:avLst>
              <a:gd name="adj1" fmla="val 2730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C64412D-31B0-8B4A-90DE-75C8E9FA25EC}"/>
              </a:ext>
            </a:extLst>
          </p:cNvPr>
          <p:cNvSpPr txBox="1"/>
          <p:nvPr/>
        </p:nvSpPr>
        <p:spPr>
          <a:xfrm>
            <a:off x="1653630" y="3938361"/>
            <a:ext cx="1769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0070C0"/>
                </a:solidFill>
              </a:rPr>
              <a:t>„</a:t>
            </a:r>
            <a:r>
              <a:rPr lang="de-DE" sz="2400" dirty="0" err="1">
                <a:solidFill>
                  <a:srgbClr val="0070C0"/>
                </a:solidFill>
              </a:rPr>
              <a:t>Incubation</a:t>
            </a:r>
            <a:r>
              <a:rPr lang="de-DE" sz="2400" dirty="0">
                <a:solidFill>
                  <a:srgbClr val="0070C0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44178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xmlns="" id="{46767DDC-17EA-5C41-B25E-247310080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880" y="1619211"/>
            <a:ext cx="6763326" cy="507249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3C17AA41-1015-014E-A8E3-8896BC36B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68" y="-97744"/>
            <a:ext cx="8229600" cy="1143000"/>
          </a:xfrm>
        </p:spPr>
        <p:txBody>
          <a:bodyPr/>
          <a:lstStyle/>
          <a:p>
            <a:r>
              <a:rPr lang="de-DE" dirty="0" err="1"/>
              <a:t>Methods</a:t>
            </a:r>
            <a:r>
              <a:rPr lang="de-DE" dirty="0"/>
              <a:t>: </a:t>
            </a:r>
            <a:r>
              <a:rPr lang="de-DE" dirty="0" err="1"/>
              <a:t>Infection</a:t>
            </a:r>
            <a:r>
              <a:rPr lang="de-DE" dirty="0"/>
              <a:t> time </a:t>
            </a:r>
            <a:r>
              <a:rPr lang="de-DE" dirty="0" err="1"/>
              <a:t>course</a:t>
            </a:r>
            <a:endParaRPr lang="de-DE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3B0805B0-B14C-5541-91B0-7D06B6D61780}"/>
              </a:ext>
            </a:extLst>
          </p:cNvPr>
          <p:cNvGrpSpPr/>
          <p:nvPr/>
        </p:nvGrpSpPr>
        <p:grpSpPr>
          <a:xfrm>
            <a:off x="3838308" y="840297"/>
            <a:ext cx="4495800" cy="3198303"/>
            <a:chOff x="3838308" y="840297"/>
            <a:chExt cx="4495800" cy="319830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F0FF2401-17C2-404D-A3D8-E776ADC73405}"/>
                </a:ext>
              </a:extLst>
            </p:cNvPr>
            <p:cNvGrpSpPr/>
            <p:nvPr/>
          </p:nvGrpSpPr>
          <p:grpSpPr>
            <a:xfrm>
              <a:off x="3838308" y="840297"/>
              <a:ext cx="4495800" cy="1858962"/>
              <a:chOff x="3352800" y="1417638"/>
              <a:chExt cx="4495800" cy="185896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CEA5764A-AD56-9F45-93E6-2A031C6500C4}"/>
                  </a:ext>
                </a:extLst>
              </p:cNvPr>
              <p:cNvGrpSpPr/>
              <p:nvPr/>
            </p:nvGrpSpPr>
            <p:grpSpPr>
              <a:xfrm>
                <a:off x="3352800" y="1462881"/>
                <a:ext cx="4277084" cy="1590410"/>
                <a:chOff x="166223" y="2254071"/>
                <a:chExt cx="6491860" cy="2200748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xmlns="" id="{208C1BC4-491E-1346-A64F-B0C2C9B81241}"/>
                    </a:ext>
                  </a:extLst>
                </p:cNvPr>
                <p:cNvSpPr/>
                <p:nvPr/>
              </p:nvSpPr>
              <p:spPr>
                <a:xfrm>
                  <a:off x="639410" y="3023754"/>
                  <a:ext cx="533400" cy="5334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xmlns="" id="{3E1DB855-075F-9642-9A19-5E6F2DAB1B54}"/>
                    </a:ext>
                  </a:extLst>
                </p:cNvPr>
                <p:cNvSpPr txBox="1"/>
                <p:nvPr/>
              </p:nvSpPr>
              <p:spPr>
                <a:xfrm>
                  <a:off x="705305" y="2975226"/>
                  <a:ext cx="550363" cy="5110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/>
                    <a:t>x</a:t>
                  </a:r>
                  <a:r>
                    <a:rPr lang="de-DE" baseline="-25000" dirty="0"/>
                    <a:t>1</a:t>
                  </a: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xmlns="" id="{DA14AAEB-3DC3-094B-899F-EAF0BF6D9925}"/>
                    </a:ext>
                  </a:extLst>
                </p:cNvPr>
                <p:cNvSpPr/>
                <p:nvPr/>
              </p:nvSpPr>
              <p:spPr>
                <a:xfrm>
                  <a:off x="1676400" y="3002597"/>
                  <a:ext cx="533400" cy="5334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xmlns="" id="{27E918B1-7494-1D4D-AFF2-CE8153C3F1F4}"/>
                    </a:ext>
                  </a:extLst>
                </p:cNvPr>
                <p:cNvSpPr txBox="1"/>
                <p:nvPr/>
              </p:nvSpPr>
              <p:spPr>
                <a:xfrm>
                  <a:off x="1747814" y="2971799"/>
                  <a:ext cx="550363" cy="5110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/>
                    <a:t>x</a:t>
                  </a:r>
                  <a:r>
                    <a:rPr lang="de-DE" baseline="-25000" dirty="0"/>
                    <a:t>2</a:t>
                  </a: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xmlns="" id="{2F5E7522-6BAA-424F-8FD0-8FA611ABF7DC}"/>
                    </a:ext>
                  </a:extLst>
                </p:cNvPr>
                <p:cNvSpPr/>
                <p:nvPr/>
              </p:nvSpPr>
              <p:spPr>
                <a:xfrm>
                  <a:off x="4377630" y="3033636"/>
                  <a:ext cx="533400" cy="5334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xmlns="" id="{955D9C9F-AEDF-F14F-9389-D36950F6CDB1}"/>
                    </a:ext>
                  </a:extLst>
                </p:cNvPr>
                <p:cNvSpPr txBox="1"/>
                <p:nvPr/>
              </p:nvSpPr>
              <p:spPr>
                <a:xfrm>
                  <a:off x="4364568" y="2994724"/>
                  <a:ext cx="550363" cy="5110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/>
                    <a:t>x</a:t>
                  </a:r>
                  <a:r>
                    <a:rPr lang="de-DE" baseline="-25000" dirty="0"/>
                    <a:t>7</a:t>
                  </a: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xmlns="" id="{DB0057F5-F8CC-1C4B-B752-3A3758C256D1}"/>
                    </a:ext>
                  </a:extLst>
                </p:cNvPr>
                <p:cNvSpPr/>
                <p:nvPr/>
              </p:nvSpPr>
              <p:spPr>
                <a:xfrm>
                  <a:off x="2667000" y="3030210"/>
                  <a:ext cx="533400" cy="5334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id="{FD5C8923-0D46-C74D-ABC8-EBC7BEF71EF6}"/>
                    </a:ext>
                  </a:extLst>
                </p:cNvPr>
                <p:cNvSpPr txBox="1"/>
                <p:nvPr/>
              </p:nvSpPr>
              <p:spPr>
                <a:xfrm>
                  <a:off x="2732895" y="2971799"/>
                  <a:ext cx="550363" cy="5110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/>
                    <a:t>x</a:t>
                  </a:r>
                  <a:r>
                    <a:rPr lang="de-DE" baseline="-25000" dirty="0"/>
                    <a:t>3</a:t>
                  </a: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xmlns="" id="{ECB86281-71D4-F244-8552-DB1496D9FC00}"/>
                    </a:ext>
                  </a:extLst>
                </p:cNvPr>
                <p:cNvSpPr/>
                <p:nvPr/>
              </p:nvSpPr>
              <p:spPr>
                <a:xfrm>
                  <a:off x="5462841" y="3006152"/>
                  <a:ext cx="533400" cy="5334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1359CB47-A497-404B-A06B-CFC6BEB084E3}"/>
                    </a:ext>
                  </a:extLst>
                </p:cNvPr>
                <p:cNvSpPr txBox="1"/>
                <p:nvPr/>
              </p:nvSpPr>
              <p:spPr>
                <a:xfrm>
                  <a:off x="5501781" y="2969148"/>
                  <a:ext cx="550363" cy="5110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/>
                    <a:t>x</a:t>
                  </a:r>
                  <a:r>
                    <a:rPr lang="de-DE" baseline="-25000" dirty="0"/>
                    <a:t>8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2F4F994C-0A97-D44E-B9CC-95DAA7AA0C13}"/>
                    </a:ext>
                  </a:extLst>
                </p:cNvPr>
                <p:cNvSpPr txBox="1"/>
                <p:nvPr/>
              </p:nvSpPr>
              <p:spPr>
                <a:xfrm>
                  <a:off x="362259" y="2254071"/>
                  <a:ext cx="2257019" cy="5110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/>
                    <a:t>Transit </a:t>
                  </a:r>
                  <a:r>
                    <a:rPr lang="de-DE" b="1" dirty="0" err="1"/>
                    <a:t>model</a:t>
                  </a:r>
                  <a:endParaRPr lang="de-DE" b="1" dirty="0"/>
                </a:p>
              </p:txBody>
            </p: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xmlns="" id="{0096B22E-40C8-9B45-B4B7-2C0FCFDD6B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19200" y="3273223"/>
                  <a:ext cx="457200" cy="3377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7EA1333F-0484-804E-94E1-7C5480F48F14}"/>
                    </a:ext>
                  </a:extLst>
                </p:cNvPr>
                <p:cNvSpPr txBox="1"/>
                <p:nvPr/>
              </p:nvSpPr>
              <p:spPr>
                <a:xfrm>
                  <a:off x="4911030" y="2557894"/>
                  <a:ext cx="1747053" cy="3840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 err="1"/>
                    <a:t>absorbing</a:t>
                  </a:r>
                  <a:r>
                    <a:rPr lang="de-DE" sz="1200" dirty="0"/>
                    <a:t> </a:t>
                  </a:r>
                  <a:r>
                    <a:rPr lang="de-DE" sz="1200" dirty="0" err="1"/>
                    <a:t>state</a:t>
                  </a:r>
                  <a:endParaRPr lang="de-DE" sz="1200" dirty="0"/>
                </a:p>
              </p:txBody>
            </p:sp>
            <p:sp>
              <p:nvSpPr>
                <p:cNvPr id="23" name="Right Brace 22">
                  <a:extLst>
                    <a:ext uri="{FF2B5EF4-FFF2-40B4-BE49-F238E27FC236}">
                      <a16:creationId xmlns:a16="http://schemas.microsoft.com/office/drawing/2014/main" xmlns="" id="{4FFF63EF-EFB6-0645-9FD3-5D68961EBC60}"/>
                    </a:ext>
                  </a:extLst>
                </p:cNvPr>
                <p:cNvSpPr/>
                <p:nvPr/>
              </p:nvSpPr>
              <p:spPr>
                <a:xfrm rot="5400000">
                  <a:off x="3577078" y="2945279"/>
                  <a:ext cx="425989" cy="1825039"/>
                </a:xfrm>
                <a:prstGeom prst="rightBrace">
                  <a:avLst>
                    <a:gd name="adj1" fmla="val 40361"/>
                    <a:gd name="adj2" fmla="val 5000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xmlns="" id="{A9A18951-7DF4-D748-9B19-E467C1CECE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11030" y="3290454"/>
                  <a:ext cx="457200" cy="3377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ight Brace 28">
                  <a:extLst>
                    <a:ext uri="{FF2B5EF4-FFF2-40B4-BE49-F238E27FC236}">
                      <a16:creationId xmlns:a16="http://schemas.microsoft.com/office/drawing/2014/main" xmlns="" id="{12AE8E85-E339-B945-B42F-601809D27FBE}"/>
                    </a:ext>
                  </a:extLst>
                </p:cNvPr>
                <p:cNvSpPr/>
                <p:nvPr/>
              </p:nvSpPr>
              <p:spPr>
                <a:xfrm rot="5400000">
                  <a:off x="820430" y="3542476"/>
                  <a:ext cx="320114" cy="550364"/>
                </a:xfrm>
                <a:prstGeom prst="rightBrace">
                  <a:avLst>
                    <a:gd name="adj1" fmla="val 40361"/>
                    <a:gd name="adj2" fmla="val 5000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3985F4DD-412B-FF46-8EB4-C803FDFA9E47}"/>
                    </a:ext>
                  </a:extLst>
                </p:cNvPr>
                <p:cNvSpPr txBox="1"/>
                <p:nvPr/>
              </p:nvSpPr>
              <p:spPr>
                <a:xfrm>
                  <a:off x="166223" y="4070793"/>
                  <a:ext cx="1287959" cy="3840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 err="1"/>
                    <a:t>Incubation</a:t>
                  </a:r>
                  <a:endParaRPr lang="de-DE" sz="1200" dirty="0"/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xmlns="" id="{3BE08D95-650E-A147-8017-A6E5B95611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19344" y="3290454"/>
                  <a:ext cx="457200" cy="3377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xmlns="" id="{CDDF0B53-642E-D24C-BCE7-277F561F41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5592" y="3308616"/>
                  <a:ext cx="457200" cy="3377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xmlns="" id="{A3DA1060-A4F6-694A-A3C9-038AEDD039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38600" y="3315072"/>
                  <a:ext cx="293274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92457014-197D-9742-A6D6-1647B2BFAB60}"/>
                    </a:ext>
                  </a:extLst>
                </p:cNvPr>
                <p:cNvSpPr txBox="1"/>
                <p:nvPr/>
              </p:nvSpPr>
              <p:spPr>
                <a:xfrm>
                  <a:off x="3657601" y="3066906"/>
                  <a:ext cx="440873" cy="3833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/>
                    <a:t>…</a:t>
                  </a:r>
                </a:p>
              </p:txBody>
            </p:sp>
            <p:sp>
              <p:nvSpPr>
                <p:cNvPr id="35" name="Right Brace 34">
                  <a:extLst>
                    <a:ext uri="{FF2B5EF4-FFF2-40B4-BE49-F238E27FC236}">
                      <a16:creationId xmlns:a16="http://schemas.microsoft.com/office/drawing/2014/main" xmlns="" id="{CCDD13C5-A6E8-A44B-BD9F-BB18102EEB63}"/>
                    </a:ext>
                  </a:extLst>
                </p:cNvPr>
                <p:cNvSpPr/>
                <p:nvPr/>
              </p:nvSpPr>
              <p:spPr>
                <a:xfrm rot="5400000">
                  <a:off x="1722452" y="3533100"/>
                  <a:ext cx="409696" cy="588571"/>
                </a:xfrm>
                <a:prstGeom prst="rightBrace">
                  <a:avLst>
                    <a:gd name="adj1" fmla="val 40361"/>
                    <a:gd name="adj2" fmla="val 5000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BB317747-DCE0-BD4F-81A5-F0037936CAF1}"/>
                    </a:ext>
                  </a:extLst>
                </p:cNvPr>
                <p:cNvSpPr txBox="1"/>
                <p:nvPr/>
              </p:nvSpPr>
              <p:spPr>
                <a:xfrm>
                  <a:off x="1527502" y="4043669"/>
                  <a:ext cx="1833208" cy="3840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 err="1"/>
                    <a:t>presymptomatic</a:t>
                  </a:r>
                  <a:endParaRPr lang="de-DE" sz="1200" dirty="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01C08A3A-51FA-B44F-A094-DF1A0BF29027}"/>
                    </a:ext>
                  </a:extLst>
                </p:cNvPr>
                <p:cNvSpPr txBox="1"/>
                <p:nvPr/>
              </p:nvSpPr>
              <p:spPr>
                <a:xfrm>
                  <a:off x="3333539" y="4043669"/>
                  <a:ext cx="1525052" cy="3833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 err="1"/>
                    <a:t>Symptomatic</a:t>
                  </a:r>
                  <a:endParaRPr lang="de-DE" sz="1200" dirty="0"/>
                </a:p>
              </p:txBody>
            </p:sp>
          </p:grp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B89032E3-6E99-3C4A-BFFD-940015615D08}"/>
                  </a:ext>
                </a:extLst>
              </p:cNvPr>
              <p:cNvSpPr/>
              <p:nvPr/>
            </p:nvSpPr>
            <p:spPr>
              <a:xfrm>
                <a:off x="3352800" y="1417638"/>
                <a:ext cx="4495800" cy="185896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xmlns="" id="{65CAF40F-0065-1743-B1E3-A7B8909C72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23268" y="2755502"/>
              <a:ext cx="681417" cy="12830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D6226B35-1C0D-C740-9CD7-D27DCC914D50}"/>
                </a:ext>
              </a:extLst>
            </p:cNvPr>
            <p:cNvSpPr txBox="1"/>
            <p:nvPr/>
          </p:nvSpPr>
          <p:spPr>
            <a:xfrm>
              <a:off x="4946182" y="2663940"/>
              <a:ext cx="3280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/>
                <a:t>Symptomatic</a:t>
              </a:r>
              <a:r>
                <a:rPr lang="de-DE" b="1" dirty="0"/>
                <a:t> </a:t>
              </a:r>
              <a:r>
                <a:rPr lang="de-DE" b="1" dirty="0" err="1"/>
                <a:t>consists</a:t>
              </a:r>
              <a:r>
                <a:rPr lang="de-DE" b="1" dirty="0"/>
                <a:t> </a:t>
              </a:r>
              <a:r>
                <a:rPr lang="de-DE" b="1" dirty="0" err="1"/>
                <a:t>of</a:t>
              </a:r>
              <a:r>
                <a:rPr lang="de-DE" b="1" dirty="0"/>
                <a:t> 5 </a:t>
              </a:r>
              <a:r>
                <a:rPr lang="de-DE" b="1" dirty="0" err="1"/>
                <a:t>states</a:t>
              </a:r>
              <a:endParaRPr lang="de-DE" b="1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6C6B885D-9928-F24B-9637-1EDAB4D9D967}"/>
              </a:ext>
            </a:extLst>
          </p:cNvPr>
          <p:cNvGrpSpPr/>
          <p:nvPr/>
        </p:nvGrpSpPr>
        <p:grpSpPr>
          <a:xfrm>
            <a:off x="5331939" y="1448907"/>
            <a:ext cx="3195757" cy="4099892"/>
            <a:chOff x="6463982" y="3062908"/>
            <a:chExt cx="3195757" cy="409989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1F3915F9-0417-E240-9930-4EF48142FBCB}"/>
                </a:ext>
              </a:extLst>
            </p:cNvPr>
            <p:cNvGrpSpPr/>
            <p:nvPr/>
          </p:nvGrpSpPr>
          <p:grpSpPr>
            <a:xfrm>
              <a:off x="6486187" y="3062908"/>
              <a:ext cx="3173552" cy="1868325"/>
              <a:chOff x="3337771" y="1462881"/>
              <a:chExt cx="3173552" cy="1868325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xmlns="" id="{AE62FE53-0161-0447-B7FB-766AE03D4A7C}"/>
                  </a:ext>
                </a:extLst>
              </p:cNvPr>
              <p:cNvGrpSpPr/>
              <p:nvPr/>
            </p:nvGrpSpPr>
            <p:grpSpPr>
              <a:xfrm>
                <a:off x="3352800" y="1462881"/>
                <a:ext cx="3158523" cy="1725155"/>
                <a:chOff x="166223" y="2254071"/>
                <a:chExt cx="4794081" cy="238720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xmlns="" id="{85EAFF93-122E-7049-A30C-91059737ECFA}"/>
                    </a:ext>
                  </a:extLst>
                </p:cNvPr>
                <p:cNvSpPr/>
                <p:nvPr/>
              </p:nvSpPr>
              <p:spPr>
                <a:xfrm>
                  <a:off x="639410" y="3023754"/>
                  <a:ext cx="533400" cy="5334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xmlns="" id="{B13509CF-1537-C549-80B5-CA2B4FECB632}"/>
                    </a:ext>
                  </a:extLst>
                </p:cNvPr>
                <p:cNvSpPr txBox="1"/>
                <p:nvPr/>
              </p:nvSpPr>
              <p:spPr>
                <a:xfrm>
                  <a:off x="705305" y="2975226"/>
                  <a:ext cx="550363" cy="5110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/>
                    <a:t>x</a:t>
                  </a:r>
                  <a:r>
                    <a:rPr lang="de-DE" baseline="-25000" dirty="0"/>
                    <a:t>1</a:t>
                  </a: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xmlns="" id="{02E77591-0BBA-8C42-ACAD-CDB107661A40}"/>
                    </a:ext>
                  </a:extLst>
                </p:cNvPr>
                <p:cNvSpPr/>
                <p:nvPr/>
              </p:nvSpPr>
              <p:spPr>
                <a:xfrm>
                  <a:off x="1676400" y="3002597"/>
                  <a:ext cx="533400" cy="5334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xmlns="" id="{179FF3C6-3099-7447-AB20-B555D149F855}"/>
                    </a:ext>
                  </a:extLst>
                </p:cNvPr>
                <p:cNvSpPr txBox="1"/>
                <p:nvPr/>
              </p:nvSpPr>
              <p:spPr>
                <a:xfrm>
                  <a:off x="1747814" y="2971799"/>
                  <a:ext cx="550363" cy="5110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/>
                    <a:t>x</a:t>
                  </a:r>
                  <a:r>
                    <a:rPr lang="de-DE" baseline="-25000" dirty="0"/>
                    <a:t>2</a:t>
                  </a:r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xmlns="" id="{6F69002C-4649-3148-A5B0-C3B7C8797744}"/>
                    </a:ext>
                  </a:extLst>
                </p:cNvPr>
                <p:cNvSpPr/>
                <p:nvPr/>
              </p:nvSpPr>
              <p:spPr>
                <a:xfrm>
                  <a:off x="2667000" y="3030210"/>
                  <a:ext cx="533400" cy="5334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xmlns="" id="{FB6FACAC-CEDF-7740-8D70-5037C86C9515}"/>
                    </a:ext>
                  </a:extLst>
                </p:cNvPr>
                <p:cNvSpPr txBox="1"/>
                <p:nvPr/>
              </p:nvSpPr>
              <p:spPr>
                <a:xfrm>
                  <a:off x="2732895" y="2971799"/>
                  <a:ext cx="550363" cy="5110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/>
                    <a:t>x</a:t>
                  </a:r>
                  <a:r>
                    <a:rPr lang="de-DE" baseline="-25000" dirty="0"/>
                    <a:t>3</a:t>
                  </a: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xmlns="" id="{EE0CCA54-02AB-154B-9B91-8BB506DC3D83}"/>
                    </a:ext>
                  </a:extLst>
                </p:cNvPr>
                <p:cNvSpPr/>
                <p:nvPr/>
              </p:nvSpPr>
              <p:spPr>
                <a:xfrm>
                  <a:off x="3715495" y="3045799"/>
                  <a:ext cx="533400" cy="5334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xmlns="" id="{66936A22-35AA-6F4B-B358-F6D32355FE3E}"/>
                    </a:ext>
                  </a:extLst>
                </p:cNvPr>
                <p:cNvSpPr txBox="1"/>
                <p:nvPr/>
              </p:nvSpPr>
              <p:spPr>
                <a:xfrm>
                  <a:off x="3727985" y="3042139"/>
                  <a:ext cx="550363" cy="5110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/>
                    <a:t>x</a:t>
                  </a:r>
                  <a:r>
                    <a:rPr lang="de-DE" baseline="-25000" dirty="0"/>
                    <a:t>4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xmlns="" id="{B8AE6040-8336-7A4F-BA77-8D246DD9631F}"/>
                    </a:ext>
                  </a:extLst>
                </p:cNvPr>
                <p:cNvSpPr txBox="1"/>
                <p:nvPr/>
              </p:nvSpPr>
              <p:spPr>
                <a:xfrm>
                  <a:off x="362259" y="2254071"/>
                  <a:ext cx="2257019" cy="5110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/>
                    <a:t>Transit </a:t>
                  </a:r>
                  <a:r>
                    <a:rPr lang="de-DE" b="1" dirty="0" err="1"/>
                    <a:t>model</a:t>
                  </a:r>
                  <a:endParaRPr lang="de-DE" b="1" dirty="0"/>
                </a:p>
              </p:txBody>
            </p:sp>
            <p:cxnSp>
              <p:nvCxnSpPr>
                <p:cNvPr id="59" name="Straight Arrow Connector 58">
                  <a:extLst>
                    <a:ext uri="{FF2B5EF4-FFF2-40B4-BE49-F238E27FC236}">
                      <a16:creationId xmlns:a16="http://schemas.microsoft.com/office/drawing/2014/main" xmlns="" id="{0F829648-1EA0-564A-840E-94447A81FA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19200" y="3273223"/>
                  <a:ext cx="457200" cy="3377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xmlns="" id="{18451C6A-8553-9846-9275-A476DEAEA608}"/>
                    </a:ext>
                  </a:extLst>
                </p:cNvPr>
                <p:cNvSpPr txBox="1"/>
                <p:nvPr/>
              </p:nvSpPr>
              <p:spPr>
                <a:xfrm>
                  <a:off x="3213251" y="2582332"/>
                  <a:ext cx="1747053" cy="3840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 err="1"/>
                    <a:t>absorbing</a:t>
                  </a:r>
                  <a:r>
                    <a:rPr lang="de-DE" sz="1200" dirty="0"/>
                    <a:t> </a:t>
                  </a:r>
                  <a:r>
                    <a:rPr lang="de-DE" sz="1200" dirty="0" err="1"/>
                    <a:t>state</a:t>
                  </a:r>
                  <a:endParaRPr lang="de-DE" sz="1200" dirty="0"/>
                </a:p>
              </p:txBody>
            </p:sp>
            <p:sp>
              <p:nvSpPr>
                <p:cNvPr id="61" name="Right Brace 60">
                  <a:extLst>
                    <a:ext uri="{FF2B5EF4-FFF2-40B4-BE49-F238E27FC236}">
                      <a16:creationId xmlns:a16="http://schemas.microsoft.com/office/drawing/2014/main" xmlns="" id="{09BF18B3-1014-D548-8C48-3DFF57A27F4E}"/>
                    </a:ext>
                  </a:extLst>
                </p:cNvPr>
                <p:cNvSpPr/>
                <p:nvPr/>
              </p:nvSpPr>
              <p:spPr>
                <a:xfrm rot="5400000">
                  <a:off x="2881757" y="3437241"/>
                  <a:ext cx="242205" cy="560798"/>
                </a:xfrm>
                <a:prstGeom prst="rightBrace">
                  <a:avLst>
                    <a:gd name="adj1" fmla="val 40361"/>
                    <a:gd name="adj2" fmla="val 5000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/>
                </a:p>
              </p:txBody>
            </p:sp>
            <p:sp>
              <p:nvSpPr>
                <p:cNvPr id="63" name="Right Brace 62">
                  <a:extLst>
                    <a:ext uri="{FF2B5EF4-FFF2-40B4-BE49-F238E27FC236}">
                      <a16:creationId xmlns:a16="http://schemas.microsoft.com/office/drawing/2014/main" xmlns="" id="{5955C294-3C37-C248-93F1-8EFEF23FEE20}"/>
                    </a:ext>
                  </a:extLst>
                </p:cNvPr>
                <p:cNvSpPr/>
                <p:nvPr/>
              </p:nvSpPr>
              <p:spPr>
                <a:xfrm rot="5400000">
                  <a:off x="848956" y="3513950"/>
                  <a:ext cx="226591" cy="513894"/>
                </a:xfrm>
                <a:prstGeom prst="rightBrace">
                  <a:avLst>
                    <a:gd name="adj1" fmla="val 40361"/>
                    <a:gd name="adj2" fmla="val 5000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xmlns="" id="{9C6BBC12-EFDE-5D4F-8A23-13116625195E}"/>
                    </a:ext>
                  </a:extLst>
                </p:cNvPr>
                <p:cNvSpPr txBox="1"/>
                <p:nvPr/>
              </p:nvSpPr>
              <p:spPr>
                <a:xfrm>
                  <a:off x="166223" y="4189517"/>
                  <a:ext cx="1287959" cy="3840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 err="1"/>
                    <a:t>Incubation</a:t>
                  </a:r>
                  <a:endParaRPr lang="de-DE" sz="1200" dirty="0"/>
                </a:p>
              </p:txBody>
            </p:sp>
            <p:cxnSp>
              <p:nvCxnSpPr>
                <p:cNvPr id="65" name="Straight Arrow Connector 64">
                  <a:extLst>
                    <a:ext uri="{FF2B5EF4-FFF2-40B4-BE49-F238E27FC236}">
                      <a16:creationId xmlns:a16="http://schemas.microsoft.com/office/drawing/2014/main" xmlns="" id="{4527577C-1F63-3F4F-ACAE-559DCDF507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19344" y="3290454"/>
                  <a:ext cx="457200" cy="3377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Arrow Connector 65">
                  <a:extLst>
                    <a:ext uri="{FF2B5EF4-FFF2-40B4-BE49-F238E27FC236}">
                      <a16:creationId xmlns:a16="http://schemas.microsoft.com/office/drawing/2014/main" xmlns="" id="{D5A0E9A0-EF63-B948-B7D7-9FE9A8DB1B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5592" y="3308616"/>
                  <a:ext cx="457200" cy="3377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Right Brace 68">
                  <a:extLst>
                    <a:ext uri="{FF2B5EF4-FFF2-40B4-BE49-F238E27FC236}">
                      <a16:creationId xmlns:a16="http://schemas.microsoft.com/office/drawing/2014/main" xmlns="" id="{746037C2-026A-DC41-932C-7490349886D6}"/>
                    </a:ext>
                  </a:extLst>
                </p:cNvPr>
                <p:cNvSpPr/>
                <p:nvPr/>
              </p:nvSpPr>
              <p:spPr>
                <a:xfrm rot="5400000">
                  <a:off x="1790581" y="3464973"/>
                  <a:ext cx="261651" cy="576785"/>
                </a:xfrm>
                <a:prstGeom prst="rightBrace">
                  <a:avLst>
                    <a:gd name="adj1" fmla="val 40361"/>
                    <a:gd name="adj2" fmla="val 5000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xmlns="" id="{24F785AF-3F6F-4D41-A643-3C4CF83260A3}"/>
                    </a:ext>
                  </a:extLst>
                </p:cNvPr>
                <p:cNvSpPr txBox="1"/>
                <p:nvPr/>
              </p:nvSpPr>
              <p:spPr>
                <a:xfrm>
                  <a:off x="969773" y="3831067"/>
                  <a:ext cx="1833208" cy="3840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 err="1"/>
                    <a:t>presymptomatic</a:t>
                  </a:r>
                  <a:endParaRPr lang="de-DE" sz="1200" dirty="0"/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xmlns="" id="{F9A16D96-4DE3-5F40-8F2A-904B32F9EF39}"/>
                    </a:ext>
                  </a:extLst>
                </p:cNvPr>
                <p:cNvSpPr txBox="1"/>
                <p:nvPr/>
              </p:nvSpPr>
              <p:spPr>
                <a:xfrm>
                  <a:off x="2190443" y="4257973"/>
                  <a:ext cx="1525052" cy="3833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 err="1"/>
                    <a:t>Symptomatic</a:t>
                  </a:r>
                  <a:endParaRPr lang="de-DE" sz="1200" dirty="0"/>
                </a:p>
              </p:txBody>
            </p:sp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3952F97E-BB61-AF4D-BC78-D6ACE8565C78}"/>
                  </a:ext>
                </a:extLst>
              </p:cNvPr>
              <p:cNvSpPr/>
              <p:nvPr/>
            </p:nvSpPr>
            <p:spPr>
              <a:xfrm>
                <a:off x="3337771" y="1472244"/>
                <a:ext cx="3158523" cy="185896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E54C1F53-04F2-734B-B0A1-8B102788BB3B}"/>
                </a:ext>
              </a:extLst>
            </p:cNvPr>
            <p:cNvSpPr txBox="1"/>
            <p:nvPr/>
          </p:nvSpPr>
          <p:spPr>
            <a:xfrm>
              <a:off x="6463982" y="4880772"/>
              <a:ext cx="31891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/>
                <a:t>Symptomatic</a:t>
              </a:r>
              <a:r>
                <a:rPr lang="de-DE" b="1" dirty="0"/>
                <a:t> </a:t>
              </a:r>
              <a:r>
                <a:rPr lang="de-DE" b="1" dirty="0" err="1"/>
                <a:t>consists</a:t>
              </a:r>
              <a:r>
                <a:rPr lang="de-DE" b="1" dirty="0"/>
                <a:t> </a:t>
              </a:r>
              <a:r>
                <a:rPr lang="de-DE" b="1" dirty="0" err="1"/>
                <a:t>of</a:t>
              </a:r>
              <a:r>
                <a:rPr lang="de-DE" b="1" dirty="0"/>
                <a:t> 1 </a:t>
              </a:r>
              <a:r>
                <a:rPr lang="de-DE" b="1" dirty="0" err="1"/>
                <a:t>state</a:t>
              </a:r>
              <a:endParaRPr lang="de-DE" b="1" dirty="0"/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xmlns="" id="{7F07DDAA-67D2-FB46-8044-E68E3EC3C98E}"/>
                </a:ext>
              </a:extLst>
            </p:cNvPr>
            <p:cNvCxnSpPr/>
            <p:nvPr/>
          </p:nvCxnSpPr>
          <p:spPr>
            <a:xfrm>
              <a:off x="7834849" y="5250104"/>
              <a:ext cx="0" cy="19126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Down Arrow 16">
            <a:extLst>
              <a:ext uri="{FF2B5EF4-FFF2-40B4-BE49-F238E27FC236}">
                <a16:creationId xmlns:a16="http://schemas.microsoft.com/office/drawing/2014/main" xmlns="" id="{260791CF-3FD3-A34F-B65D-62756878FCAD}"/>
              </a:ext>
            </a:extLst>
          </p:cNvPr>
          <p:cNvSpPr/>
          <p:nvPr/>
        </p:nvSpPr>
        <p:spPr>
          <a:xfrm>
            <a:off x="5498329" y="1105103"/>
            <a:ext cx="339010" cy="2775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xmlns="" id="{2283C2CA-9846-174F-BEA9-E8FAF8AC4906}"/>
              </a:ext>
            </a:extLst>
          </p:cNvPr>
          <p:cNvSpPr/>
          <p:nvPr/>
        </p:nvSpPr>
        <p:spPr>
          <a:xfrm>
            <a:off x="7050631" y="1696020"/>
            <a:ext cx="278570" cy="2443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226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extShape 1"/>
          <p:cNvSpPr txBox="1"/>
          <p:nvPr/>
        </p:nvSpPr>
        <p:spPr>
          <a:xfrm>
            <a:off x="251280" y="-92520"/>
            <a:ext cx="2890800" cy="10850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0" strike="noStrike" spc="-1">
                <a:solidFill>
                  <a:srgbClr val="000000"/>
                </a:solidFill>
                <a:latin typeface="Calibri"/>
              </a:rPr>
              <a:t>Parameters</a:t>
            </a:r>
          </a:p>
        </p:txBody>
      </p:sp>
      <p:pic>
        <p:nvPicPr>
          <p:cNvPr id="359" name="Picture 21"/>
          <p:cNvPicPr/>
          <p:nvPr/>
        </p:nvPicPr>
        <p:blipFill>
          <a:blip r:embed="rId3"/>
          <a:stretch/>
        </p:blipFill>
        <p:spPr>
          <a:xfrm>
            <a:off x="751320" y="1346400"/>
            <a:ext cx="4038840" cy="2692440"/>
          </a:xfrm>
          <a:prstGeom prst="rect">
            <a:avLst/>
          </a:prstGeom>
          <a:ln>
            <a:noFill/>
          </a:ln>
        </p:spPr>
      </p:pic>
      <p:pic>
        <p:nvPicPr>
          <p:cNvPr id="360" name="Picture 23"/>
          <p:cNvPicPr/>
          <p:nvPr/>
        </p:nvPicPr>
        <p:blipFill>
          <a:blip r:embed="rId4"/>
          <a:stretch/>
        </p:blipFill>
        <p:spPr>
          <a:xfrm>
            <a:off x="4860000" y="2213640"/>
            <a:ext cx="4038840" cy="2692440"/>
          </a:xfrm>
          <a:prstGeom prst="rect">
            <a:avLst/>
          </a:prstGeom>
          <a:ln>
            <a:noFill/>
          </a:ln>
        </p:spPr>
      </p:pic>
      <p:sp>
        <p:nvSpPr>
          <p:cNvPr id="361" name="CustomShape 2"/>
          <p:cNvSpPr/>
          <p:nvPr/>
        </p:nvSpPr>
        <p:spPr>
          <a:xfrm>
            <a:off x="1877760" y="1121040"/>
            <a:ext cx="15267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400" b="1" strike="noStrike" spc="-1">
                <a:solidFill>
                  <a:srgbClr val="000000"/>
                </a:solidFill>
                <a:latin typeface="Calibri"/>
              </a:rPr>
              <a:t>incubation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362" name="CustomShape 3"/>
          <p:cNvSpPr/>
          <p:nvPr/>
        </p:nvSpPr>
        <p:spPr>
          <a:xfrm>
            <a:off x="5314320" y="2104920"/>
            <a:ext cx="31302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400" b="1" strike="noStrike" spc="-1">
                <a:solidFill>
                  <a:srgbClr val="000000"/>
                </a:solidFill>
                <a:latin typeface="Calibri"/>
              </a:rPr>
              <a:t>symptomatic infectious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364" name="CustomShape 5"/>
          <p:cNvSpPr/>
          <p:nvPr/>
        </p:nvSpPr>
        <p:spPr>
          <a:xfrm>
            <a:off x="5779440" y="1471680"/>
            <a:ext cx="3014280" cy="456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I. Infection time course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365" name="CustomShape 6"/>
          <p:cNvSpPr/>
          <p:nvPr/>
        </p:nvSpPr>
        <p:spPr>
          <a:xfrm flipV="1">
            <a:off x="7287120" y="1231200"/>
            <a:ext cx="617400" cy="239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6" name="CustomShape 7"/>
          <p:cNvSpPr/>
          <p:nvPr/>
        </p:nvSpPr>
        <p:spPr>
          <a:xfrm>
            <a:off x="5148000" y="541440"/>
            <a:ext cx="613800" cy="281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7" name="CustomShape 8"/>
          <p:cNvSpPr/>
          <p:nvPr/>
        </p:nvSpPr>
        <p:spPr>
          <a:xfrm>
            <a:off x="3729960" y="51480"/>
            <a:ext cx="2276640" cy="456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II. Test sensitivity</a:t>
            </a:r>
            <a:endParaRPr lang="en-US" sz="2400" b="0" strike="noStrike" spc="-1">
              <a:latin typeface="Arial"/>
            </a:endParaRPr>
          </a:p>
        </p:txBody>
      </p:sp>
      <p:grpSp>
        <p:nvGrpSpPr>
          <p:cNvPr id="368" name="Group 9"/>
          <p:cNvGrpSpPr/>
          <p:nvPr/>
        </p:nvGrpSpPr>
        <p:grpSpPr>
          <a:xfrm>
            <a:off x="2641320" y="3949920"/>
            <a:ext cx="4129920" cy="2844000"/>
            <a:chOff x="2641320" y="3949920"/>
            <a:chExt cx="4129920" cy="2844000"/>
          </a:xfrm>
        </p:grpSpPr>
        <p:pic>
          <p:nvPicPr>
            <p:cNvPr id="369" name="Picture 39"/>
            <p:cNvPicPr/>
            <p:nvPr/>
          </p:nvPicPr>
          <p:blipFill>
            <a:blip r:embed="rId5"/>
            <a:stretch/>
          </p:blipFill>
          <p:spPr>
            <a:xfrm>
              <a:off x="2641320" y="4041000"/>
              <a:ext cx="4129920" cy="2752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70" name="CustomShape 10"/>
            <p:cNvSpPr/>
            <p:nvPr/>
          </p:nvSpPr>
          <p:spPr>
            <a:xfrm>
              <a:off x="3772800" y="3949920"/>
              <a:ext cx="2035800" cy="45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2400" b="1" strike="noStrike" spc="-1">
                  <a:solidFill>
                    <a:srgbClr val="000000"/>
                  </a:solidFill>
                  <a:latin typeface="Calibri"/>
                </a:rPr>
                <a:t>Test sensitivity</a:t>
              </a:r>
              <a:endParaRPr lang="en-US" sz="2400" b="0" strike="noStrike" spc="-1">
                <a:latin typeface="Arial"/>
              </a:endParaRPr>
            </a:p>
          </p:txBody>
        </p:sp>
      </p:grpSp>
      <p:sp>
        <p:nvSpPr>
          <p:cNvPr id="371" name="CustomShape 11"/>
          <p:cNvSpPr/>
          <p:nvPr/>
        </p:nvSpPr>
        <p:spPr>
          <a:xfrm>
            <a:off x="83880" y="5195520"/>
            <a:ext cx="2649960" cy="155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Calibri"/>
              </a:rPr>
              <a:t>Wei et al. (2020) MedRXiv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Calibri"/>
              </a:rPr>
              <a:t>Singanayagam  et al (2020) Euro Surveill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Calibri"/>
              </a:rPr>
              <a:t>Van Kampen et al (2020) MedRXiv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Calibri"/>
              </a:rPr>
              <a:t>Ejima et al. (2020) MedRXiv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Calibri"/>
              </a:rPr>
              <a:t>Kucirca et al (2020) Ann Int Med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Calibri"/>
              </a:rPr>
              <a:t>Charite: Unpublished data Drosten Lab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Calibri"/>
              </a:rPr>
              <a:t>In house: Unpublished data RKI</a:t>
            </a:r>
            <a:endParaRPr lang="en-US" sz="1200" b="0" strike="noStrike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26">
                <a:extLst>
                  <a:ext uri="{FF2B5EF4-FFF2-40B4-BE49-F238E27FC236}">
                    <a16:creationId xmlns:a16="http://schemas.microsoft.com/office/drawing/2014/main" xmlns="" id="{13D3A1DB-814E-6744-BBB2-DAC0F25D0BE1}"/>
                  </a:ext>
                </a:extLst>
              </p:cNvPr>
              <p:cNvSpPr/>
              <p:nvPr/>
            </p:nvSpPr>
            <p:spPr>
              <a:xfrm>
                <a:off x="3188737" y="798292"/>
                <a:ext cx="606307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latin typeface="Cambria Math" panose="02040503050406030204" pitchFamily="18" charset="0"/>
                          <a:ea typeface="Cambria Math"/>
                        </a:rPr>
                        <m:t>𝑹𝑹</m:t>
                      </m:r>
                      <m:d>
                        <m:dPr>
                          <m:ctrlPr>
                            <a:rPr lang="de-DE" sz="2800" b="1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2800" b="1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𝒕</m:t>
                          </m:r>
                        </m:e>
                      </m:d>
                      <m:r>
                        <a:rPr lang="de-DE" sz="2800" b="1" i="1" smtClean="0">
                          <a:latin typeface="Cambria Math" panose="02040503050406030204" pitchFamily="18" charset="0"/>
                          <a:ea typeface="Cambria Math"/>
                        </a:rPr>
                        <m:t>= </m:t>
                      </m:r>
                      <m:r>
                        <a:rPr lang="de-DE" sz="2800" b="1" i="1">
                          <a:latin typeface="Cambria Math"/>
                          <a:ea typeface="Cambria Math"/>
                        </a:rPr>
                        <m:t>𝑷</m:t>
                      </m:r>
                      <m:d>
                        <m:dPr>
                          <m:ctrlPr>
                            <a:rPr lang="de-DE" sz="2800" b="1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28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2800" b="1">
                                  <a:latin typeface="Cambria Math"/>
                                </a:rPr>
                                <m:t>𝐏𝐂𝐑</m:t>
                              </m:r>
                            </m:e>
                            <m:sup>
                              <m:r>
                                <a:rPr lang="de-DE" sz="2800" b="1"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  <m:r>
                            <a:rPr lang="de-DE" sz="2800" b="1" i="1"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de-DE" sz="2800" b="1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de-DE" sz="2800" b="1">
                              <a:latin typeface="Cambria Math"/>
                              <a:ea typeface="Cambria Math"/>
                            </a:rPr>
                            <m:t>𝐈𝐧𝐟</m:t>
                          </m:r>
                          <m:r>
                            <a:rPr lang="de-DE" sz="2800" b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de-DE" sz="2800" b="1">
                              <a:latin typeface="Cambria Math" panose="02040503050406030204" pitchFamily="18" charset="0"/>
                              <a:ea typeface="Cambria Math"/>
                            </a:rPr>
                            <m:t>𝐭</m:t>
                          </m:r>
                          <m:r>
                            <a:rPr lang="de-DE" sz="2800" b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</m:d>
                      <m:r>
                        <a:rPr lang="de-DE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</m:t>
                      </m:r>
                      <m:r>
                        <a:rPr lang="de-DE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de-DE" sz="2800" b="1">
                          <a:latin typeface="Cambria Math"/>
                          <a:ea typeface="Cambria Math"/>
                        </a:rPr>
                        <m:t>𝐈𝐧𝐟</m:t>
                      </m:r>
                      <m:r>
                        <a:rPr lang="de-DE" sz="2800" b="1"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r>
                        <a:rPr lang="de-DE" sz="2800" b="1">
                          <a:latin typeface="Cambria Math" panose="02040503050406030204" pitchFamily="18" charset="0"/>
                          <a:ea typeface="Cambria Math"/>
                        </a:rPr>
                        <m:t>𝐭</m:t>
                      </m:r>
                      <m:r>
                        <a:rPr lang="de-DE" sz="2800" b="1">
                          <a:latin typeface="Cambria Math" panose="02040503050406030204" pitchFamily="18" charset="0"/>
                          <a:ea typeface="Cambria Math"/>
                        </a:rPr>
                        <m:t>)</m:t>
                      </m:r>
                      <m:r>
                        <a:rPr lang="de-DE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2800" dirty="0"/>
              </a:p>
            </p:txBody>
          </p:sp>
        </mc:Choice>
        <mc:Fallback>
          <p:sp>
            <p:nvSpPr>
              <p:cNvPr id="16" name="Rectangle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3D3A1DB-814E-6744-BBB2-DAC0F25D0B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737" y="798292"/>
                <a:ext cx="6063070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700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002092-3477-FB43-8FA5-E573B729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3222"/>
            <a:ext cx="8229600" cy="823490"/>
          </a:xfrm>
        </p:spPr>
        <p:txBody>
          <a:bodyPr>
            <a:normAutofit/>
          </a:bodyPr>
          <a:lstStyle/>
          <a:p>
            <a:r>
              <a:rPr lang="de-DE" dirty="0" err="1" smtClean="0"/>
              <a:t>Example</a:t>
            </a:r>
            <a:r>
              <a:rPr lang="de-DE" dirty="0" smtClean="0"/>
              <a:t>:</a:t>
            </a:r>
            <a:r>
              <a:rPr lang="de-DE" dirty="0" smtClean="0"/>
              <a:t> </a:t>
            </a:r>
            <a:r>
              <a:rPr lang="de-DE" dirty="0" err="1" smtClean="0"/>
              <a:t>Incoming</a:t>
            </a:r>
            <a:r>
              <a:rPr lang="de-DE" dirty="0" smtClean="0"/>
              <a:t> </a:t>
            </a:r>
            <a:r>
              <a:rPr lang="de-DE" dirty="0" err="1" smtClean="0"/>
              <a:t>Travellers</a:t>
            </a:r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932911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80866"/>
            <a:ext cx="8915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503040" y="3672954"/>
            <a:ext cx="851986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29" y="2276732"/>
            <a:ext cx="8343289" cy="424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22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577</Words>
  <Application>Microsoft Office PowerPoint</Application>
  <PresentationFormat>Bildschirmpräsentation (4:3)</PresentationFormat>
  <Paragraphs>172</Paragraphs>
  <Slides>12</Slides>
  <Notes>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3" baseType="lpstr">
      <vt:lpstr>Larissa</vt:lpstr>
      <vt:lpstr>RKI_COVIDTestCalculator</vt:lpstr>
      <vt:lpstr>Problem statement</vt:lpstr>
      <vt:lpstr>Disambiguation</vt:lpstr>
      <vt:lpstr>Methods – brief math</vt:lpstr>
      <vt:lpstr>Methods – brief math</vt:lpstr>
      <vt:lpstr>Methods: Infection time course</vt:lpstr>
      <vt:lpstr>Methods: Infection time course</vt:lpstr>
      <vt:lpstr>PowerPoint-Präsentation</vt:lpstr>
      <vt:lpstr>Example: Incoming Travellers</vt:lpstr>
      <vt:lpstr>&lt;Show case tool (live demo)&gt;</vt:lpstr>
      <vt:lpstr>Summary</vt:lpstr>
      <vt:lpstr>Acknowledgements</vt:lpstr>
    </vt:vector>
  </TitlesOfParts>
  <Company>Robert Koch-Institut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Bioinformatik für  die Hochdurchsatzdatenanalyse &amp; Vorhersage</dc:title>
  <dc:creator>von Kleist, Max</dc:creator>
  <cp:lastModifiedBy>von Kleist, Max</cp:lastModifiedBy>
  <cp:revision>159</cp:revision>
  <dcterms:created xsi:type="dcterms:W3CDTF">2019-07-05T08:38:40Z</dcterms:created>
  <dcterms:modified xsi:type="dcterms:W3CDTF">2020-10-19T08:45:14Z</dcterms:modified>
</cp:coreProperties>
</file>