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4" r:id="rId2"/>
    <p:sldId id="365" r:id="rId3"/>
    <p:sldId id="383" r:id="rId4"/>
    <p:sldId id="386" r:id="rId5"/>
    <p:sldId id="385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4" autoAdjust="0"/>
    <p:restoredTop sz="94985" autoAdjust="0"/>
  </p:normalViewPr>
  <p:slideViewPr>
    <p:cSldViewPr>
      <p:cViewPr varScale="1">
        <p:scale>
          <a:sx n="63" d="100"/>
          <a:sy n="63" d="100"/>
        </p:scale>
        <p:origin x="-14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https://www.who.int/docs/default-source/coronaviruse/situation-reports/20201020-weekly-epi-update-10.pdf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https://ec.europa.eu/info/live-work-travel-eu/health/coronavirus-response/travel-during-coronavirus-pandemic/common-approach-travel-measures-eu_de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21.10.2020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40.472.505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1.119.283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(2,8%)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20.10.2020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72908"/>
              </p:ext>
            </p:extLst>
          </p:nvPr>
        </p:nvGraphicFramePr>
        <p:xfrm>
          <a:off x="110666" y="1744702"/>
          <a:ext cx="8925830" cy="4806637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505294"/>
                <a:gridCol w="1080120"/>
                <a:gridCol w="1512168"/>
                <a:gridCol w="792088"/>
                <a:gridCol w="771356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8.214.755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410.558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18,78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124,77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7.597.063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421.183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-14,18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30,82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5.250.727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147.319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-16,38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69,8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1.415.316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103.006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19,19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70,61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1.002.649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98.932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220,93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974.449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85.481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182,12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965.883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46.800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-17,79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92,97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910.277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166.798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39,93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248,9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3,69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870.876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19.705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-6,93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60,61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3,88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854.926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16.857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-43,88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39163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 smtClean="0">
                <a:solidFill>
                  <a:prstClr val="black"/>
                </a:solidFill>
              </a:rPr>
              <a:t>Quelle: ECDC, Stand: 20.10.2020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3597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3896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94490"/>
              </p:ext>
            </p:extLst>
          </p:nvPr>
        </p:nvGraphicFramePr>
        <p:xfrm>
          <a:off x="46726" y="4344711"/>
          <a:ext cx="1428930" cy="8763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117,29</a:t>
                      </a: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90,42</a:t>
                      </a: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Trunesien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86,97</a:t>
                      </a: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60,29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582189"/>
              </p:ext>
            </p:extLst>
          </p:nvPr>
        </p:nvGraphicFramePr>
        <p:xfrm>
          <a:off x="1698398" y="4344711"/>
          <a:ext cx="1662100" cy="230627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220,93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Bahamas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156,62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Costa Rica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155,56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Aruba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128,87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Puerto Rico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126,68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124,77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Sint</a:t>
                      </a:r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Maarten</a:t>
                      </a:r>
                      <a:endParaRPr lang="de-DE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108,52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Panama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103,12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Curaçao</a:t>
                      </a:r>
                      <a:endParaRPr lang="de-DE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101,58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92,97</a:t>
                      </a:r>
                    </a:p>
                  </a:txBody>
                  <a:tcPr marL="7620" marR="7620" marT="7620" marB="0" anchor="b"/>
                </a:tc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Paraguay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72,51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604579"/>
              </p:ext>
            </p:extLst>
          </p:nvPr>
        </p:nvGraphicFramePr>
        <p:xfrm>
          <a:off x="3563888" y="4344711"/>
          <a:ext cx="1524000" cy="952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Belize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67,63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60,61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54,97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Honduras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50,97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76049"/>
              </p:ext>
            </p:extLst>
          </p:nvPr>
        </p:nvGraphicFramePr>
        <p:xfrm>
          <a:off x="5496272" y="4344711"/>
          <a:ext cx="1524000" cy="245040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Bahrain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138,68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Jordanien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127,34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Libanon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121,36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Kuwait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117,4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115,49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VAE</a:t>
                      </a:r>
                      <a:endParaRPr lang="de-DE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94,41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84,71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80,78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64,21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Palästina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62,85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Malediven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54,43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52,26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50306"/>
              </p:ext>
            </p:extLst>
          </p:nvPr>
        </p:nvGraphicFramePr>
        <p:xfrm>
          <a:off x="7400835" y="4016963"/>
          <a:ext cx="1707669" cy="283224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Holy See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858,9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Andorra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824,4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Montenegro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274,84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Gibraltar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269,98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Armenien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266,89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Schweiz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220,87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Georgien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159,9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Nordmazedonien</a:t>
                      </a:r>
                      <a:endParaRPr lang="de-DE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128,78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Republik Moldau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115,85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Bosnia</a:t>
                      </a:r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9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Herzegovina</a:t>
                      </a:r>
                      <a:endParaRPr lang="de-DE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115,84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Ukraine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99,23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Monaco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96,72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70,61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Albanien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62,18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2450"/>
              </p:ext>
            </p:extLst>
          </p:nvPr>
        </p:nvGraphicFramePr>
        <p:xfrm>
          <a:off x="46726" y="5742677"/>
          <a:ext cx="1428930" cy="611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Guam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350,28</a:t>
                      </a: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Französisch Polynesien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217,7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82637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789040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73 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" y="515625"/>
            <a:ext cx="7958264" cy="317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7509142" y="3570183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20.10.2020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54097"/>
              </p:ext>
            </p:extLst>
          </p:nvPr>
        </p:nvGraphicFramePr>
        <p:xfrm>
          <a:off x="323528" y="1484784"/>
          <a:ext cx="2808312" cy="49853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568,47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406,27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316,28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271,28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248,9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203,24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189,71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188,47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185,34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182,12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180,93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155,82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145,38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139,67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135,72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131,36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131,3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113,11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106,05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91,02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79,11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Zypern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73,07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Litauen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52,9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Deutschland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52,66</a:t>
                      </a:r>
                    </a:p>
                  </a:txBody>
                  <a:tcPr marL="7620" marR="7620" marT="762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52,24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94" y="1268760"/>
            <a:ext cx="54292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052736"/>
            <a:ext cx="9076429" cy="58052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Afrika: </a:t>
            </a:r>
            <a:r>
              <a:rPr lang="de-DE" sz="1400" dirty="0"/>
              <a:t>1</a:t>
            </a:r>
            <a:r>
              <a:rPr lang="de-DE" sz="1400" dirty="0" smtClean="0"/>
              <a:t>% der neuen Fälle und </a:t>
            </a:r>
            <a:r>
              <a:rPr lang="de-DE" sz="1400" dirty="0"/>
              <a:t>1</a:t>
            </a:r>
            <a:r>
              <a:rPr lang="de-DE" sz="1400" dirty="0" smtClean="0"/>
              <a:t>% der neuen Todesfälle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Top 5 Länder mit den meisten Fällen: Südafrika, Marokko, Ägypten, Äthiopien und Nigeria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Die Mehrheit der Länder (78%) meldet  Übertragungen </a:t>
            </a:r>
            <a:r>
              <a:rPr lang="de-DE" sz="1400" dirty="0" smtClean="0"/>
              <a:t>in der Bevölkerung (Community Transmission)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Amerika: </a:t>
            </a:r>
            <a:r>
              <a:rPr lang="de-DE" sz="1400" dirty="0" smtClean="0"/>
              <a:t>33% der neuen Fälle (47% der kumulativen Fälle)  und weiterhin der Großteil der neuen Todesfälle (45%)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D</a:t>
            </a:r>
            <a:r>
              <a:rPr lang="de-DE" sz="1400" dirty="0" smtClean="0"/>
              <a:t>ie Vereinigten Staaten, Brasilien, Mexiko, Peru und Kolumbien meldeten die meisten Todesfälle  (unverändert)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Argentinien hat die höchste Zahl neuer Fälle und neuer Todesfälle pro Million Einwohner (über 2000 neuen Fällen pro Million Einwohner) in der vergangenen Woche</a:t>
            </a:r>
            <a:r>
              <a:rPr lang="de-DE" sz="1400" dirty="0"/>
              <a:t>. Der Zugang zu medizinischer Versorgung ist nicht gewährleistet. Es besteht ein Mangel an allgemeinen Krankenhaus- und </a:t>
            </a:r>
            <a:r>
              <a:rPr lang="de-DE" sz="1400" dirty="0" smtClean="0"/>
              <a:t>ICU-betten</a:t>
            </a:r>
            <a:r>
              <a:rPr lang="de-DE" sz="1400" dirty="0"/>
              <a:t>. </a:t>
            </a: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b="1" dirty="0" smtClean="0"/>
              <a:t>Asien:</a:t>
            </a:r>
            <a:r>
              <a:rPr lang="de-DE" sz="1800" dirty="0" smtClean="0"/>
              <a:t> 22% der neuen Fälle und 20% der neuen Todesfälle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Rückgang von 11% in den Südost Asiens in neuen Fälle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Nepal ist das einzige Land, das im Vergleich zur Vorwoche einen Anstieg sowohl der </a:t>
            </a:r>
            <a:r>
              <a:rPr lang="de-DE" sz="1400" dirty="0" smtClean="0"/>
              <a:t>Neuerkrankungen </a:t>
            </a:r>
            <a:r>
              <a:rPr lang="de-DE" sz="1400" dirty="0"/>
              <a:t>(12%) als auch der neuen Todesfälle (31%) meldete</a:t>
            </a:r>
            <a:r>
              <a:rPr lang="de-DE" sz="1400" dirty="0" smtClean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b="1" dirty="0" smtClean="0"/>
              <a:t>Europa: Großteil </a:t>
            </a:r>
            <a:r>
              <a:rPr lang="de-DE" sz="1800" b="1" dirty="0"/>
              <a:t>der neuen Fälle </a:t>
            </a:r>
            <a:r>
              <a:rPr lang="de-DE" sz="1800" b="1" dirty="0" smtClean="0"/>
              <a:t> (38%) </a:t>
            </a:r>
            <a:r>
              <a:rPr lang="de-DE" sz="1800" b="1" dirty="0"/>
              <a:t>und </a:t>
            </a:r>
            <a:r>
              <a:rPr lang="de-DE" sz="1800" b="1" dirty="0" smtClean="0"/>
              <a:t>23% </a:t>
            </a:r>
            <a:r>
              <a:rPr lang="de-DE" sz="1800" b="1" dirty="0"/>
              <a:t>der </a:t>
            </a:r>
            <a:r>
              <a:rPr lang="de-DE" sz="1800" b="1" dirty="0" smtClean="0"/>
              <a:t>neuen Todesfälle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/>
              <a:t>25% mehr neue </a:t>
            </a:r>
            <a:r>
              <a:rPr lang="de-DE" sz="1400" dirty="0" smtClean="0"/>
              <a:t>Fälle </a:t>
            </a:r>
            <a:r>
              <a:rPr lang="de-DE" sz="1400" dirty="0"/>
              <a:t>als in der </a:t>
            </a:r>
            <a:r>
              <a:rPr lang="de-DE" sz="1400" dirty="0" smtClean="0"/>
              <a:t>Vorwoche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Europa meldet </a:t>
            </a:r>
            <a:r>
              <a:rPr lang="de-DE" sz="1400" dirty="0"/>
              <a:t>derzeit mehr als dreimal so viele Fälle pro Tag im Vergleich zum Höchststand im April, obwohl die Zahl der täglichen Todesfälle nach wie vor fünfmal niedriger ist als im April. </a:t>
            </a: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b="1" dirty="0" smtClean="0"/>
              <a:t>Ozeanien: </a:t>
            </a:r>
            <a:r>
              <a:rPr lang="de-DE" sz="1800" dirty="0" smtClean="0"/>
              <a:t>0,08% der neuen Fälle und 0,05% der neuen Todesfälle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de-DE" sz="1400" dirty="0" smtClean="0"/>
              <a:t>Am </a:t>
            </a:r>
            <a:r>
              <a:rPr lang="de-DE" sz="1400" dirty="0"/>
              <a:t>13. </a:t>
            </a:r>
            <a:r>
              <a:rPr lang="de-DE" sz="1400" dirty="0" smtClean="0"/>
              <a:t>10. haben </a:t>
            </a:r>
            <a:r>
              <a:rPr lang="de-DE" sz="1400" dirty="0"/>
              <a:t>die EU-Länder eine </a:t>
            </a:r>
            <a:r>
              <a:rPr lang="de-DE" sz="1400" b="1" dirty="0"/>
              <a:t>Empfehlung des Rates </a:t>
            </a:r>
            <a:r>
              <a:rPr lang="de-DE" sz="1400" dirty="0"/>
              <a:t>für eine koordinierte Vorgehensweise bei der Beschränkung der Freizügigkeit aufgrund der </a:t>
            </a:r>
            <a:r>
              <a:rPr lang="de-DE" sz="1400" dirty="0" smtClean="0"/>
              <a:t>COVID-19-Pandemie angenommen</a:t>
            </a:r>
            <a:r>
              <a:rPr lang="de-DE" sz="1400" b="1" dirty="0" smtClean="0"/>
              <a:t>. </a:t>
            </a:r>
            <a:endParaRPr lang="de-DE" sz="14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b="1" dirty="0" smtClean="0">
              <a:solidFill>
                <a:schemeClr val="tx2"/>
              </a:solidFill>
            </a:endParaRPr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/ Überblick (der 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vergangenen 7T)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cxnSp>
        <p:nvCxnSpPr>
          <p:cNvPr id="8" name="Gerade Verbindung 7"/>
          <p:cNvCxnSpPr/>
          <p:nvPr/>
        </p:nvCxnSpPr>
        <p:spPr>
          <a:xfrm>
            <a:off x="0" y="60212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5347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665</Words>
  <Application>Microsoft Office PowerPoint</Application>
  <PresentationFormat>Bildschirmpräsentation (4:3)</PresentationFormat>
  <Paragraphs>285</Paragraphs>
  <Slides>5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Romo Ventura, Eugenia</cp:lastModifiedBy>
  <cp:revision>1001</cp:revision>
  <dcterms:created xsi:type="dcterms:W3CDTF">2020-04-16T05:25:18Z</dcterms:created>
  <dcterms:modified xsi:type="dcterms:W3CDTF">2020-10-21T09:12:22Z</dcterms:modified>
</cp:coreProperties>
</file>