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588" r:id="rId3"/>
    <p:sldId id="608" r:id="rId4"/>
    <p:sldId id="578" r:id="rId5"/>
    <p:sldId id="605" r:id="rId6"/>
    <p:sldId id="584" r:id="rId7"/>
    <p:sldId id="614" r:id="rId8"/>
    <p:sldId id="587" r:id="rId9"/>
    <p:sldId id="593" r:id="rId10"/>
    <p:sldId id="613" r:id="rId11"/>
    <p:sldId id="611" r:id="rId12"/>
    <p:sldId id="612" r:id="rId13"/>
    <p:sldId id="609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5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6576" autoAdjust="0"/>
  </p:normalViewPr>
  <p:slideViewPr>
    <p:cSldViewPr snapToGrid="0" snapToObjects="1">
      <p:cViewPr>
        <p:scale>
          <a:sx n="75" d="100"/>
          <a:sy n="75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</a:t>
            </a:r>
            <a:r>
              <a:rPr lang="de-DE" baseline="0" dirty="0" smtClean="0"/>
              <a:t> SARI-Fälle deutlich niedriger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</a:t>
            </a:r>
            <a:r>
              <a:rPr lang="de-DE" baseline="0" dirty="0" smtClean="0"/>
              <a:t> SARI-Fälle relativ niedrig im Vergleich zu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 der SARI-Fälle</a:t>
            </a:r>
            <a:r>
              <a:rPr lang="de-DE" baseline="0" dirty="0" smtClean="0"/>
              <a:t> in der 40. KW 2020 (rote Linie links) auf bzw. leicht unter dem Niveau  der Vorjahre, eher etwas niedriger. Höchste Anzahl SARI-Fälle in den letzten Jahren während der Grippewelle 2017/18 im Frühjahr 2018.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4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Anzahl ARE-Arztbesuche bei Schulkindern deutlich rückläufig (-&gt; Herbstferien), aber auch bei Erwachsenen ab 15 Jahren nicht mehr ansteigend. Das sind die Ergebnisse von letzter Woche (bis 42. KW)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Ferienende immer nur auf volle KW</a:t>
            </a:r>
            <a:r>
              <a:rPr lang="de-DE" sz="1800" baseline="0" dirty="0" smtClean="0">
                <a:latin typeface="Arial Narrow" panose="020B0606020202030204" pitchFamily="34" charset="0"/>
              </a:rPr>
              <a:t> dargestellt: Sind Ferien bis Anfang einer KW (bis einschl. Dienstag), dann wurde das Ende der vorangegangen KW gewählt. Sind Ferien bis Mitte/Ende einer KW (ab einschl. Mittwoch), dann wurde das Ende der laufenden KW gewählt. Z.B. in NRW: gingen die Sommerferien bis Dienstag, 11.08.20 (=KW33) </a:t>
            </a:r>
            <a:r>
              <a:rPr lang="de-DE" sz="1800" baseline="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Ende der KW 32 wurde eingezeichnet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smtClean="0">
                <a:latin typeface="Arial Narrow" panose="020B0606020202030204" pitchFamily="34" charset="0"/>
              </a:rPr>
              <a:t>COVID-Meldeinzidenz (rechts)</a:t>
            </a:r>
            <a:r>
              <a:rPr lang="de-DE" sz="1800" baseline="0" dirty="0" smtClean="0">
                <a:latin typeface="Arial Narrow" panose="020B0606020202030204" pitchFamily="34" charset="0"/>
              </a:rPr>
              <a:t> </a:t>
            </a:r>
            <a:r>
              <a:rPr lang="de-DE" sz="1800" dirty="0" smtClean="0">
                <a:latin typeface="Arial Narrow" panose="020B0606020202030204" pitchFamily="34" charset="0"/>
              </a:rPr>
              <a:t>und ARE-Arztbesuche (links) jeweils pro 100.000 Einwohner. Immer noch machen die COVID-Fälle nur rund 1 % der ARE-Arztbesuche aus. Aber: die Unterschiede sind insbesondere in den Altersgruppen zu sehen: Kinder haben mehr ARE, während Erwachsene (insbesondere junge)</a:t>
            </a:r>
            <a:r>
              <a:rPr lang="de-DE" sz="1800" baseline="0" dirty="0" smtClean="0">
                <a:latin typeface="Arial Narrow" panose="020B0606020202030204" pitchFamily="34" charset="0"/>
              </a:rPr>
              <a:t> im Verhältnis häufiger mit COVID diagnostiziert werden als (Klein)Kinder.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77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Grau: Grippewellen nach AGI-Definition</a:t>
            </a: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 den Altersgruppen der Kinder unter 15 Jahre noch auf niedrigem Niveau, niedriger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in den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Vorsaisons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 Altersgruppe 35 bis 59 Jahre schon leicht erhöht, über dem Niveau der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COVID-19 Patienten an SARI liegt aktuell bei 11%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Anteil COVID-19 Patienten an SARI liegt aktuell bei 11%. Anteil COVID-Diagnosen an den SARI-Fällen pro Altersgruppe</a:t>
            </a:r>
            <a:r>
              <a:rPr lang="de-DE" baseline="0" dirty="0" smtClean="0"/>
              <a:t> in der AG 15 bis 34 Jahre mit rund 40 % (bei wenigen Fällen = 20) am höchsten 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br>
              <a:rPr lang="de-DE" dirty="0" smtClean="0"/>
            </a:br>
            <a:r>
              <a:rPr lang="de-DE" dirty="0" smtClean="0"/>
              <a:t>syndromischen Surveillance akuter Atemwegserkrankungen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b="0" dirty="0" smtClean="0"/>
              <a:t>GrippeWeb, </a:t>
            </a:r>
            <a:br>
              <a:rPr lang="de-DE" sz="1800" b="0" dirty="0" smtClean="0"/>
            </a:br>
            <a:r>
              <a:rPr lang="de-DE" sz="1800" b="0" dirty="0" smtClean="0"/>
              <a:t>Arbeitsgemeinschaft Influenza,</a:t>
            </a:r>
            <a:br>
              <a:rPr lang="de-DE" sz="1800" b="0" dirty="0" smtClean="0"/>
            </a:br>
            <a:r>
              <a:rPr lang="de-DE" sz="1800" b="0" dirty="0" smtClean="0"/>
              <a:t>ICOSARI</a:t>
            </a:r>
            <a:br>
              <a:rPr lang="de-DE" sz="1800" b="0" dirty="0" smtClean="0"/>
            </a:br>
            <a:r>
              <a:rPr lang="de-DE" sz="1800" b="0" dirty="0" smtClean="0"/>
              <a:t>Datenstand  20.10.2020</a:t>
            </a:r>
            <a:endParaRPr lang="de-DE" sz="18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134"/>
            <a:ext cx="9144000" cy="453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bei Kindern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749" y="1282698"/>
            <a:ext cx="7295443" cy="4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5283201" y="3640608"/>
            <a:ext cx="826182" cy="575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981700" y="330205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179713" y="4169834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bei Kindern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749" y="1282698"/>
            <a:ext cx="7295443" cy="43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5542869" y="3043708"/>
            <a:ext cx="502331" cy="1261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283201" y="2705154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Frühjahr/Sommer 2020</a:t>
            </a:r>
            <a:endParaRPr lang="en-US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 flipV="1">
            <a:off x="2179712" y="4275668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825" y="976488"/>
            <a:ext cx="7876441" cy="52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1786466" y="4330701"/>
            <a:ext cx="245533" cy="313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4587859" y="1998134"/>
            <a:ext cx="653008" cy="8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240859" y="1934628"/>
            <a:ext cx="1943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Grippewelle 2017/18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5626100" y="3699905"/>
            <a:ext cx="943252" cy="63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07352" y="3335950"/>
            <a:ext cx="217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Frühjahr/Sommer 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002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42.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pic>
        <p:nvPicPr>
          <p:cNvPr id="1026" name="Picture 2" descr="S:\Projekte\FG36_AGI\Wochenberichte\Berichterstellung\Saison_2020_21\Woche_42_2020\SVGL_ARE_Gesamt_KW_42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57300"/>
            <a:ext cx="6286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GrippeWeb bis </a:t>
            </a:r>
            <a:r>
              <a:rPr lang="de-DE" dirty="0"/>
              <a:t>zur </a:t>
            </a:r>
            <a:r>
              <a:rPr lang="de-DE" dirty="0" smtClean="0"/>
              <a:t>42. KW 2020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pic>
        <p:nvPicPr>
          <p:cNvPr id="2" name="Picture 2" descr="S:\Projekte\FG36_AGI\Wochenberichte\Berichterstellung\Saison_2020_21\Woche_42_2020\ARE_ke_SVgl_mitPIC_KW42_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31900"/>
            <a:ext cx="6286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 smtClean="0"/>
              <a:t>Arbeitsgemeinschaft Influenza</a:t>
            </a:r>
            <a:br>
              <a:rPr lang="de-DE" dirty="0" smtClean="0"/>
            </a:br>
            <a:r>
              <a:rPr lang="de-DE" dirty="0" smtClean="0"/>
              <a:t>ARE-Konsultationen bis zur 42. KW 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86003" y="5527040"/>
            <a:ext cx="8371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Die </a:t>
            </a:r>
            <a:r>
              <a:rPr lang="en-US" sz="1400" dirty="0"/>
              <a:t>Konsultationsinzidenz (gesamt) lag in der </a:t>
            </a:r>
            <a:r>
              <a:rPr lang="en-US" sz="1400" dirty="0" smtClean="0"/>
              <a:t>42. </a:t>
            </a:r>
            <a:r>
              <a:rPr lang="en-US" sz="1400" dirty="0"/>
              <a:t>KW 2020 bei ca. </a:t>
            </a:r>
            <a:r>
              <a:rPr lang="en-US" sz="1400" dirty="0" smtClean="0"/>
              <a:t>1.300 Arztkonsultationen </a:t>
            </a:r>
            <a:r>
              <a:rPr lang="en-US" sz="1400" dirty="0"/>
              <a:t>wegen ARE pro 100.000 Einwohner. </a:t>
            </a:r>
            <a:r>
              <a:rPr lang="en-US" sz="1400" dirty="0" smtClean="0"/>
              <a:t>Auf </a:t>
            </a:r>
            <a:r>
              <a:rPr lang="en-US" sz="1400" dirty="0"/>
              <a:t>die Bevölkerung in Deutschland bezogen entspricht das einer Gesamtzahl von </a:t>
            </a:r>
            <a:endParaRPr lang="en-US" sz="1400" dirty="0" smtClean="0"/>
          </a:p>
          <a:p>
            <a:pPr algn="ctr"/>
            <a:r>
              <a:rPr lang="en-US" sz="1400" dirty="0" err="1" smtClean="0"/>
              <a:t>knapp</a:t>
            </a:r>
            <a:r>
              <a:rPr lang="en-US" sz="1400" dirty="0" smtClean="0"/>
              <a:t> 1,1 </a:t>
            </a:r>
            <a:r>
              <a:rPr lang="en-US" sz="1400" dirty="0"/>
              <a:t>Mio. </a:t>
            </a:r>
            <a:r>
              <a:rPr lang="en-US" sz="1400" dirty="0" smtClean="0"/>
              <a:t>Arztbesuchen </a:t>
            </a:r>
            <a:r>
              <a:rPr lang="en-US" sz="1400" dirty="0"/>
              <a:t>wegen </a:t>
            </a:r>
            <a:r>
              <a:rPr lang="en-US" sz="1400" dirty="0" smtClean="0"/>
              <a:t>ARE.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338262"/>
            <a:ext cx="7200000" cy="40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Schulferien im Oktober 2020 in Deutschland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 smtClean="0"/>
              <a:t>Stand: 13.10.2020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517567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33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682365" y="2155368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34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47163" y="2166250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35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3320218" y="214448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KW 32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 bwMode="auto">
          <a:xfrm>
            <a:off x="495300" y="1574800"/>
            <a:ext cx="81534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1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572" y="6146007"/>
            <a:ext cx="364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Bayern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141471" y="6176964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Baden-Württemberg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572" y="3072197"/>
            <a:ext cx="36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Berlin/Brandenburg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5141471" y="3072197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Nordrhein-Westfalen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84" y="3588620"/>
            <a:ext cx="3960000" cy="25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" y="3588619"/>
            <a:ext cx="3960000" cy="25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5" y="603709"/>
            <a:ext cx="3960000" cy="25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84" y="603710"/>
            <a:ext cx="3960000" cy="25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3668031"/>
            <a:ext cx="4500000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68032"/>
            <a:ext cx="4500000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98"/>
            <a:ext cx="4500000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714800"/>
            <a:ext cx="4500000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5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5" y="651844"/>
            <a:ext cx="8092592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ICOSARI-KH-Surveillance – SARI-Fälle (J09 – J22) bis zur 41.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529" y="2026919"/>
            <a:ext cx="8966202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smtClean="0"/>
              <a:t>ICOSARI-KH-Surveillance – SARI-Fälle (J09 – J22) sowie </a:t>
            </a:r>
            <a:endParaRPr lang="de-DE" dirty="0"/>
          </a:p>
          <a:p>
            <a:pPr algn="ctr"/>
            <a:r>
              <a:rPr lang="de-DE" dirty="0" smtClean="0"/>
              <a:t>Anteil SARI-Fälle mit COVID-Diagnose bis zur 41. KW 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20.10.2020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33" y="1727198"/>
            <a:ext cx="8754533" cy="43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Bildschirmpräsentation (4:3)</PresentationFormat>
  <Paragraphs>72</Paragraphs>
  <Slides>13</Slides>
  <Notes>12</Notes>
  <HiddenSlides>7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Office-Design</vt:lpstr>
      <vt:lpstr>Ergebnisse der  syndromischen Surveillance akuter Atemwegserkrankungen  GrippeWeb,  Arbeitsgemeinschaft Influenza, ICOSARI Datenstand  20.10.2020</vt:lpstr>
      <vt:lpstr>GrippeWeb bis zur 42. KW 2020 </vt:lpstr>
      <vt:lpstr>GrippeWeb bis zur 42. KW 2020 </vt:lpstr>
      <vt:lpstr>Arbeitsgemeinschaft Influenza ARE-Konsultationen bis zur 42. KW 2020</vt:lpstr>
      <vt:lpstr>Schulferien im Oktober 2020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Buda, Silke</cp:lastModifiedBy>
  <cp:revision>1796</cp:revision>
  <cp:lastPrinted>2020-05-13T06:04:10Z</cp:lastPrinted>
  <dcterms:created xsi:type="dcterms:W3CDTF">2015-11-02T12:29:13Z</dcterms:created>
  <dcterms:modified xsi:type="dcterms:W3CDTF">2020-10-21T09:07:51Z</dcterms:modified>
</cp:coreProperties>
</file>