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364" r:id="rId2"/>
    <p:sldId id="365" r:id="rId3"/>
    <p:sldId id="383" r:id="rId4"/>
    <p:sldId id="386" r:id="rId5"/>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6609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Designformatvorlage 1 - Akz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8FB837D-C827-4EFA-A057-4D05807E0F7C}" styleName="Designformatvorlage 1 - Akz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9012ECD-51FC-41F1-AA8D-1B2483CD663E}" styleName="Helle Formatvorlage 2 - Akz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21E4AEA4-8DFA-4A89-87EB-49C32662AFE0}" styleName="Mittlere Formatvorlage 2 - Akz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ittlere Formatvorlage 1 - Akz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B4B98B0-60AC-42C2-AFA5-B58CD77FA1E5}" styleName="Helle Formatvorlage 1 - Akz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F1AB2-1976-4502-BF36-3FF5EA218861}" styleName="Mittlere Formatvorlage 4 - Akz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C89EF96-8CEA-46FF-86C4-4CE0E7609802}" styleName="Helle Formatvorlage 3 - Akz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660B408-B3CF-4A94-85FC-2B1E0A45F4A2}" styleName="Dunkle Formatvorlage 2 - Akzent 1/Akz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125E5076-3810-47DD-B79F-674D7AD40C01}" styleName="Dunkle Formatvorlage 1 - Akz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464" autoAdjust="0"/>
    <p:restoredTop sz="69844" autoAdjust="0"/>
  </p:normalViewPr>
  <p:slideViewPr>
    <p:cSldViewPr>
      <p:cViewPr>
        <p:scale>
          <a:sx n="70" d="100"/>
          <a:sy n="70" d="100"/>
        </p:scale>
        <p:origin x="-1248"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A45EFB-BAFA-48EC-819D-9BECC4E90F40}" type="datetimeFigureOut">
              <a:rPr lang="de-DE" smtClean="0"/>
              <a:t>23.10.2020</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D83FEB-770A-496F-973B-C5810568E05C}" type="slidenum">
              <a:rPr lang="de-DE" smtClean="0"/>
              <a:t>‹Nr.›</a:t>
            </a:fld>
            <a:endParaRPr lang="de-DE"/>
          </a:p>
        </p:txBody>
      </p:sp>
    </p:spTree>
    <p:extLst>
      <p:ext uri="{BB962C8B-B14F-4D97-AF65-F5344CB8AC3E}">
        <p14:creationId xmlns:p14="http://schemas.microsoft.com/office/powerpoint/2010/main" val="11601219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baseline="0" dirty="0" smtClean="0"/>
          </a:p>
        </p:txBody>
      </p:sp>
      <p:sp>
        <p:nvSpPr>
          <p:cNvPr id="4" name="Foliennummernplatzhalter 3"/>
          <p:cNvSpPr>
            <a:spLocks noGrp="1"/>
          </p:cNvSpPr>
          <p:nvPr>
            <p:ph type="sldNum" sz="quarter" idx="10"/>
          </p:nvPr>
        </p:nvSpPr>
        <p:spPr/>
        <p:txBody>
          <a:bodyPr/>
          <a:lstStyle/>
          <a:p>
            <a:fld id="{72D83FEB-770A-496F-973B-C5810568E05C}" type="slidenum">
              <a:rPr lang="de-DE" smtClean="0"/>
              <a:t>1</a:t>
            </a:fld>
            <a:endParaRPr lang="de-DE"/>
          </a:p>
        </p:txBody>
      </p:sp>
    </p:spTree>
    <p:extLst>
      <p:ext uri="{BB962C8B-B14F-4D97-AF65-F5344CB8AC3E}">
        <p14:creationId xmlns:p14="http://schemas.microsoft.com/office/powerpoint/2010/main" val="4448251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baseline="0" dirty="0" smtClean="0"/>
              <a:t>Malediven nicht mehr auf der Liste</a:t>
            </a:r>
          </a:p>
        </p:txBody>
      </p:sp>
      <p:sp>
        <p:nvSpPr>
          <p:cNvPr id="4" name="Foliennummernplatzhalter 3"/>
          <p:cNvSpPr>
            <a:spLocks noGrp="1"/>
          </p:cNvSpPr>
          <p:nvPr>
            <p:ph type="sldNum" sz="quarter" idx="10"/>
          </p:nvPr>
        </p:nvSpPr>
        <p:spPr/>
        <p:txBody>
          <a:bodyPr/>
          <a:lstStyle/>
          <a:p>
            <a:fld id="{72D83FEB-770A-496F-973B-C5810568E05C}" type="slidenum">
              <a:rPr lang="de-DE" smtClean="0"/>
              <a:t>2</a:t>
            </a:fld>
            <a:endParaRPr lang="de-DE"/>
          </a:p>
        </p:txBody>
      </p:sp>
    </p:spTree>
    <p:extLst>
      <p:ext uri="{BB962C8B-B14F-4D97-AF65-F5344CB8AC3E}">
        <p14:creationId xmlns:p14="http://schemas.microsoft.com/office/powerpoint/2010/main" val="38531422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baseline="0" dirty="0" smtClean="0"/>
          </a:p>
        </p:txBody>
      </p:sp>
      <p:sp>
        <p:nvSpPr>
          <p:cNvPr id="4" name="Foliennummernplatzhalter 3"/>
          <p:cNvSpPr>
            <a:spLocks noGrp="1"/>
          </p:cNvSpPr>
          <p:nvPr>
            <p:ph type="sldNum" sz="quarter" idx="10"/>
          </p:nvPr>
        </p:nvSpPr>
        <p:spPr/>
        <p:txBody>
          <a:bodyPr/>
          <a:lstStyle/>
          <a:p>
            <a:fld id="{72D83FEB-770A-496F-973B-C5810568E05C}" type="slidenum">
              <a:rPr lang="de-DE" smtClean="0"/>
              <a:t>3</a:t>
            </a:fld>
            <a:endParaRPr lang="de-DE"/>
          </a:p>
        </p:txBody>
      </p:sp>
    </p:spTree>
    <p:extLst>
      <p:ext uri="{BB962C8B-B14F-4D97-AF65-F5344CB8AC3E}">
        <p14:creationId xmlns:p14="http://schemas.microsoft.com/office/powerpoint/2010/main" val="4448251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de-DE"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de-DE"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de-DE"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de-DE"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de-DE"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de-DE"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de-DE"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de-DE"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de-DE"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de-DE"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de-DE"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de-DE"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de-DE"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de-DE"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de-DE"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de-DE"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de-DE"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de-DE"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de-DE"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de-DE"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de-DE"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de-DE" dirty="0" smtClean="0"/>
          </a:p>
          <a:p>
            <a:pPr>
              <a:spcBef>
                <a:spcPts val="0"/>
              </a:spcBef>
              <a:spcAft>
                <a:spcPts val="600"/>
              </a:spcAft>
              <a:buClr>
                <a:srgbClr val="0070C0"/>
              </a:buClr>
              <a:buFont typeface="Wingdings" panose="05000000000000000000" pitchFamily="2" charset="2"/>
              <a:buChar char="§"/>
            </a:pPr>
            <a:r>
              <a:rPr lang="de-DE" sz="1800" b="1" dirty="0" smtClean="0"/>
              <a:t>Europa: Großteil der neuen Fälle  (38%) und 23% der neuen Todesfälle</a:t>
            </a:r>
          </a:p>
          <a:p>
            <a:pPr lvl="1">
              <a:spcBef>
                <a:spcPts val="0"/>
              </a:spcBef>
              <a:spcAft>
                <a:spcPts val="600"/>
              </a:spcAft>
              <a:buClr>
                <a:srgbClr val="0070C0"/>
              </a:buClr>
              <a:buFont typeface="Wingdings" panose="05000000000000000000" pitchFamily="2" charset="2"/>
              <a:buChar char="§"/>
            </a:pPr>
            <a:r>
              <a:rPr lang="de-DE" sz="1400" dirty="0" smtClean="0"/>
              <a:t>25% mehr neue Fälle als in der Vorwoche</a:t>
            </a:r>
          </a:p>
          <a:p>
            <a:pPr lvl="1">
              <a:spcBef>
                <a:spcPts val="0"/>
              </a:spcBef>
              <a:spcAft>
                <a:spcPts val="600"/>
              </a:spcAft>
              <a:buClr>
                <a:srgbClr val="0070C0"/>
              </a:buClr>
              <a:buFont typeface="Wingdings" panose="05000000000000000000" pitchFamily="2" charset="2"/>
              <a:buChar char="§"/>
            </a:pPr>
            <a:r>
              <a:rPr lang="de-DE" sz="1400" dirty="0" smtClean="0"/>
              <a:t>Europa meldet derzeit mehr als dreimal so viele Fälle pro Tag im Vergleich zum Höchststand im April, obwohl die Zahl der täglichen Todesfälle nach wie vor fünfmal niedriger ist als im April. </a:t>
            </a:r>
          </a:p>
          <a:p>
            <a:pPr marL="0" marR="0" indent="0" algn="l" defTabSz="914400" rtl="0" eaLnBrk="1" fontAlgn="auto" latinLnBrk="0" hangingPunct="1">
              <a:lnSpc>
                <a:spcPct val="100000"/>
              </a:lnSpc>
              <a:spcBef>
                <a:spcPts val="0"/>
              </a:spcBef>
              <a:spcAft>
                <a:spcPts val="0"/>
              </a:spcAft>
              <a:buClrTx/>
              <a:buSzTx/>
              <a:buFontTx/>
              <a:buNone/>
              <a:tabLst/>
              <a:defRPr/>
            </a:pPr>
            <a:endParaRPr lang="de-DE"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de-DE"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de-DE"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de-DE" dirty="0" smtClean="0"/>
              <a:t>https</a:t>
            </a:r>
            <a:r>
              <a:rPr lang="de-DE" dirty="0" smtClean="0"/>
              <a:t>://www.who.int/docs/default-source/coronaviruse/situation-reports/20201020-weekly-epi-update-10.pdf</a:t>
            </a:r>
          </a:p>
          <a:p>
            <a:pPr marL="0" marR="0" indent="0" algn="l" defTabSz="914400" rtl="0" eaLnBrk="1" fontAlgn="auto" latinLnBrk="0" hangingPunct="1">
              <a:lnSpc>
                <a:spcPct val="100000"/>
              </a:lnSpc>
              <a:spcBef>
                <a:spcPts val="0"/>
              </a:spcBef>
              <a:spcAft>
                <a:spcPts val="0"/>
              </a:spcAft>
              <a:buClrTx/>
              <a:buSzTx/>
              <a:buFontTx/>
              <a:buNone/>
              <a:tabLst/>
              <a:defRPr/>
            </a:pPr>
            <a:endParaRPr lang="de-DE"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de-DE" dirty="0" smtClean="0"/>
              <a:t>https://ec.europa.eu/info/live-work-travel-eu/health/coronavirus-response/travel-during-coronavirus-pandemic/common-approach-travel-measures-eu_de </a:t>
            </a:r>
            <a:endParaRPr lang="de-DE" dirty="0"/>
          </a:p>
        </p:txBody>
      </p:sp>
      <p:sp>
        <p:nvSpPr>
          <p:cNvPr id="4" name="Foliennummernplatzhalter 3"/>
          <p:cNvSpPr>
            <a:spLocks noGrp="1"/>
          </p:cNvSpPr>
          <p:nvPr>
            <p:ph type="sldNum" sz="quarter" idx="10"/>
          </p:nvPr>
        </p:nvSpPr>
        <p:spPr/>
        <p:txBody>
          <a:bodyPr/>
          <a:lstStyle/>
          <a:p>
            <a:fld id="{72D83FEB-770A-496F-973B-C5810568E05C}" type="slidenum">
              <a:rPr lang="de-DE" smtClean="0"/>
              <a:t>4</a:t>
            </a:fld>
            <a:endParaRPr lang="de-DE"/>
          </a:p>
        </p:txBody>
      </p:sp>
    </p:spTree>
    <p:extLst>
      <p:ext uri="{BB962C8B-B14F-4D97-AF65-F5344CB8AC3E}">
        <p14:creationId xmlns:p14="http://schemas.microsoft.com/office/powerpoint/2010/main" val="6941194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DA2911CA-0C0D-4F0F-84CF-C2416D7FF593}" type="datetimeFigureOut">
              <a:rPr lang="de-DE" smtClean="0"/>
              <a:t>23.10.2020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4CA59CA-FE7B-467A-B754-EB155CFC0943}" type="slidenum">
              <a:rPr lang="de-DE" smtClean="0"/>
              <a:t>‹Nr.›</a:t>
            </a:fld>
            <a:endParaRPr lang="de-DE"/>
          </a:p>
        </p:txBody>
      </p:sp>
    </p:spTree>
    <p:extLst>
      <p:ext uri="{BB962C8B-B14F-4D97-AF65-F5344CB8AC3E}">
        <p14:creationId xmlns:p14="http://schemas.microsoft.com/office/powerpoint/2010/main" val="4094563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DA2911CA-0C0D-4F0F-84CF-C2416D7FF593}" type="datetimeFigureOut">
              <a:rPr lang="de-DE" smtClean="0"/>
              <a:t>23.10.2020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4CA59CA-FE7B-467A-B754-EB155CFC0943}" type="slidenum">
              <a:rPr lang="de-DE" smtClean="0"/>
              <a:t>‹Nr.›</a:t>
            </a:fld>
            <a:endParaRPr lang="de-DE"/>
          </a:p>
        </p:txBody>
      </p:sp>
    </p:spTree>
    <p:extLst>
      <p:ext uri="{BB962C8B-B14F-4D97-AF65-F5344CB8AC3E}">
        <p14:creationId xmlns:p14="http://schemas.microsoft.com/office/powerpoint/2010/main" val="25177020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DA2911CA-0C0D-4F0F-84CF-C2416D7FF593}" type="datetimeFigureOut">
              <a:rPr lang="de-DE" smtClean="0"/>
              <a:t>23.10.2020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4CA59CA-FE7B-467A-B754-EB155CFC0943}" type="slidenum">
              <a:rPr lang="de-DE" smtClean="0"/>
              <a:t>‹Nr.›</a:t>
            </a:fld>
            <a:endParaRPr lang="de-DE"/>
          </a:p>
        </p:txBody>
      </p:sp>
    </p:spTree>
    <p:extLst>
      <p:ext uri="{BB962C8B-B14F-4D97-AF65-F5344CB8AC3E}">
        <p14:creationId xmlns:p14="http://schemas.microsoft.com/office/powerpoint/2010/main" val="502774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DA2911CA-0C0D-4F0F-84CF-C2416D7FF593}" type="datetimeFigureOut">
              <a:rPr lang="de-DE" smtClean="0"/>
              <a:t>23.10.2020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4CA59CA-FE7B-467A-B754-EB155CFC0943}" type="slidenum">
              <a:rPr lang="de-DE" smtClean="0"/>
              <a:t>‹Nr.›</a:t>
            </a:fld>
            <a:endParaRPr lang="de-DE"/>
          </a:p>
        </p:txBody>
      </p:sp>
    </p:spTree>
    <p:extLst>
      <p:ext uri="{BB962C8B-B14F-4D97-AF65-F5344CB8AC3E}">
        <p14:creationId xmlns:p14="http://schemas.microsoft.com/office/powerpoint/2010/main" val="1623733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DA2911CA-0C0D-4F0F-84CF-C2416D7FF593}" type="datetimeFigureOut">
              <a:rPr lang="de-DE" smtClean="0"/>
              <a:t>23.10.2020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4CA59CA-FE7B-467A-B754-EB155CFC0943}" type="slidenum">
              <a:rPr lang="de-DE" smtClean="0"/>
              <a:t>‹Nr.›</a:t>
            </a:fld>
            <a:endParaRPr lang="de-DE"/>
          </a:p>
        </p:txBody>
      </p:sp>
    </p:spTree>
    <p:extLst>
      <p:ext uri="{BB962C8B-B14F-4D97-AF65-F5344CB8AC3E}">
        <p14:creationId xmlns:p14="http://schemas.microsoft.com/office/powerpoint/2010/main" val="2827823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DA2911CA-0C0D-4F0F-84CF-C2416D7FF593}" type="datetimeFigureOut">
              <a:rPr lang="de-DE" smtClean="0"/>
              <a:t>23.10.2020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94CA59CA-FE7B-467A-B754-EB155CFC0943}" type="slidenum">
              <a:rPr lang="de-DE" smtClean="0"/>
              <a:t>‹Nr.›</a:t>
            </a:fld>
            <a:endParaRPr lang="de-DE"/>
          </a:p>
        </p:txBody>
      </p:sp>
    </p:spTree>
    <p:extLst>
      <p:ext uri="{BB962C8B-B14F-4D97-AF65-F5344CB8AC3E}">
        <p14:creationId xmlns:p14="http://schemas.microsoft.com/office/powerpoint/2010/main" val="40227980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DA2911CA-0C0D-4F0F-84CF-C2416D7FF593}" type="datetimeFigureOut">
              <a:rPr lang="de-DE" smtClean="0"/>
              <a:t>23.10.2020</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94CA59CA-FE7B-467A-B754-EB155CFC0943}" type="slidenum">
              <a:rPr lang="de-DE" smtClean="0"/>
              <a:t>‹Nr.›</a:t>
            </a:fld>
            <a:endParaRPr lang="de-DE"/>
          </a:p>
        </p:txBody>
      </p:sp>
    </p:spTree>
    <p:extLst>
      <p:ext uri="{BB962C8B-B14F-4D97-AF65-F5344CB8AC3E}">
        <p14:creationId xmlns:p14="http://schemas.microsoft.com/office/powerpoint/2010/main" val="4760855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DA2911CA-0C0D-4F0F-84CF-C2416D7FF593}" type="datetimeFigureOut">
              <a:rPr lang="de-DE" smtClean="0"/>
              <a:t>23.10.2020</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94CA59CA-FE7B-467A-B754-EB155CFC0943}" type="slidenum">
              <a:rPr lang="de-DE" smtClean="0"/>
              <a:t>‹Nr.›</a:t>
            </a:fld>
            <a:endParaRPr lang="de-DE"/>
          </a:p>
        </p:txBody>
      </p:sp>
    </p:spTree>
    <p:extLst>
      <p:ext uri="{BB962C8B-B14F-4D97-AF65-F5344CB8AC3E}">
        <p14:creationId xmlns:p14="http://schemas.microsoft.com/office/powerpoint/2010/main" val="1870123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DA2911CA-0C0D-4F0F-84CF-C2416D7FF593}" type="datetimeFigureOut">
              <a:rPr lang="de-DE" smtClean="0"/>
              <a:t>23.10.2020</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94CA59CA-FE7B-467A-B754-EB155CFC0943}" type="slidenum">
              <a:rPr lang="de-DE" smtClean="0"/>
              <a:t>‹Nr.›</a:t>
            </a:fld>
            <a:endParaRPr lang="de-DE"/>
          </a:p>
        </p:txBody>
      </p:sp>
    </p:spTree>
    <p:extLst>
      <p:ext uri="{BB962C8B-B14F-4D97-AF65-F5344CB8AC3E}">
        <p14:creationId xmlns:p14="http://schemas.microsoft.com/office/powerpoint/2010/main" val="13370602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DA2911CA-0C0D-4F0F-84CF-C2416D7FF593}" type="datetimeFigureOut">
              <a:rPr lang="de-DE" smtClean="0"/>
              <a:t>23.10.2020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94CA59CA-FE7B-467A-B754-EB155CFC0943}" type="slidenum">
              <a:rPr lang="de-DE" smtClean="0"/>
              <a:t>‹Nr.›</a:t>
            </a:fld>
            <a:endParaRPr lang="de-DE"/>
          </a:p>
        </p:txBody>
      </p:sp>
    </p:spTree>
    <p:extLst>
      <p:ext uri="{BB962C8B-B14F-4D97-AF65-F5344CB8AC3E}">
        <p14:creationId xmlns:p14="http://schemas.microsoft.com/office/powerpoint/2010/main" val="2241885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DA2911CA-0C0D-4F0F-84CF-C2416D7FF593}" type="datetimeFigureOut">
              <a:rPr lang="de-DE" smtClean="0"/>
              <a:t>23.10.2020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94CA59CA-FE7B-467A-B754-EB155CFC0943}" type="slidenum">
              <a:rPr lang="de-DE" smtClean="0"/>
              <a:t>‹Nr.›</a:t>
            </a:fld>
            <a:endParaRPr lang="de-DE"/>
          </a:p>
        </p:txBody>
      </p:sp>
    </p:spTree>
    <p:extLst>
      <p:ext uri="{BB962C8B-B14F-4D97-AF65-F5344CB8AC3E}">
        <p14:creationId xmlns:p14="http://schemas.microsoft.com/office/powerpoint/2010/main" val="35370708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2911CA-0C0D-4F0F-84CF-C2416D7FF593}" type="datetimeFigureOut">
              <a:rPr lang="de-DE" smtClean="0"/>
              <a:t>23.10.2020</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CA59CA-FE7B-467A-B754-EB155CFC0943}" type="slidenum">
              <a:rPr lang="de-DE" smtClean="0"/>
              <a:t>‹Nr.›</a:t>
            </a:fld>
            <a:endParaRPr lang="de-DE"/>
          </a:p>
        </p:txBody>
      </p:sp>
    </p:spTree>
    <p:extLst>
      <p:ext uri="{BB962C8B-B14F-4D97-AF65-F5344CB8AC3E}">
        <p14:creationId xmlns:p14="http://schemas.microsoft.com/office/powerpoint/2010/main" val="39633283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txBox="1">
            <a:spLocks/>
          </p:cNvSpPr>
          <p:nvPr/>
        </p:nvSpPr>
        <p:spPr>
          <a:xfrm>
            <a:off x="179512" y="332656"/>
            <a:ext cx="8802724" cy="369332"/>
          </a:xfrm>
          <a:prstGeom prst="rect">
            <a:avLst/>
          </a:prstGeom>
        </p:spPr>
        <p:txBody>
          <a:bodyPr vert="horz" wrap="square" lIns="0" tIns="0" rIns="0" bIns="0" rtlCol="0" anchor="t" anchorCtr="0">
            <a:spAutoFit/>
          </a:bodyPr>
          <a:lstStyle>
            <a:lvl1pPr algn="l" defTabSz="457200" rtl="0" eaLnBrk="1" latinLnBrk="0" hangingPunct="1">
              <a:lnSpc>
                <a:spcPct val="100000"/>
              </a:lnSpc>
              <a:spcBef>
                <a:spcPct val="0"/>
              </a:spcBef>
              <a:buNone/>
              <a:defRPr sz="2200" b="1" kern="1200">
                <a:solidFill>
                  <a:srgbClr val="006EC7"/>
                </a:solidFill>
                <a:latin typeface="+mj-lt"/>
                <a:ea typeface="+mj-ea"/>
                <a:cs typeface="+mj-cs"/>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de-DE" sz="2400" b="1" i="0" u="none" strike="noStrike" kern="1200" cap="none" spc="0" normalizeH="0" baseline="0" noProof="0" dirty="0" smtClean="0">
                <a:ln>
                  <a:noFill/>
                </a:ln>
                <a:solidFill>
                  <a:srgbClr val="006EC7"/>
                </a:solidFill>
                <a:effectLst/>
                <a:uLnTx/>
                <a:uFillTx/>
                <a:latin typeface="Calibri"/>
                <a:ea typeface="+mj-ea"/>
                <a:cs typeface="+mj-cs"/>
              </a:rPr>
              <a:t>Top 10 Länder</a:t>
            </a:r>
            <a:r>
              <a:rPr kumimoji="0" lang="de-DE" sz="2400" b="1" i="0" u="none" strike="noStrike" kern="1200" cap="none" spc="0" normalizeH="0" noProof="0" dirty="0" smtClean="0">
                <a:ln>
                  <a:noFill/>
                </a:ln>
                <a:solidFill>
                  <a:srgbClr val="006EC7"/>
                </a:solidFill>
                <a:effectLst/>
                <a:uLnTx/>
                <a:uFillTx/>
                <a:latin typeface="Calibri"/>
                <a:ea typeface="+mj-ea"/>
                <a:cs typeface="+mj-cs"/>
              </a:rPr>
              <a:t> nach Anzahl neuer Fälle in den letzten 7 Tagen</a:t>
            </a:r>
            <a:endParaRPr kumimoji="0" lang="de-DE" sz="2400" b="1" i="0" u="none" strike="noStrike" kern="1200" cap="none" spc="0" normalizeH="0" baseline="0" noProof="0" dirty="0">
              <a:ln>
                <a:noFill/>
              </a:ln>
              <a:solidFill>
                <a:srgbClr val="006EC7"/>
              </a:solidFill>
              <a:effectLst/>
              <a:uLnTx/>
              <a:uFillTx/>
              <a:latin typeface="Calibri"/>
              <a:ea typeface="+mj-ea"/>
              <a:cs typeface="+mj-cs"/>
            </a:endParaRPr>
          </a:p>
        </p:txBody>
      </p:sp>
      <p:cxnSp>
        <p:nvCxnSpPr>
          <p:cNvPr id="6" name="Gerade Verbindung 5"/>
          <p:cNvCxnSpPr/>
          <p:nvPr/>
        </p:nvCxnSpPr>
        <p:spPr>
          <a:xfrm>
            <a:off x="0" y="908720"/>
            <a:ext cx="9144000" cy="0"/>
          </a:xfrm>
          <a:prstGeom prst="line">
            <a:avLst/>
          </a:prstGeom>
          <a:noFill/>
          <a:ln w="19050" cap="flat" cmpd="sng" algn="ctr">
            <a:solidFill>
              <a:srgbClr val="006EC7"/>
            </a:solidFill>
            <a:prstDash val="solid"/>
          </a:ln>
          <a:effectLst/>
        </p:spPr>
      </p:cxnSp>
      <p:sp>
        <p:nvSpPr>
          <p:cNvPr id="7" name="Textfeld 6"/>
          <p:cNvSpPr txBox="1"/>
          <p:nvPr/>
        </p:nvSpPr>
        <p:spPr>
          <a:xfrm>
            <a:off x="2597132" y="913705"/>
            <a:ext cx="3940118" cy="830997"/>
          </a:xfrm>
          <a:prstGeom prst="rect">
            <a:avLst/>
          </a:prstGeom>
          <a:noFill/>
        </p:spPr>
        <p:txBody>
          <a:bodyPr wrap="none" rtlCol="0">
            <a:spAutoFit/>
          </a:bodyPr>
          <a:lstStyle/>
          <a:p>
            <a:r>
              <a:rPr lang="en-US" sz="2400" b="1" dirty="0">
                <a:solidFill>
                  <a:schemeClr val="tx2"/>
                </a:solidFill>
              </a:rPr>
              <a:t>41.299.301 </a:t>
            </a:r>
            <a:r>
              <a:rPr lang="en-US" sz="2400" b="1" dirty="0" err="1">
                <a:solidFill>
                  <a:schemeClr val="tx2"/>
                </a:solidFill>
              </a:rPr>
              <a:t>Fälle</a:t>
            </a:r>
            <a:r>
              <a:rPr lang="en-US" sz="2400" b="1" dirty="0">
                <a:solidFill>
                  <a:schemeClr val="tx2"/>
                </a:solidFill>
              </a:rPr>
              <a:t> </a:t>
            </a:r>
          </a:p>
          <a:p>
            <a:r>
              <a:rPr lang="en-US" sz="2400" b="1" dirty="0">
                <a:solidFill>
                  <a:schemeClr val="tx2"/>
                </a:solidFill>
              </a:rPr>
              <a:t>1.132.500 </a:t>
            </a:r>
            <a:r>
              <a:rPr lang="en-US" sz="2400" b="1" dirty="0" err="1">
                <a:solidFill>
                  <a:schemeClr val="tx2"/>
                </a:solidFill>
              </a:rPr>
              <a:t>Verstorbene</a:t>
            </a:r>
            <a:r>
              <a:rPr lang="en-US" sz="2400" b="1" dirty="0" smtClean="0">
                <a:solidFill>
                  <a:schemeClr val="tx2"/>
                </a:solidFill>
              </a:rPr>
              <a:t> </a:t>
            </a:r>
            <a:r>
              <a:rPr lang="en-US" sz="2400" b="1" dirty="0" smtClean="0">
                <a:solidFill>
                  <a:schemeClr val="tx2"/>
                </a:solidFill>
                <a:latin typeface="Calibri"/>
              </a:rPr>
              <a:t>(2,7%)</a:t>
            </a:r>
            <a:endParaRPr lang="en-US" sz="2400" b="1" dirty="0">
              <a:solidFill>
                <a:schemeClr val="tx2"/>
              </a:solidFill>
              <a:latin typeface="Calibri"/>
            </a:endParaRPr>
          </a:p>
        </p:txBody>
      </p:sp>
      <p:sp>
        <p:nvSpPr>
          <p:cNvPr id="8" name="Textfeld 7"/>
          <p:cNvSpPr txBox="1"/>
          <p:nvPr/>
        </p:nvSpPr>
        <p:spPr>
          <a:xfrm>
            <a:off x="5903640" y="6577607"/>
            <a:ext cx="3240360" cy="307777"/>
          </a:xfrm>
          <a:prstGeom prst="rect">
            <a:avLst/>
          </a:prstGeom>
          <a:noFill/>
        </p:spPr>
        <p:txBody>
          <a:bodyPr wrap="square" rtlCol="0">
            <a:spAutoFit/>
          </a:bodyPr>
          <a:lstStyle/>
          <a:p>
            <a:pPr algn="r"/>
            <a:r>
              <a:rPr lang="de-DE" sz="1400" i="1" dirty="0" smtClean="0">
                <a:solidFill>
                  <a:prstClr val="black"/>
                </a:solidFill>
              </a:rPr>
              <a:t>Quelle: ECDC, Stand: 22.10.2020</a:t>
            </a:r>
            <a:endParaRPr lang="de-DE" sz="1400" i="1" dirty="0">
              <a:solidFill>
                <a:prstClr val="black"/>
              </a:solidFill>
            </a:endParaRPr>
          </a:p>
        </p:txBody>
      </p:sp>
      <p:graphicFrame>
        <p:nvGraphicFramePr>
          <p:cNvPr id="3" name="Tabelle 2"/>
          <p:cNvGraphicFramePr>
            <a:graphicFrameLocks noGrp="1"/>
          </p:cNvGraphicFramePr>
          <p:nvPr>
            <p:extLst>
              <p:ext uri="{D42A27DB-BD31-4B8C-83A1-F6EECF244321}">
                <p14:modId xmlns:p14="http://schemas.microsoft.com/office/powerpoint/2010/main" val="2379435281"/>
              </p:ext>
            </p:extLst>
          </p:nvPr>
        </p:nvGraphicFramePr>
        <p:xfrm>
          <a:off x="110666" y="1744702"/>
          <a:ext cx="8925830" cy="4757767"/>
        </p:xfrm>
        <a:graphic>
          <a:graphicData uri="http://schemas.openxmlformats.org/drawingml/2006/table">
            <a:tbl>
              <a:tblPr firstRow="1" firstCol="1" bandRow="1"/>
              <a:tblGrid>
                <a:gridCol w="1399994"/>
                <a:gridCol w="1123998"/>
                <a:gridCol w="1505294"/>
                <a:gridCol w="1080120"/>
                <a:gridCol w="1512168"/>
                <a:gridCol w="792088"/>
                <a:gridCol w="771356"/>
                <a:gridCol w="740812"/>
              </a:tblGrid>
              <a:tr h="798582">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800" b="1" i="0" u="none" strike="noStrike" kern="1200" dirty="0">
                          <a:solidFill>
                            <a:srgbClr val="366092"/>
                          </a:solidFill>
                          <a:effectLst/>
                          <a:latin typeface="+mn-lt"/>
                          <a:ea typeface="+mn-ea"/>
                          <a:cs typeface="+mn-cs"/>
                        </a:rPr>
                        <a:t>Land</a:t>
                      </a:r>
                    </a:p>
                  </a:txBody>
                  <a:tcPr marL="51784" marR="51784"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800" b="1" i="0" u="none" strike="noStrike" kern="1200" dirty="0" smtClean="0">
                          <a:solidFill>
                            <a:srgbClr val="366092"/>
                          </a:solidFill>
                          <a:effectLst/>
                          <a:latin typeface="+mn-lt"/>
                          <a:ea typeface="+mn-ea"/>
                          <a:cs typeface="+mn-cs"/>
                        </a:rPr>
                        <a:t>Fälle kumulativ</a:t>
                      </a:r>
                    </a:p>
                  </a:txBody>
                  <a:tcPr marL="51784" marR="51784"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800" b="1" i="0" u="none" strike="noStrike" kern="1200" dirty="0" smtClean="0">
                          <a:solidFill>
                            <a:srgbClr val="366092"/>
                          </a:solidFill>
                          <a:effectLst/>
                          <a:latin typeface="+mn-lt"/>
                          <a:ea typeface="+mn-ea"/>
                          <a:cs typeface="+mn-cs"/>
                        </a:rPr>
                        <a:t>Neue Fälle in den letzten 7T</a:t>
                      </a:r>
                      <a:endParaRPr lang="de-DE" sz="1800" b="1" i="0" u="none" strike="noStrike" kern="1200" dirty="0">
                        <a:solidFill>
                          <a:srgbClr val="366092"/>
                        </a:solidFill>
                        <a:effectLst/>
                        <a:latin typeface="+mn-lt"/>
                        <a:ea typeface="+mn-ea"/>
                        <a:cs typeface="+mn-cs"/>
                      </a:endParaRPr>
                    </a:p>
                  </a:txBody>
                  <a:tcPr marL="51784" marR="51784"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800" b="1" i="0" u="none" strike="noStrike" kern="1200" dirty="0">
                          <a:solidFill>
                            <a:srgbClr val="366092"/>
                          </a:solidFill>
                          <a:effectLst/>
                          <a:latin typeface="+mn-lt"/>
                          <a:ea typeface="+mn-ea"/>
                          <a:cs typeface="+mn-cs"/>
                        </a:rPr>
                        <a:t>Veränderung % (7T)</a:t>
                      </a:r>
                    </a:p>
                  </a:txBody>
                  <a:tcPr marL="51784" marR="51784"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800" b="1" i="0" u="none" strike="noStrike" kern="1200" dirty="0">
                          <a:solidFill>
                            <a:srgbClr val="366092"/>
                          </a:solidFill>
                          <a:effectLst/>
                          <a:latin typeface="+mn-lt"/>
                          <a:ea typeface="+mn-ea"/>
                          <a:cs typeface="+mn-cs"/>
                        </a:rPr>
                        <a:t>7d-Inzidenz/ 100.000 </a:t>
                      </a:r>
                      <a:r>
                        <a:rPr lang="de-DE" sz="1800" b="1" i="0" u="none" strike="noStrike" kern="1200" dirty="0" err="1">
                          <a:solidFill>
                            <a:srgbClr val="366092"/>
                          </a:solidFill>
                          <a:effectLst/>
                          <a:latin typeface="+mn-lt"/>
                          <a:ea typeface="+mn-ea"/>
                          <a:cs typeface="+mn-cs"/>
                        </a:rPr>
                        <a:t>Ew</a:t>
                      </a:r>
                      <a:endParaRPr lang="de-DE" sz="1800" b="1" i="0" u="none" strike="noStrike" kern="1200" dirty="0">
                        <a:solidFill>
                          <a:srgbClr val="366092"/>
                        </a:solidFill>
                        <a:effectLst/>
                        <a:latin typeface="+mn-lt"/>
                        <a:ea typeface="+mn-ea"/>
                        <a:cs typeface="+mn-cs"/>
                      </a:endParaRPr>
                    </a:p>
                  </a:txBody>
                  <a:tcPr marL="51784" marR="51784"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800" b="1" i="0" u="none" strike="noStrike" kern="1200" dirty="0">
                          <a:solidFill>
                            <a:srgbClr val="366092"/>
                          </a:solidFill>
                          <a:effectLst/>
                          <a:latin typeface="+mn-lt"/>
                          <a:ea typeface="+mn-ea"/>
                          <a:cs typeface="+mn-cs"/>
                        </a:rPr>
                        <a:t>R (7T)</a:t>
                      </a:r>
                    </a:p>
                  </a:txBody>
                  <a:tcPr marL="51784" marR="51784"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800" b="1" i="0" u="none" strike="noStrike" kern="1200" dirty="0" smtClean="0">
                          <a:solidFill>
                            <a:srgbClr val="366092"/>
                          </a:solidFill>
                          <a:effectLst/>
                          <a:latin typeface="+mn-lt"/>
                          <a:ea typeface="+mn-ea"/>
                          <a:cs typeface="+mn-cs"/>
                        </a:rPr>
                        <a:t>CFR %</a:t>
                      </a:r>
                      <a:endParaRPr lang="de-DE" sz="1800" b="1" i="0" u="none" strike="noStrike" kern="1200" dirty="0">
                        <a:solidFill>
                          <a:srgbClr val="366092"/>
                        </a:solidFill>
                        <a:effectLst/>
                        <a:latin typeface="+mn-lt"/>
                        <a:ea typeface="+mn-ea"/>
                        <a:cs typeface="+mn-cs"/>
                      </a:endParaRPr>
                    </a:p>
                  </a:txBody>
                  <a:tcPr marL="51784" marR="51784"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800" b="1" i="0" u="none" strike="noStrike" kern="1200" dirty="0">
                          <a:solidFill>
                            <a:srgbClr val="366092"/>
                          </a:solidFill>
                          <a:effectLst/>
                          <a:latin typeface="+mn-lt"/>
                          <a:ea typeface="+mn-ea"/>
                          <a:cs typeface="+mn-cs"/>
                        </a:rPr>
                        <a:t>Trend</a:t>
                      </a:r>
                    </a:p>
                  </a:txBody>
                  <a:tcPr marL="51784" marR="51784"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303563">
                <a:tc>
                  <a:txBody>
                    <a:bodyPr/>
                    <a:lstStyle/>
                    <a:p>
                      <a:pPr algn="l" fontAlgn="b"/>
                      <a:r>
                        <a:rPr lang="en-US" sz="1600" b="1" i="0" u="none" strike="noStrike" kern="1200" dirty="0" err="1">
                          <a:solidFill>
                            <a:schemeClr val="tx2"/>
                          </a:solidFill>
                          <a:effectLst/>
                          <a:latin typeface="Calibri"/>
                          <a:ea typeface="+mn-ea"/>
                          <a:cs typeface="+mn-cs"/>
                        </a:rPr>
                        <a:t>Vereinigte</a:t>
                      </a:r>
                      <a:r>
                        <a:rPr lang="en-US" sz="1600" b="1" i="0" u="none" strike="noStrike" kern="1200" dirty="0">
                          <a:solidFill>
                            <a:schemeClr val="tx2"/>
                          </a:solidFill>
                          <a:effectLst/>
                          <a:latin typeface="Calibri"/>
                          <a:ea typeface="+mn-ea"/>
                          <a:cs typeface="+mn-cs"/>
                        </a:rPr>
                        <a:t> </a:t>
                      </a:r>
                      <a:r>
                        <a:rPr lang="en-US" sz="1600" b="1" i="0" u="none" strike="noStrike" kern="1200" dirty="0" err="1">
                          <a:solidFill>
                            <a:schemeClr val="tx2"/>
                          </a:solidFill>
                          <a:effectLst/>
                          <a:latin typeface="Calibri"/>
                          <a:ea typeface="+mn-ea"/>
                          <a:cs typeface="+mn-cs"/>
                        </a:rPr>
                        <a:t>Staaten</a:t>
                      </a:r>
                      <a:endParaRPr lang="de-DE" sz="1600" b="1" i="0" u="none" strike="noStrike" kern="1200" dirty="0">
                        <a:solidFill>
                          <a:schemeClr val="tx2"/>
                        </a:solidFill>
                        <a:effectLst/>
                        <a:latin typeface="Calibri"/>
                        <a:ea typeface="+mn-ea"/>
                        <a:cs typeface="+mn-cs"/>
                      </a:endParaRPr>
                    </a:p>
                  </a:txBody>
                  <a:tcPr marL="9525" marR="9525" marT="9525" marB="0" anchor="ctr">
                    <a:lnL>
                      <a:noFill/>
                    </a:lnL>
                    <a:lnR>
                      <a:noFill/>
                    </a:lnR>
                    <a:lnT w="12700" cap="flat" cmpd="sng" algn="ctr">
                      <a:solidFill>
                        <a:srgbClr val="4F81BD"/>
                      </a:solidFill>
                      <a:prstDash val="solid"/>
                      <a:round/>
                      <a:headEnd type="none" w="med" len="med"/>
                      <a:tailEnd type="none" w="med" len="med"/>
                    </a:lnT>
                    <a:lnB>
                      <a:noFill/>
                    </a:lnB>
                    <a:solidFill>
                      <a:srgbClr val="D3DFEE"/>
                    </a:solidFill>
                  </a:tcPr>
                </a:tc>
                <a:tc>
                  <a:txBody>
                    <a:bodyPr/>
                    <a:lstStyle/>
                    <a:p>
                      <a:pPr algn="r" fontAlgn="b"/>
                      <a:r>
                        <a:rPr lang="de-DE" sz="1600" b="0" i="0" u="none" strike="noStrike" kern="1200" dirty="0" smtClean="0">
                          <a:solidFill>
                            <a:schemeClr val="tx2"/>
                          </a:solidFill>
                          <a:effectLst/>
                          <a:latin typeface="Calibri"/>
                          <a:ea typeface="+mn-ea"/>
                          <a:cs typeface="+mn-cs"/>
                        </a:rPr>
                        <a:t>8.336.282</a:t>
                      </a:r>
                      <a:endParaRPr lang="de-DE" sz="1600" b="0" i="0" u="none" strike="noStrike" kern="1200" dirty="0">
                        <a:solidFill>
                          <a:schemeClr val="tx2"/>
                        </a:solidFill>
                        <a:effectLst/>
                        <a:latin typeface="Calibri"/>
                        <a:ea typeface="+mn-ea"/>
                        <a:cs typeface="+mn-cs"/>
                      </a:endParaRPr>
                    </a:p>
                  </a:txBody>
                  <a:tcPr marL="9525" marR="9525" marT="9525" marB="0" anchor="ctr">
                    <a:lnL>
                      <a:noFill/>
                    </a:lnL>
                    <a:lnR>
                      <a:noFill/>
                    </a:lnR>
                    <a:lnT w="12700" cap="flat" cmpd="sng" algn="ctr">
                      <a:solidFill>
                        <a:srgbClr val="4F81BD"/>
                      </a:solidFill>
                      <a:prstDash val="solid"/>
                      <a:round/>
                      <a:headEnd type="none" w="med" len="med"/>
                      <a:tailEnd type="none" w="med" len="med"/>
                    </a:lnT>
                    <a:lnB>
                      <a:noFill/>
                    </a:lnB>
                    <a:solidFill>
                      <a:srgbClr val="D3DFEE"/>
                    </a:solidFill>
                  </a:tcPr>
                </a:tc>
                <a:tc>
                  <a:txBody>
                    <a:bodyPr/>
                    <a:lstStyle/>
                    <a:p>
                      <a:pPr algn="r" fontAlgn="b"/>
                      <a:r>
                        <a:rPr lang="de-DE" sz="1600" b="0" i="0" u="none" strike="noStrike" kern="1200" dirty="0" smtClean="0">
                          <a:solidFill>
                            <a:schemeClr val="tx2"/>
                          </a:solidFill>
                          <a:effectLst/>
                          <a:latin typeface="Calibri"/>
                          <a:ea typeface="+mn-ea"/>
                          <a:cs typeface="+mn-cs"/>
                        </a:rPr>
                        <a:t>420.182</a:t>
                      </a:r>
                      <a:endParaRPr lang="de-DE" sz="1600" b="0" i="0" u="none" strike="noStrike" kern="1200" dirty="0">
                        <a:solidFill>
                          <a:schemeClr val="tx2"/>
                        </a:solidFill>
                        <a:effectLst/>
                        <a:latin typeface="Calibri"/>
                        <a:ea typeface="+mn-ea"/>
                        <a:cs typeface="+mn-cs"/>
                      </a:endParaRPr>
                    </a:p>
                  </a:txBody>
                  <a:tcPr marL="9525" marR="9525" marT="9525" marB="0" anchor="ctr">
                    <a:lnL>
                      <a:noFill/>
                    </a:lnL>
                    <a:lnR>
                      <a:noFill/>
                    </a:lnR>
                    <a:lnT w="12700" cap="flat" cmpd="sng" algn="ctr">
                      <a:solidFill>
                        <a:srgbClr val="4F81BD"/>
                      </a:solidFill>
                      <a:prstDash val="solid"/>
                      <a:round/>
                      <a:headEnd type="none" w="med" len="med"/>
                      <a:tailEnd type="none" w="med" len="med"/>
                    </a:lnT>
                    <a:lnB>
                      <a:noFill/>
                    </a:lnB>
                    <a:solidFill>
                      <a:srgbClr val="D3DFEE"/>
                    </a:solidFill>
                  </a:tcPr>
                </a:tc>
                <a:tc>
                  <a:txBody>
                    <a:bodyPr/>
                    <a:lstStyle/>
                    <a:p>
                      <a:pPr algn="r" fontAlgn="b"/>
                      <a:r>
                        <a:rPr lang="de-DE" sz="1600" b="0" i="0" u="none" strike="noStrike" kern="1200">
                          <a:solidFill>
                            <a:schemeClr val="tx2"/>
                          </a:solidFill>
                          <a:effectLst/>
                          <a:latin typeface="Calibri"/>
                          <a:ea typeface="+mn-ea"/>
                          <a:cs typeface="+mn-cs"/>
                        </a:rPr>
                        <a:t>14,71</a:t>
                      </a:r>
                    </a:p>
                  </a:txBody>
                  <a:tcPr marL="9525" marR="9525" marT="9525" marB="0" anchor="ctr">
                    <a:lnL>
                      <a:noFill/>
                    </a:lnL>
                    <a:lnR>
                      <a:noFill/>
                    </a:lnR>
                    <a:lnT w="12700" cap="flat" cmpd="sng" algn="ctr">
                      <a:solidFill>
                        <a:srgbClr val="4F81BD"/>
                      </a:solidFill>
                      <a:prstDash val="solid"/>
                      <a:round/>
                      <a:headEnd type="none" w="med" len="med"/>
                      <a:tailEnd type="none" w="med" len="med"/>
                    </a:lnT>
                    <a:lnB>
                      <a:noFill/>
                    </a:lnB>
                    <a:solidFill>
                      <a:srgbClr val="D3DFEE"/>
                    </a:solidFill>
                  </a:tcPr>
                </a:tc>
                <a:tc>
                  <a:txBody>
                    <a:bodyPr/>
                    <a:lstStyle/>
                    <a:p>
                      <a:pPr algn="r" fontAlgn="b"/>
                      <a:r>
                        <a:rPr lang="de-DE" sz="1600" b="0" i="0" u="none" strike="noStrike" kern="1200">
                          <a:solidFill>
                            <a:schemeClr val="tx2"/>
                          </a:solidFill>
                          <a:effectLst/>
                          <a:latin typeface="Calibri"/>
                          <a:ea typeface="+mn-ea"/>
                          <a:cs typeface="+mn-cs"/>
                        </a:rPr>
                        <a:t>127,69</a:t>
                      </a:r>
                    </a:p>
                  </a:txBody>
                  <a:tcPr marL="9525" marR="9525" marT="9525" marB="0" anchor="ctr">
                    <a:lnL>
                      <a:noFill/>
                    </a:lnL>
                    <a:lnR>
                      <a:noFill/>
                    </a:lnR>
                    <a:lnT w="12700" cap="flat" cmpd="sng" algn="ctr">
                      <a:solidFill>
                        <a:srgbClr val="4F81BD"/>
                      </a:solidFill>
                      <a:prstDash val="solid"/>
                      <a:round/>
                      <a:headEnd type="none" w="med" len="med"/>
                      <a:tailEnd type="none" w="med" len="med"/>
                    </a:lnT>
                    <a:lnB>
                      <a:noFill/>
                    </a:lnB>
                    <a:solidFill>
                      <a:srgbClr val="D3DFEE"/>
                    </a:solidFill>
                  </a:tcPr>
                </a:tc>
                <a:tc>
                  <a:txBody>
                    <a:bodyPr/>
                    <a:lstStyle/>
                    <a:p>
                      <a:pPr algn="r" fontAlgn="b"/>
                      <a:r>
                        <a:rPr lang="de-DE" sz="1600" b="0" i="0" u="none" strike="noStrike" kern="1200">
                          <a:solidFill>
                            <a:schemeClr val="tx2"/>
                          </a:solidFill>
                          <a:effectLst/>
                          <a:latin typeface="Calibri"/>
                          <a:ea typeface="+mn-ea"/>
                          <a:cs typeface="+mn-cs"/>
                        </a:rPr>
                        <a:t>1,1</a:t>
                      </a:r>
                    </a:p>
                  </a:txBody>
                  <a:tcPr marL="9525" marR="9525" marT="9525" marB="0" anchor="ctr">
                    <a:lnL>
                      <a:noFill/>
                    </a:lnL>
                    <a:lnR>
                      <a:noFill/>
                    </a:lnR>
                    <a:lnT w="12700" cap="flat" cmpd="sng" algn="ctr">
                      <a:solidFill>
                        <a:srgbClr val="4F81BD"/>
                      </a:solidFill>
                      <a:prstDash val="solid"/>
                      <a:round/>
                      <a:headEnd type="none" w="med" len="med"/>
                      <a:tailEnd type="none" w="med" len="med"/>
                    </a:lnT>
                    <a:lnB>
                      <a:noFill/>
                    </a:lnB>
                    <a:solidFill>
                      <a:srgbClr val="D3DFEE"/>
                    </a:solidFill>
                  </a:tcPr>
                </a:tc>
                <a:tc>
                  <a:txBody>
                    <a:bodyPr/>
                    <a:lstStyle/>
                    <a:p>
                      <a:pPr algn="r" fontAlgn="b"/>
                      <a:r>
                        <a:rPr lang="de-DE" sz="1600" b="0" i="0" u="none" strike="noStrike" kern="1200" dirty="0">
                          <a:solidFill>
                            <a:schemeClr val="tx2"/>
                          </a:solidFill>
                          <a:effectLst/>
                          <a:latin typeface="Calibri"/>
                          <a:ea typeface="+mn-ea"/>
                          <a:cs typeface="+mn-cs"/>
                        </a:rPr>
                        <a:t>2,67</a:t>
                      </a:r>
                    </a:p>
                  </a:txBody>
                  <a:tcPr marL="9525" marR="9525" marT="9525" marB="0" anchor="ctr">
                    <a:lnL>
                      <a:noFill/>
                    </a:lnL>
                    <a:lnR>
                      <a:noFill/>
                    </a:lnR>
                    <a:lnT w="12700" cap="flat" cmpd="sng" algn="ctr">
                      <a:solidFill>
                        <a:srgbClr val="4F81BD"/>
                      </a:solidFill>
                      <a:prstDash val="solid"/>
                      <a:round/>
                      <a:headEnd type="none" w="med" len="med"/>
                      <a:tailEnd type="none" w="med" len="med"/>
                    </a:lnT>
                    <a:lnB>
                      <a:noFill/>
                    </a:lnB>
                    <a:solidFill>
                      <a:srgbClr val="D3DFEE"/>
                    </a:solid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800" kern="1200" dirty="0" smtClean="0">
                          <a:solidFill>
                            <a:srgbClr val="FF0000"/>
                          </a:solidFill>
                          <a:latin typeface="+mn-lt"/>
                          <a:ea typeface="+mn-ea"/>
                          <a:cs typeface="+mn-cs"/>
                        </a:rPr>
                        <a:t>▲</a:t>
                      </a:r>
                      <a:endParaRPr lang="de-DE" sz="1800" b="0" i="0" u="none" strike="noStrike" kern="1200" dirty="0" smtClean="0">
                        <a:solidFill>
                          <a:srgbClr val="FF0000"/>
                        </a:solidFill>
                        <a:effectLst/>
                        <a:latin typeface="+mn-lt"/>
                        <a:ea typeface="+mn-ea"/>
                        <a:cs typeface="+mn-cs"/>
                      </a:endParaRPr>
                    </a:p>
                  </a:txBody>
                  <a:tcPr marL="9525" marR="9525" marT="9525" marB="0" anchor="ctr">
                    <a:lnL>
                      <a:noFill/>
                    </a:lnL>
                    <a:lnR>
                      <a:noFill/>
                    </a:lnR>
                    <a:lnT w="12700" cap="flat" cmpd="sng" algn="ctr">
                      <a:solidFill>
                        <a:srgbClr val="4F81BD"/>
                      </a:solidFill>
                      <a:prstDash val="solid"/>
                      <a:round/>
                      <a:headEnd type="none" w="med" len="med"/>
                      <a:tailEnd type="none" w="med" len="med"/>
                    </a:lnT>
                    <a:lnB>
                      <a:noFill/>
                    </a:lnB>
                    <a:solidFill>
                      <a:srgbClr val="D3DFEE"/>
                    </a:solidFill>
                  </a:tcPr>
                </a:tc>
              </a:tr>
              <a:tr h="292125">
                <a:tc>
                  <a:txBody>
                    <a:bodyPr/>
                    <a:lstStyle/>
                    <a:p>
                      <a:pPr algn="l" fontAlgn="b"/>
                      <a:r>
                        <a:rPr lang="de-DE" sz="1600" b="1" i="0" u="none" strike="noStrike" kern="1200" dirty="0">
                          <a:solidFill>
                            <a:schemeClr val="tx2"/>
                          </a:solidFill>
                          <a:effectLst/>
                          <a:latin typeface="Calibri"/>
                          <a:ea typeface="+mn-ea"/>
                          <a:cs typeface="+mn-cs"/>
                        </a:rPr>
                        <a:t>Indien</a:t>
                      </a:r>
                    </a:p>
                  </a:txBody>
                  <a:tcPr marL="9525" marR="9525" marT="9525" marB="0" anchor="ctr">
                    <a:lnL>
                      <a:noFill/>
                    </a:lnL>
                    <a:lnR>
                      <a:noFill/>
                    </a:lnR>
                    <a:lnT>
                      <a:noFill/>
                    </a:lnT>
                    <a:lnB>
                      <a:noFill/>
                    </a:lnB>
                  </a:tcPr>
                </a:tc>
                <a:tc>
                  <a:txBody>
                    <a:bodyPr/>
                    <a:lstStyle/>
                    <a:p>
                      <a:pPr algn="r" fontAlgn="b"/>
                      <a:r>
                        <a:rPr lang="de-DE" sz="1600" b="0" i="0" u="none" strike="noStrike" kern="1200" dirty="0" smtClean="0">
                          <a:solidFill>
                            <a:schemeClr val="tx2"/>
                          </a:solidFill>
                          <a:effectLst/>
                          <a:latin typeface="Calibri"/>
                          <a:ea typeface="+mn-ea"/>
                          <a:cs typeface="+mn-cs"/>
                        </a:rPr>
                        <a:t>7.706.946</a:t>
                      </a:r>
                      <a:endParaRPr lang="de-DE" sz="1600" b="0" i="0" u="none" strike="noStrike" kern="1200" dirty="0">
                        <a:solidFill>
                          <a:schemeClr val="tx2"/>
                        </a:solidFill>
                        <a:effectLst/>
                        <a:latin typeface="Calibri"/>
                        <a:ea typeface="+mn-ea"/>
                        <a:cs typeface="+mn-cs"/>
                      </a:endParaRPr>
                    </a:p>
                  </a:txBody>
                  <a:tcPr marL="9525" marR="9525" marT="9525" marB="0" anchor="ctr">
                    <a:lnL>
                      <a:noFill/>
                    </a:lnL>
                    <a:lnR>
                      <a:noFill/>
                    </a:lnR>
                    <a:lnT>
                      <a:noFill/>
                    </a:lnT>
                    <a:lnB>
                      <a:noFill/>
                    </a:lnB>
                  </a:tcPr>
                </a:tc>
                <a:tc>
                  <a:txBody>
                    <a:bodyPr/>
                    <a:lstStyle/>
                    <a:p>
                      <a:pPr algn="r" fontAlgn="b"/>
                      <a:r>
                        <a:rPr lang="de-DE" sz="1600" b="0" i="0" u="none" strike="noStrike" kern="1200" dirty="0" smtClean="0">
                          <a:solidFill>
                            <a:schemeClr val="tx2"/>
                          </a:solidFill>
                          <a:effectLst/>
                          <a:latin typeface="Calibri"/>
                          <a:ea typeface="+mn-ea"/>
                          <a:cs typeface="+mn-cs"/>
                        </a:rPr>
                        <a:t>399.849</a:t>
                      </a:r>
                      <a:endParaRPr lang="de-DE" sz="1600" b="0" i="0" u="none" strike="noStrike" kern="1200" dirty="0">
                        <a:solidFill>
                          <a:schemeClr val="tx2"/>
                        </a:solidFill>
                        <a:effectLst/>
                        <a:latin typeface="Calibri"/>
                        <a:ea typeface="+mn-ea"/>
                        <a:cs typeface="+mn-cs"/>
                      </a:endParaRPr>
                    </a:p>
                  </a:txBody>
                  <a:tcPr marL="9525" marR="9525" marT="9525" marB="0" anchor="ctr">
                    <a:lnL>
                      <a:noFill/>
                    </a:lnL>
                    <a:lnR>
                      <a:noFill/>
                    </a:lnR>
                    <a:lnT>
                      <a:noFill/>
                    </a:lnT>
                    <a:lnB>
                      <a:noFill/>
                    </a:lnB>
                  </a:tcPr>
                </a:tc>
                <a:tc>
                  <a:txBody>
                    <a:bodyPr/>
                    <a:lstStyle/>
                    <a:p>
                      <a:pPr algn="r" fontAlgn="b"/>
                      <a:r>
                        <a:rPr lang="de-DE" sz="1600" b="0" i="0" u="none" strike="noStrike" kern="1200">
                          <a:solidFill>
                            <a:schemeClr val="tx2"/>
                          </a:solidFill>
                          <a:effectLst/>
                          <a:latin typeface="Calibri"/>
                          <a:ea typeface="+mn-ea"/>
                          <a:cs typeface="+mn-cs"/>
                        </a:rPr>
                        <a:t>-15,19</a:t>
                      </a:r>
                    </a:p>
                  </a:txBody>
                  <a:tcPr marL="9525" marR="9525" marT="9525" marB="0" anchor="ctr">
                    <a:lnL>
                      <a:noFill/>
                    </a:lnL>
                    <a:lnR>
                      <a:noFill/>
                    </a:lnR>
                    <a:lnT>
                      <a:noFill/>
                    </a:lnT>
                    <a:lnB>
                      <a:noFill/>
                    </a:lnB>
                  </a:tcPr>
                </a:tc>
                <a:tc>
                  <a:txBody>
                    <a:bodyPr/>
                    <a:lstStyle/>
                    <a:p>
                      <a:pPr algn="r" fontAlgn="b"/>
                      <a:r>
                        <a:rPr lang="de-DE" sz="1600" b="0" i="0" u="none" strike="noStrike" kern="1200">
                          <a:solidFill>
                            <a:schemeClr val="tx2"/>
                          </a:solidFill>
                          <a:effectLst/>
                          <a:latin typeface="Calibri"/>
                          <a:ea typeface="+mn-ea"/>
                          <a:cs typeface="+mn-cs"/>
                        </a:rPr>
                        <a:t>29,26</a:t>
                      </a:r>
                    </a:p>
                  </a:txBody>
                  <a:tcPr marL="9525" marR="9525" marT="9525" marB="0" anchor="ctr">
                    <a:lnL>
                      <a:noFill/>
                    </a:lnL>
                    <a:lnR>
                      <a:noFill/>
                    </a:lnR>
                    <a:lnT>
                      <a:noFill/>
                    </a:lnT>
                    <a:lnB>
                      <a:noFill/>
                    </a:lnB>
                  </a:tcPr>
                </a:tc>
                <a:tc>
                  <a:txBody>
                    <a:bodyPr/>
                    <a:lstStyle/>
                    <a:p>
                      <a:pPr algn="r" fontAlgn="b"/>
                      <a:r>
                        <a:rPr lang="de-DE" sz="1600" b="0" i="0" u="none" strike="noStrike" kern="1200">
                          <a:solidFill>
                            <a:schemeClr val="tx2"/>
                          </a:solidFill>
                          <a:effectLst/>
                          <a:latin typeface="Calibri"/>
                          <a:ea typeface="+mn-ea"/>
                          <a:cs typeface="+mn-cs"/>
                        </a:rPr>
                        <a:t>0,89</a:t>
                      </a:r>
                    </a:p>
                  </a:txBody>
                  <a:tcPr marL="9525" marR="9525" marT="9525" marB="0" anchor="ctr">
                    <a:lnL>
                      <a:noFill/>
                    </a:lnL>
                    <a:lnR>
                      <a:noFill/>
                    </a:lnR>
                    <a:lnT>
                      <a:noFill/>
                    </a:lnT>
                    <a:lnB>
                      <a:noFill/>
                    </a:lnB>
                  </a:tcPr>
                </a:tc>
                <a:tc>
                  <a:txBody>
                    <a:bodyPr/>
                    <a:lstStyle/>
                    <a:p>
                      <a:pPr algn="r" fontAlgn="b"/>
                      <a:r>
                        <a:rPr lang="de-DE" sz="1600" b="0" i="0" u="none" strike="noStrike" kern="1200">
                          <a:solidFill>
                            <a:schemeClr val="tx2"/>
                          </a:solidFill>
                          <a:effectLst/>
                          <a:latin typeface="Calibri"/>
                          <a:ea typeface="+mn-ea"/>
                          <a:cs typeface="+mn-cs"/>
                        </a:rPr>
                        <a:t>1,51</a:t>
                      </a:r>
                    </a:p>
                  </a:txBody>
                  <a:tcPr marL="9525" marR="9525" marT="9525" marB="0" anchor="ctr">
                    <a:lnL>
                      <a:noFill/>
                    </a:lnL>
                    <a:lnR>
                      <a:noFill/>
                    </a:lnR>
                    <a:lnT>
                      <a:noFill/>
                    </a:lnT>
                    <a:lnB>
                      <a:noFill/>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800" kern="1200" dirty="0" smtClean="0">
                          <a:solidFill>
                            <a:srgbClr val="00B050"/>
                          </a:solidFill>
                          <a:latin typeface="+mn-lt"/>
                          <a:ea typeface="+mn-ea"/>
                          <a:cs typeface="+mn-cs"/>
                        </a:rPr>
                        <a:t>▼</a:t>
                      </a:r>
                      <a:endParaRPr lang="de-DE" sz="1800" b="0" i="0" u="none" strike="noStrike" kern="1200" dirty="0" smtClean="0">
                        <a:solidFill>
                          <a:srgbClr val="FF0000"/>
                        </a:solidFill>
                        <a:effectLst/>
                        <a:latin typeface="+mn-lt"/>
                        <a:ea typeface="+mn-ea"/>
                        <a:cs typeface="+mn-cs"/>
                      </a:endParaRPr>
                    </a:p>
                  </a:txBody>
                  <a:tcPr marL="9525" marR="9525" marT="9525" marB="0" anchor="ctr">
                    <a:lnL>
                      <a:noFill/>
                    </a:lnL>
                    <a:lnR>
                      <a:noFill/>
                    </a:lnR>
                    <a:lnT>
                      <a:noFill/>
                    </a:lnT>
                    <a:lnB>
                      <a:noFill/>
                    </a:lnB>
                  </a:tcPr>
                </a:tc>
              </a:tr>
              <a:tr h="359533">
                <a:tc>
                  <a:txBody>
                    <a:bodyPr/>
                    <a:lstStyle/>
                    <a:p>
                      <a:pPr algn="l" fontAlgn="b"/>
                      <a:r>
                        <a:rPr lang="de-DE" sz="1600" b="1" i="0" u="none" strike="noStrike" kern="1200" dirty="0">
                          <a:solidFill>
                            <a:schemeClr val="tx2"/>
                          </a:solidFill>
                          <a:effectLst/>
                          <a:latin typeface="Calibri"/>
                          <a:ea typeface="+mn-ea"/>
                          <a:cs typeface="+mn-cs"/>
                        </a:rPr>
                        <a:t>Frankreich</a:t>
                      </a:r>
                    </a:p>
                  </a:txBody>
                  <a:tcPr marL="9525" marR="9525" marT="9525" marB="0" anchor="ctr">
                    <a:lnL>
                      <a:noFill/>
                    </a:lnL>
                    <a:lnR>
                      <a:noFill/>
                    </a:lnR>
                    <a:lnT>
                      <a:noFill/>
                    </a:lnT>
                    <a:lnB>
                      <a:noFill/>
                    </a:lnB>
                    <a:solidFill>
                      <a:srgbClr val="D3DFEE"/>
                    </a:solidFill>
                  </a:tcPr>
                </a:tc>
                <a:tc>
                  <a:txBody>
                    <a:bodyPr/>
                    <a:lstStyle/>
                    <a:p>
                      <a:pPr algn="r" fontAlgn="b"/>
                      <a:r>
                        <a:rPr lang="de-DE" sz="1600" b="0" i="0" u="none" strike="noStrike" kern="1200" dirty="0" smtClean="0">
                          <a:solidFill>
                            <a:schemeClr val="tx2"/>
                          </a:solidFill>
                          <a:effectLst/>
                          <a:latin typeface="Calibri"/>
                          <a:ea typeface="+mn-ea"/>
                          <a:cs typeface="+mn-cs"/>
                        </a:rPr>
                        <a:t>957.421</a:t>
                      </a:r>
                      <a:endParaRPr lang="de-DE" sz="1600" b="0" i="0" u="none" strike="noStrike" kern="1200" dirty="0">
                        <a:solidFill>
                          <a:schemeClr val="tx2"/>
                        </a:solidFill>
                        <a:effectLst/>
                        <a:latin typeface="Calibri"/>
                        <a:ea typeface="+mn-ea"/>
                        <a:cs typeface="+mn-cs"/>
                      </a:endParaRPr>
                    </a:p>
                  </a:txBody>
                  <a:tcPr marL="9525" marR="9525" marT="9525" marB="0" anchor="ctr">
                    <a:lnL>
                      <a:noFill/>
                    </a:lnL>
                    <a:lnR>
                      <a:noFill/>
                    </a:lnR>
                    <a:lnT>
                      <a:noFill/>
                    </a:lnT>
                    <a:lnB>
                      <a:noFill/>
                    </a:lnB>
                    <a:solidFill>
                      <a:srgbClr val="D3DFEE"/>
                    </a:solidFill>
                  </a:tcPr>
                </a:tc>
                <a:tc>
                  <a:txBody>
                    <a:bodyPr/>
                    <a:lstStyle/>
                    <a:p>
                      <a:pPr algn="r" fontAlgn="b"/>
                      <a:r>
                        <a:rPr lang="de-DE" sz="1600" b="0" i="0" u="none" strike="noStrike" kern="1200" dirty="0" smtClean="0">
                          <a:solidFill>
                            <a:schemeClr val="tx2"/>
                          </a:solidFill>
                          <a:effectLst/>
                          <a:latin typeface="Calibri"/>
                          <a:ea typeface="+mn-ea"/>
                          <a:cs typeface="+mn-cs"/>
                        </a:rPr>
                        <a:t>178.358</a:t>
                      </a:r>
                      <a:endParaRPr lang="de-DE" sz="1600" b="0" i="0" u="none" strike="noStrike" kern="1200" dirty="0">
                        <a:solidFill>
                          <a:schemeClr val="tx2"/>
                        </a:solidFill>
                        <a:effectLst/>
                        <a:latin typeface="Calibri"/>
                        <a:ea typeface="+mn-ea"/>
                        <a:cs typeface="+mn-cs"/>
                      </a:endParaRPr>
                    </a:p>
                  </a:txBody>
                  <a:tcPr marL="9525" marR="9525" marT="9525" marB="0" anchor="ctr">
                    <a:lnL>
                      <a:noFill/>
                    </a:lnL>
                    <a:lnR>
                      <a:noFill/>
                    </a:lnR>
                    <a:lnT>
                      <a:noFill/>
                    </a:lnT>
                    <a:lnB>
                      <a:noFill/>
                    </a:lnB>
                    <a:solidFill>
                      <a:srgbClr val="D3DFEE"/>
                    </a:solidFill>
                  </a:tcPr>
                </a:tc>
                <a:tc>
                  <a:txBody>
                    <a:bodyPr/>
                    <a:lstStyle/>
                    <a:p>
                      <a:pPr algn="r" fontAlgn="b"/>
                      <a:r>
                        <a:rPr lang="de-DE" sz="1600" b="0" i="0" u="none" strike="noStrike" kern="1200">
                          <a:solidFill>
                            <a:schemeClr val="tx2"/>
                          </a:solidFill>
                          <a:effectLst/>
                          <a:latin typeface="Calibri"/>
                          <a:ea typeface="+mn-ea"/>
                          <a:cs typeface="+mn-cs"/>
                        </a:rPr>
                        <a:t>42,06</a:t>
                      </a:r>
                    </a:p>
                  </a:txBody>
                  <a:tcPr marL="9525" marR="9525" marT="9525" marB="0" anchor="ctr">
                    <a:lnL>
                      <a:noFill/>
                    </a:lnL>
                    <a:lnR>
                      <a:noFill/>
                    </a:lnR>
                    <a:lnT>
                      <a:noFill/>
                    </a:lnT>
                    <a:lnB>
                      <a:noFill/>
                    </a:lnB>
                    <a:solidFill>
                      <a:srgbClr val="D3DFEE"/>
                    </a:solidFill>
                  </a:tcPr>
                </a:tc>
                <a:tc>
                  <a:txBody>
                    <a:bodyPr/>
                    <a:lstStyle/>
                    <a:p>
                      <a:pPr algn="r" fontAlgn="b"/>
                      <a:r>
                        <a:rPr lang="de-DE" sz="1600" b="0" i="0" u="none" strike="noStrike" kern="1200">
                          <a:solidFill>
                            <a:schemeClr val="tx2"/>
                          </a:solidFill>
                          <a:effectLst/>
                          <a:latin typeface="Calibri"/>
                          <a:ea typeface="+mn-ea"/>
                          <a:cs typeface="+mn-cs"/>
                        </a:rPr>
                        <a:t>266,15</a:t>
                      </a:r>
                    </a:p>
                  </a:txBody>
                  <a:tcPr marL="9525" marR="9525" marT="9525" marB="0" anchor="ctr">
                    <a:lnL>
                      <a:noFill/>
                    </a:lnL>
                    <a:lnR>
                      <a:noFill/>
                    </a:lnR>
                    <a:lnT>
                      <a:noFill/>
                    </a:lnT>
                    <a:lnB>
                      <a:noFill/>
                    </a:lnB>
                    <a:solidFill>
                      <a:srgbClr val="D3DFEE"/>
                    </a:solidFill>
                  </a:tcPr>
                </a:tc>
                <a:tc>
                  <a:txBody>
                    <a:bodyPr/>
                    <a:lstStyle/>
                    <a:p>
                      <a:pPr algn="r" fontAlgn="b"/>
                      <a:r>
                        <a:rPr lang="de-DE" sz="1600" b="0" i="0" u="none" strike="noStrike" kern="1200">
                          <a:solidFill>
                            <a:schemeClr val="tx2"/>
                          </a:solidFill>
                          <a:effectLst/>
                          <a:latin typeface="Calibri"/>
                          <a:ea typeface="+mn-ea"/>
                          <a:cs typeface="+mn-cs"/>
                        </a:rPr>
                        <a:t>1,23</a:t>
                      </a:r>
                    </a:p>
                  </a:txBody>
                  <a:tcPr marL="9525" marR="9525" marT="9525" marB="0" anchor="ctr">
                    <a:lnL>
                      <a:noFill/>
                    </a:lnL>
                    <a:lnR>
                      <a:noFill/>
                    </a:lnR>
                    <a:lnT>
                      <a:noFill/>
                    </a:lnT>
                    <a:lnB>
                      <a:noFill/>
                    </a:lnB>
                    <a:solidFill>
                      <a:srgbClr val="D3DFEE"/>
                    </a:solidFill>
                  </a:tcPr>
                </a:tc>
                <a:tc>
                  <a:txBody>
                    <a:bodyPr/>
                    <a:lstStyle/>
                    <a:p>
                      <a:pPr algn="r" fontAlgn="b"/>
                      <a:r>
                        <a:rPr lang="de-DE" sz="1600" b="0" i="0" u="none" strike="noStrike" kern="1200">
                          <a:solidFill>
                            <a:schemeClr val="tx2"/>
                          </a:solidFill>
                          <a:effectLst/>
                          <a:latin typeface="Calibri"/>
                          <a:ea typeface="+mn-ea"/>
                          <a:cs typeface="+mn-cs"/>
                        </a:rPr>
                        <a:t>3,56</a:t>
                      </a:r>
                    </a:p>
                  </a:txBody>
                  <a:tcPr marL="9525" marR="9525" marT="9525" marB="0" anchor="ctr">
                    <a:lnL>
                      <a:noFill/>
                    </a:lnL>
                    <a:lnR>
                      <a:noFill/>
                    </a:lnR>
                    <a:lnT>
                      <a:noFill/>
                    </a:lnT>
                    <a:lnB>
                      <a:noFill/>
                    </a:lnB>
                    <a:solidFill>
                      <a:srgbClr val="D3DFEE"/>
                    </a:solid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800" kern="1200" dirty="0" smtClean="0">
                          <a:solidFill>
                            <a:srgbClr val="FF0000"/>
                          </a:solidFill>
                          <a:latin typeface="+mn-lt"/>
                          <a:ea typeface="+mn-ea"/>
                          <a:cs typeface="+mn-cs"/>
                        </a:rPr>
                        <a:t>▲</a:t>
                      </a:r>
                      <a:endParaRPr lang="de-DE" sz="1800" b="0" i="0" u="none" strike="noStrike" kern="1200" dirty="0" smtClean="0">
                        <a:solidFill>
                          <a:srgbClr val="FF0000"/>
                        </a:solidFill>
                        <a:effectLst/>
                        <a:latin typeface="+mn-lt"/>
                        <a:ea typeface="+mn-ea"/>
                        <a:cs typeface="+mn-cs"/>
                      </a:endParaRPr>
                    </a:p>
                  </a:txBody>
                  <a:tcPr marL="9525" marR="9525" marT="9525" marB="0" anchor="ctr">
                    <a:lnL>
                      <a:noFill/>
                    </a:lnL>
                    <a:lnR>
                      <a:noFill/>
                    </a:lnR>
                    <a:lnT>
                      <a:noFill/>
                    </a:lnT>
                    <a:lnB>
                      <a:noFill/>
                    </a:lnB>
                    <a:solidFill>
                      <a:srgbClr val="D3DFEE"/>
                    </a:solidFill>
                  </a:tcPr>
                </a:tc>
              </a:tr>
              <a:tr h="359533">
                <a:tc>
                  <a:txBody>
                    <a:bodyPr/>
                    <a:lstStyle/>
                    <a:p>
                      <a:pPr algn="l" fontAlgn="b"/>
                      <a:r>
                        <a:rPr lang="de-DE" sz="1600" b="1" i="0" u="none" strike="noStrike" kern="1200">
                          <a:solidFill>
                            <a:schemeClr val="tx2"/>
                          </a:solidFill>
                          <a:effectLst/>
                          <a:latin typeface="Calibri"/>
                          <a:ea typeface="+mn-ea"/>
                          <a:cs typeface="+mn-cs"/>
                        </a:rPr>
                        <a:t>Brasilien</a:t>
                      </a:r>
                    </a:p>
                  </a:txBody>
                  <a:tcPr marL="9525" marR="9525" marT="9525" marB="0" anchor="ctr">
                    <a:lnL>
                      <a:noFill/>
                    </a:lnL>
                    <a:lnR>
                      <a:noFill/>
                    </a:lnR>
                    <a:lnT>
                      <a:noFill/>
                    </a:lnT>
                    <a:lnB>
                      <a:noFill/>
                    </a:lnB>
                  </a:tcPr>
                </a:tc>
                <a:tc>
                  <a:txBody>
                    <a:bodyPr/>
                    <a:lstStyle/>
                    <a:p>
                      <a:pPr algn="r" fontAlgn="b"/>
                      <a:r>
                        <a:rPr lang="de-DE" sz="1600" b="0" i="0" u="none" strike="noStrike" kern="1200" dirty="0" smtClean="0">
                          <a:solidFill>
                            <a:schemeClr val="tx2"/>
                          </a:solidFill>
                          <a:effectLst/>
                          <a:latin typeface="Calibri"/>
                          <a:ea typeface="+mn-ea"/>
                          <a:cs typeface="+mn-cs"/>
                        </a:rPr>
                        <a:t>5.298.772</a:t>
                      </a:r>
                      <a:endParaRPr lang="de-DE" sz="1600" b="0" i="0" u="none" strike="noStrike" kern="1200" dirty="0">
                        <a:solidFill>
                          <a:schemeClr val="tx2"/>
                        </a:solidFill>
                        <a:effectLst/>
                        <a:latin typeface="Calibri"/>
                        <a:ea typeface="+mn-ea"/>
                        <a:cs typeface="+mn-cs"/>
                      </a:endParaRPr>
                    </a:p>
                  </a:txBody>
                  <a:tcPr marL="9525" marR="9525" marT="9525" marB="0" anchor="ctr">
                    <a:lnL>
                      <a:noFill/>
                    </a:lnL>
                    <a:lnR>
                      <a:noFill/>
                    </a:lnR>
                    <a:lnT>
                      <a:noFill/>
                    </a:lnT>
                    <a:lnB>
                      <a:noFill/>
                    </a:lnB>
                  </a:tcPr>
                </a:tc>
                <a:tc>
                  <a:txBody>
                    <a:bodyPr/>
                    <a:lstStyle/>
                    <a:p>
                      <a:pPr algn="r" fontAlgn="b"/>
                      <a:r>
                        <a:rPr lang="de-DE" sz="1600" b="0" i="0" u="none" strike="noStrike" kern="1200" dirty="0" smtClean="0">
                          <a:solidFill>
                            <a:schemeClr val="tx2"/>
                          </a:solidFill>
                          <a:effectLst/>
                          <a:latin typeface="Calibri"/>
                          <a:ea typeface="+mn-ea"/>
                          <a:cs typeface="+mn-cs"/>
                        </a:rPr>
                        <a:t>157.909</a:t>
                      </a:r>
                      <a:endParaRPr lang="de-DE" sz="1600" b="0" i="0" u="none" strike="noStrike" kern="1200" dirty="0">
                        <a:solidFill>
                          <a:schemeClr val="tx2"/>
                        </a:solidFill>
                        <a:effectLst/>
                        <a:latin typeface="Calibri"/>
                        <a:ea typeface="+mn-ea"/>
                        <a:cs typeface="+mn-cs"/>
                      </a:endParaRPr>
                    </a:p>
                  </a:txBody>
                  <a:tcPr marL="9525" marR="9525" marT="9525" marB="0" anchor="ctr">
                    <a:lnL>
                      <a:noFill/>
                    </a:lnL>
                    <a:lnR>
                      <a:noFill/>
                    </a:lnR>
                    <a:lnT>
                      <a:noFill/>
                    </a:lnT>
                    <a:lnB>
                      <a:noFill/>
                    </a:lnB>
                  </a:tcPr>
                </a:tc>
                <a:tc>
                  <a:txBody>
                    <a:bodyPr/>
                    <a:lstStyle/>
                    <a:p>
                      <a:pPr algn="r" fontAlgn="b"/>
                      <a:r>
                        <a:rPr lang="de-DE" sz="1600" b="0" i="0" u="none" strike="noStrike" kern="1200">
                          <a:solidFill>
                            <a:schemeClr val="tx2"/>
                          </a:solidFill>
                          <a:effectLst/>
                          <a:latin typeface="Calibri"/>
                          <a:ea typeface="+mn-ea"/>
                          <a:cs typeface="+mn-cs"/>
                        </a:rPr>
                        <a:t>12,66</a:t>
                      </a:r>
                    </a:p>
                  </a:txBody>
                  <a:tcPr marL="9525" marR="9525" marT="9525" marB="0" anchor="ctr">
                    <a:lnL>
                      <a:noFill/>
                    </a:lnL>
                    <a:lnR>
                      <a:noFill/>
                    </a:lnR>
                    <a:lnT>
                      <a:noFill/>
                    </a:lnT>
                    <a:lnB>
                      <a:noFill/>
                    </a:lnB>
                  </a:tcPr>
                </a:tc>
                <a:tc>
                  <a:txBody>
                    <a:bodyPr/>
                    <a:lstStyle/>
                    <a:p>
                      <a:pPr algn="r" fontAlgn="b"/>
                      <a:r>
                        <a:rPr lang="de-DE" sz="1600" b="0" i="0" u="none" strike="noStrike" kern="1200">
                          <a:solidFill>
                            <a:schemeClr val="tx2"/>
                          </a:solidFill>
                          <a:effectLst/>
                          <a:latin typeface="Calibri"/>
                          <a:ea typeface="+mn-ea"/>
                          <a:cs typeface="+mn-cs"/>
                        </a:rPr>
                        <a:t>74,82</a:t>
                      </a:r>
                    </a:p>
                  </a:txBody>
                  <a:tcPr marL="9525" marR="9525" marT="9525" marB="0" anchor="ctr">
                    <a:lnL>
                      <a:noFill/>
                    </a:lnL>
                    <a:lnR>
                      <a:noFill/>
                    </a:lnR>
                    <a:lnT>
                      <a:noFill/>
                    </a:lnT>
                    <a:lnB>
                      <a:noFill/>
                    </a:lnB>
                  </a:tcPr>
                </a:tc>
                <a:tc>
                  <a:txBody>
                    <a:bodyPr/>
                    <a:lstStyle/>
                    <a:p>
                      <a:pPr algn="r" fontAlgn="b"/>
                      <a:r>
                        <a:rPr lang="de-DE" sz="1600" b="0" i="0" u="none" strike="noStrike" kern="1200">
                          <a:solidFill>
                            <a:schemeClr val="tx2"/>
                          </a:solidFill>
                          <a:effectLst/>
                          <a:latin typeface="Calibri"/>
                          <a:ea typeface="+mn-ea"/>
                          <a:cs typeface="+mn-cs"/>
                        </a:rPr>
                        <a:t>1,07</a:t>
                      </a:r>
                    </a:p>
                  </a:txBody>
                  <a:tcPr marL="9525" marR="9525" marT="9525" marB="0" anchor="ctr">
                    <a:lnL>
                      <a:noFill/>
                    </a:lnL>
                    <a:lnR>
                      <a:noFill/>
                    </a:lnR>
                    <a:lnT>
                      <a:noFill/>
                    </a:lnT>
                    <a:lnB>
                      <a:noFill/>
                    </a:lnB>
                  </a:tcPr>
                </a:tc>
                <a:tc>
                  <a:txBody>
                    <a:bodyPr/>
                    <a:lstStyle/>
                    <a:p>
                      <a:pPr algn="r" fontAlgn="b"/>
                      <a:r>
                        <a:rPr lang="de-DE" sz="1600" b="0" i="0" u="none" strike="noStrike" kern="1200" dirty="0">
                          <a:solidFill>
                            <a:schemeClr val="tx2"/>
                          </a:solidFill>
                          <a:effectLst/>
                          <a:latin typeface="Calibri"/>
                          <a:ea typeface="+mn-ea"/>
                          <a:cs typeface="+mn-cs"/>
                        </a:rPr>
                        <a:t>2,93</a:t>
                      </a:r>
                    </a:p>
                  </a:txBody>
                  <a:tcPr marL="9525" marR="9525" marT="9525" marB="0" anchor="ctr">
                    <a:lnL>
                      <a:noFill/>
                    </a:lnL>
                    <a:lnR>
                      <a:noFill/>
                    </a:lnR>
                    <a:lnT>
                      <a:noFill/>
                    </a:lnT>
                    <a:lnB>
                      <a:noFill/>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800" kern="1200" dirty="0" smtClean="0">
                          <a:solidFill>
                            <a:srgbClr val="FF0000"/>
                          </a:solidFill>
                          <a:latin typeface="+mn-lt"/>
                          <a:ea typeface="+mn-ea"/>
                          <a:cs typeface="+mn-cs"/>
                        </a:rPr>
                        <a:t>▲</a:t>
                      </a:r>
                      <a:endParaRPr lang="de-DE" sz="1800" b="0" i="0" u="none" strike="noStrike" kern="1200" dirty="0" smtClean="0">
                        <a:solidFill>
                          <a:srgbClr val="FF0000"/>
                        </a:solidFill>
                        <a:effectLst/>
                        <a:latin typeface="+mn-lt"/>
                        <a:ea typeface="+mn-ea"/>
                        <a:cs typeface="+mn-cs"/>
                      </a:endParaRPr>
                    </a:p>
                  </a:txBody>
                  <a:tcPr marL="9525" marR="9525" marT="9525" marB="0" anchor="ctr">
                    <a:lnL>
                      <a:noFill/>
                    </a:lnL>
                    <a:lnR>
                      <a:noFill/>
                    </a:lnR>
                    <a:lnT>
                      <a:noFill/>
                    </a:lnT>
                    <a:lnB>
                      <a:noFill/>
                    </a:lnB>
                  </a:tcPr>
                </a:tc>
              </a:tr>
              <a:tr h="359533">
                <a:tc>
                  <a:txBody>
                    <a:bodyPr/>
                    <a:lstStyle/>
                    <a:p>
                      <a:pPr algn="l" fontAlgn="b"/>
                      <a:r>
                        <a:rPr lang="de-DE" sz="1600" b="1" i="0" u="none" strike="noStrike" kern="1200">
                          <a:solidFill>
                            <a:schemeClr val="tx2"/>
                          </a:solidFill>
                          <a:effectLst/>
                          <a:latin typeface="Calibri"/>
                          <a:ea typeface="+mn-ea"/>
                          <a:cs typeface="+mn-cs"/>
                        </a:rPr>
                        <a:t>Großbritannien</a:t>
                      </a:r>
                    </a:p>
                  </a:txBody>
                  <a:tcPr marL="9525" marR="9525" marT="9525" marB="0" anchor="ctr">
                    <a:lnL>
                      <a:noFill/>
                    </a:lnL>
                    <a:lnR>
                      <a:noFill/>
                    </a:lnR>
                    <a:lnT>
                      <a:noFill/>
                    </a:lnT>
                    <a:lnB>
                      <a:noFill/>
                    </a:lnB>
                    <a:solidFill>
                      <a:srgbClr val="D3DFEE"/>
                    </a:solidFill>
                  </a:tcPr>
                </a:tc>
                <a:tc>
                  <a:txBody>
                    <a:bodyPr/>
                    <a:lstStyle/>
                    <a:p>
                      <a:pPr algn="r" fontAlgn="b"/>
                      <a:r>
                        <a:rPr lang="de-DE" sz="1600" b="0" i="0" u="none" strike="noStrike" kern="1200" dirty="0" smtClean="0">
                          <a:solidFill>
                            <a:schemeClr val="tx2"/>
                          </a:solidFill>
                          <a:effectLst/>
                          <a:latin typeface="Calibri"/>
                          <a:ea typeface="+mn-ea"/>
                          <a:cs typeface="+mn-cs"/>
                        </a:rPr>
                        <a:t>789.229</a:t>
                      </a:r>
                      <a:endParaRPr lang="de-DE" sz="1600" b="0" i="0" u="none" strike="noStrike" kern="1200" dirty="0">
                        <a:solidFill>
                          <a:schemeClr val="tx2"/>
                        </a:solidFill>
                        <a:effectLst/>
                        <a:latin typeface="Calibri"/>
                        <a:ea typeface="+mn-ea"/>
                        <a:cs typeface="+mn-cs"/>
                      </a:endParaRPr>
                    </a:p>
                  </a:txBody>
                  <a:tcPr marL="9525" marR="9525" marT="9525" marB="0" anchor="ctr">
                    <a:lnL>
                      <a:noFill/>
                    </a:lnL>
                    <a:lnR>
                      <a:noFill/>
                    </a:lnR>
                    <a:lnT>
                      <a:noFill/>
                    </a:lnT>
                    <a:lnB>
                      <a:noFill/>
                    </a:lnB>
                    <a:solidFill>
                      <a:srgbClr val="D3DFEE"/>
                    </a:solidFill>
                  </a:tcPr>
                </a:tc>
                <a:tc>
                  <a:txBody>
                    <a:bodyPr/>
                    <a:lstStyle/>
                    <a:p>
                      <a:pPr algn="r" fontAlgn="b"/>
                      <a:r>
                        <a:rPr lang="de-DE" sz="1600" b="0" i="0" u="none" strike="noStrike" kern="1200" dirty="0" smtClean="0">
                          <a:solidFill>
                            <a:schemeClr val="tx2"/>
                          </a:solidFill>
                          <a:effectLst/>
                          <a:latin typeface="Calibri"/>
                          <a:ea typeface="+mn-ea"/>
                          <a:cs typeface="+mn-cs"/>
                        </a:rPr>
                        <a:t>134.585</a:t>
                      </a:r>
                      <a:endParaRPr lang="de-DE" sz="1600" b="0" i="0" u="none" strike="noStrike" kern="1200" dirty="0">
                        <a:solidFill>
                          <a:schemeClr val="tx2"/>
                        </a:solidFill>
                        <a:effectLst/>
                        <a:latin typeface="Calibri"/>
                        <a:ea typeface="+mn-ea"/>
                        <a:cs typeface="+mn-cs"/>
                      </a:endParaRPr>
                    </a:p>
                  </a:txBody>
                  <a:tcPr marL="9525" marR="9525" marT="9525" marB="0" anchor="ctr">
                    <a:lnL>
                      <a:noFill/>
                    </a:lnL>
                    <a:lnR>
                      <a:noFill/>
                    </a:lnR>
                    <a:lnT>
                      <a:noFill/>
                    </a:lnT>
                    <a:lnB>
                      <a:noFill/>
                    </a:lnB>
                    <a:solidFill>
                      <a:srgbClr val="D3DFEE"/>
                    </a:solidFill>
                  </a:tcPr>
                </a:tc>
                <a:tc>
                  <a:txBody>
                    <a:bodyPr/>
                    <a:lstStyle/>
                    <a:p>
                      <a:pPr algn="r" fontAlgn="b"/>
                      <a:r>
                        <a:rPr lang="de-DE" sz="1600" b="0" i="0" u="none" strike="noStrike" kern="1200">
                          <a:solidFill>
                            <a:schemeClr val="tx2"/>
                          </a:solidFill>
                          <a:effectLst/>
                          <a:latin typeface="Calibri"/>
                          <a:ea typeface="+mn-ea"/>
                          <a:cs typeface="+mn-cs"/>
                        </a:rPr>
                        <a:t>21,94</a:t>
                      </a:r>
                    </a:p>
                  </a:txBody>
                  <a:tcPr marL="9525" marR="9525" marT="9525" marB="0" anchor="ctr">
                    <a:lnL>
                      <a:noFill/>
                    </a:lnL>
                    <a:lnR>
                      <a:noFill/>
                    </a:lnR>
                    <a:lnT>
                      <a:noFill/>
                    </a:lnT>
                    <a:lnB>
                      <a:noFill/>
                    </a:lnB>
                    <a:solidFill>
                      <a:srgbClr val="D3DFEE"/>
                    </a:solidFill>
                  </a:tcPr>
                </a:tc>
                <a:tc>
                  <a:txBody>
                    <a:bodyPr/>
                    <a:lstStyle/>
                    <a:p>
                      <a:pPr algn="r" fontAlgn="b"/>
                      <a:r>
                        <a:rPr lang="de-DE" sz="1600" b="0" i="0" u="none" strike="noStrike" kern="1200">
                          <a:solidFill>
                            <a:schemeClr val="tx2"/>
                          </a:solidFill>
                          <a:effectLst/>
                          <a:latin typeface="Calibri"/>
                          <a:ea typeface="+mn-ea"/>
                          <a:cs typeface="+mn-cs"/>
                        </a:rPr>
                        <a:t>201,94</a:t>
                      </a:r>
                    </a:p>
                  </a:txBody>
                  <a:tcPr marL="9525" marR="9525" marT="9525" marB="0" anchor="ctr">
                    <a:lnL>
                      <a:noFill/>
                    </a:lnL>
                    <a:lnR>
                      <a:noFill/>
                    </a:lnR>
                    <a:lnT>
                      <a:noFill/>
                    </a:lnT>
                    <a:lnB>
                      <a:noFill/>
                    </a:lnB>
                    <a:solidFill>
                      <a:srgbClr val="D3DFEE"/>
                    </a:solidFill>
                  </a:tcPr>
                </a:tc>
                <a:tc>
                  <a:txBody>
                    <a:bodyPr/>
                    <a:lstStyle/>
                    <a:p>
                      <a:pPr algn="r" fontAlgn="b"/>
                      <a:r>
                        <a:rPr lang="de-DE" sz="1600" b="0" i="0" u="none" strike="noStrike" kern="1200">
                          <a:solidFill>
                            <a:schemeClr val="tx2"/>
                          </a:solidFill>
                          <a:effectLst/>
                          <a:latin typeface="Calibri"/>
                          <a:ea typeface="+mn-ea"/>
                          <a:cs typeface="+mn-cs"/>
                        </a:rPr>
                        <a:t>1,18</a:t>
                      </a:r>
                    </a:p>
                  </a:txBody>
                  <a:tcPr marL="9525" marR="9525" marT="9525" marB="0" anchor="ctr">
                    <a:lnL>
                      <a:noFill/>
                    </a:lnL>
                    <a:lnR>
                      <a:noFill/>
                    </a:lnR>
                    <a:lnT>
                      <a:noFill/>
                    </a:lnT>
                    <a:lnB>
                      <a:noFill/>
                    </a:lnB>
                    <a:solidFill>
                      <a:srgbClr val="D3DFEE"/>
                    </a:solidFill>
                  </a:tcPr>
                </a:tc>
                <a:tc>
                  <a:txBody>
                    <a:bodyPr/>
                    <a:lstStyle/>
                    <a:p>
                      <a:pPr algn="r" fontAlgn="b"/>
                      <a:r>
                        <a:rPr lang="de-DE" sz="1600" b="0" i="0" u="none" strike="noStrike" kern="1200">
                          <a:solidFill>
                            <a:schemeClr val="tx2"/>
                          </a:solidFill>
                          <a:effectLst/>
                          <a:latin typeface="Calibri"/>
                          <a:ea typeface="+mn-ea"/>
                          <a:cs typeface="+mn-cs"/>
                        </a:rPr>
                        <a:t>5,6</a:t>
                      </a:r>
                    </a:p>
                  </a:txBody>
                  <a:tcPr marL="9525" marR="9525" marT="9525" marB="0" anchor="ctr">
                    <a:lnL>
                      <a:noFill/>
                    </a:lnL>
                    <a:lnR>
                      <a:noFill/>
                    </a:lnR>
                    <a:lnT>
                      <a:noFill/>
                    </a:lnT>
                    <a:lnB>
                      <a:noFill/>
                    </a:lnB>
                    <a:solidFill>
                      <a:srgbClr val="D3DFEE"/>
                    </a:solid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800" kern="1200" dirty="0" smtClean="0">
                          <a:solidFill>
                            <a:srgbClr val="FF0000"/>
                          </a:solidFill>
                          <a:latin typeface="+mn-lt"/>
                          <a:ea typeface="+mn-ea"/>
                          <a:cs typeface="+mn-cs"/>
                        </a:rPr>
                        <a:t>▲</a:t>
                      </a:r>
                      <a:endParaRPr lang="de-DE" sz="1800" b="0" i="0" u="none" strike="noStrike" kern="1200" dirty="0" smtClean="0">
                        <a:solidFill>
                          <a:srgbClr val="FF0000"/>
                        </a:solidFill>
                        <a:effectLst/>
                        <a:latin typeface="+mn-lt"/>
                        <a:ea typeface="+mn-ea"/>
                        <a:cs typeface="+mn-cs"/>
                      </a:endParaRPr>
                    </a:p>
                  </a:txBody>
                  <a:tcPr marL="9525" marR="9525" marT="9525" marB="0" anchor="ctr">
                    <a:lnL>
                      <a:noFill/>
                    </a:lnL>
                    <a:lnR>
                      <a:noFill/>
                    </a:lnR>
                    <a:lnT>
                      <a:noFill/>
                    </a:lnT>
                    <a:lnB>
                      <a:noFill/>
                    </a:lnB>
                    <a:solidFill>
                      <a:srgbClr val="D3DFEE"/>
                    </a:solidFill>
                  </a:tcPr>
                </a:tc>
              </a:tr>
              <a:tr h="359533">
                <a:tc>
                  <a:txBody>
                    <a:bodyPr/>
                    <a:lstStyle/>
                    <a:p>
                      <a:pPr algn="l" fontAlgn="b"/>
                      <a:r>
                        <a:rPr lang="de-DE" sz="1600" b="1" i="0" u="none" strike="noStrike" kern="1200" dirty="0">
                          <a:solidFill>
                            <a:schemeClr val="tx2"/>
                          </a:solidFill>
                          <a:effectLst/>
                          <a:latin typeface="Calibri"/>
                          <a:ea typeface="+mn-ea"/>
                          <a:cs typeface="+mn-cs"/>
                        </a:rPr>
                        <a:t>Russische Föderation</a:t>
                      </a:r>
                    </a:p>
                  </a:txBody>
                  <a:tcPr marL="9525" marR="9525" marT="9525" marB="0" anchor="ctr">
                    <a:lnL>
                      <a:noFill/>
                    </a:lnL>
                    <a:lnR>
                      <a:noFill/>
                    </a:lnR>
                    <a:lnT>
                      <a:noFill/>
                    </a:lnT>
                    <a:lnB>
                      <a:noFill/>
                    </a:lnB>
                  </a:tcPr>
                </a:tc>
                <a:tc>
                  <a:txBody>
                    <a:bodyPr/>
                    <a:lstStyle/>
                    <a:p>
                      <a:pPr algn="r" fontAlgn="b"/>
                      <a:r>
                        <a:rPr lang="de-DE" sz="1600" b="0" i="0" u="none" strike="noStrike" kern="1200" dirty="0" smtClean="0">
                          <a:solidFill>
                            <a:schemeClr val="tx2"/>
                          </a:solidFill>
                          <a:effectLst/>
                          <a:latin typeface="Calibri"/>
                          <a:ea typeface="+mn-ea"/>
                          <a:cs typeface="+mn-cs"/>
                        </a:rPr>
                        <a:t>1.447.335</a:t>
                      </a:r>
                      <a:endParaRPr lang="de-DE" sz="1600" b="0" i="0" u="none" strike="noStrike" kern="1200" dirty="0">
                        <a:solidFill>
                          <a:schemeClr val="tx2"/>
                        </a:solidFill>
                        <a:effectLst/>
                        <a:latin typeface="Calibri"/>
                        <a:ea typeface="+mn-ea"/>
                        <a:cs typeface="+mn-cs"/>
                      </a:endParaRPr>
                    </a:p>
                  </a:txBody>
                  <a:tcPr marL="9525" marR="9525" marT="9525" marB="0" anchor="ctr">
                    <a:lnL>
                      <a:noFill/>
                    </a:lnL>
                    <a:lnR>
                      <a:noFill/>
                    </a:lnR>
                    <a:lnT>
                      <a:noFill/>
                    </a:lnT>
                    <a:lnB>
                      <a:noFill/>
                    </a:lnB>
                  </a:tcPr>
                </a:tc>
                <a:tc>
                  <a:txBody>
                    <a:bodyPr/>
                    <a:lstStyle/>
                    <a:p>
                      <a:pPr algn="r" fontAlgn="b"/>
                      <a:r>
                        <a:rPr lang="de-DE" sz="1600" b="0" i="0" u="none" strike="noStrike" kern="1200" dirty="0" smtClean="0">
                          <a:solidFill>
                            <a:schemeClr val="tx2"/>
                          </a:solidFill>
                          <a:effectLst/>
                          <a:latin typeface="Calibri"/>
                          <a:ea typeface="+mn-ea"/>
                          <a:cs typeface="+mn-cs"/>
                        </a:rPr>
                        <a:t>106.926</a:t>
                      </a:r>
                      <a:endParaRPr lang="de-DE" sz="1600" b="0" i="0" u="none" strike="noStrike" kern="1200" dirty="0">
                        <a:solidFill>
                          <a:schemeClr val="tx2"/>
                        </a:solidFill>
                        <a:effectLst/>
                        <a:latin typeface="Calibri"/>
                        <a:ea typeface="+mn-ea"/>
                        <a:cs typeface="+mn-cs"/>
                      </a:endParaRPr>
                    </a:p>
                  </a:txBody>
                  <a:tcPr marL="9525" marR="9525" marT="9525" marB="0" anchor="ctr">
                    <a:lnL>
                      <a:noFill/>
                    </a:lnL>
                    <a:lnR>
                      <a:noFill/>
                    </a:lnR>
                    <a:lnT>
                      <a:noFill/>
                    </a:lnT>
                    <a:lnB>
                      <a:noFill/>
                    </a:lnB>
                  </a:tcPr>
                </a:tc>
                <a:tc>
                  <a:txBody>
                    <a:bodyPr/>
                    <a:lstStyle/>
                    <a:p>
                      <a:pPr algn="r" fontAlgn="b"/>
                      <a:r>
                        <a:rPr lang="de-DE" sz="1600" b="0" i="0" u="none" strike="noStrike" kern="1200">
                          <a:solidFill>
                            <a:schemeClr val="tx2"/>
                          </a:solidFill>
                          <a:effectLst/>
                          <a:latin typeface="Calibri"/>
                          <a:ea typeface="+mn-ea"/>
                          <a:cs typeface="+mn-cs"/>
                        </a:rPr>
                        <a:t>16,49</a:t>
                      </a:r>
                    </a:p>
                  </a:txBody>
                  <a:tcPr marL="9525" marR="9525" marT="9525" marB="0" anchor="ctr">
                    <a:lnL>
                      <a:noFill/>
                    </a:lnL>
                    <a:lnR>
                      <a:noFill/>
                    </a:lnR>
                    <a:lnT>
                      <a:noFill/>
                    </a:lnT>
                    <a:lnB>
                      <a:noFill/>
                    </a:lnB>
                  </a:tcPr>
                </a:tc>
                <a:tc>
                  <a:txBody>
                    <a:bodyPr/>
                    <a:lstStyle/>
                    <a:p>
                      <a:pPr algn="r" fontAlgn="b"/>
                      <a:r>
                        <a:rPr lang="de-DE" sz="1600" b="0" i="0" u="none" strike="noStrike" kern="1200">
                          <a:solidFill>
                            <a:schemeClr val="tx2"/>
                          </a:solidFill>
                          <a:effectLst/>
                          <a:latin typeface="Calibri"/>
                          <a:ea typeface="+mn-ea"/>
                          <a:cs typeface="+mn-cs"/>
                        </a:rPr>
                        <a:t>73,3</a:t>
                      </a:r>
                    </a:p>
                  </a:txBody>
                  <a:tcPr marL="9525" marR="9525" marT="9525" marB="0" anchor="ctr">
                    <a:lnL>
                      <a:noFill/>
                    </a:lnL>
                    <a:lnR>
                      <a:noFill/>
                    </a:lnR>
                    <a:lnT>
                      <a:noFill/>
                    </a:lnT>
                    <a:lnB>
                      <a:noFill/>
                    </a:lnB>
                  </a:tcPr>
                </a:tc>
                <a:tc>
                  <a:txBody>
                    <a:bodyPr/>
                    <a:lstStyle/>
                    <a:p>
                      <a:pPr algn="r" fontAlgn="b"/>
                      <a:r>
                        <a:rPr lang="de-DE" sz="1600" b="0" i="0" u="none" strike="noStrike" kern="1200">
                          <a:solidFill>
                            <a:schemeClr val="tx2"/>
                          </a:solidFill>
                          <a:effectLst/>
                          <a:latin typeface="Calibri"/>
                          <a:ea typeface="+mn-ea"/>
                          <a:cs typeface="+mn-cs"/>
                        </a:rPr>
                        <a:t>1,11</a:t>
                      </a:r>
                    </a:p>
                  </a:txBody>
                  <a:tcPr marL="9525" marR="9525" marT="9525" marB="0" anchor="ctr">
                    <a:lnL>
                      <a:noFill/>
                    </a:lnL>
                    <a:lnR>
                      <a:noFill/>
                    </a:lnR>
                    <a:lnT>
                      <a:noFill/>
                    </a:lnT>
                    <a:lnB>
                      <a:noFill/>
                    </a:lnB>
                  </a:tcPr>
                </a:tc>
                <a:tc>
                  <a:txBody>
                    <a:bodyPr/>
                    <a:lstStyle/>
                    <a:p>
                      <a:pPr algn="r" fontAlgn="b"/>
                      <a:r>
                        <a:rPr lang="de-DE" sz="1600" b="0" i="0" u="none" strike="noStrike" kern="1200" dirty="0">
                          <a:solidFill>
                            <a:schemeClr val="tx2"/>
                          </a:solidFill>
                          <a:effectLst/>
                          <a:latin typeface="Calibri"/>
                          <a:ea typeface="+mn-ea"/>
                          <a:cs typeface="+mn-cs"/>
                        </a:rPr>
                        <a:t>1,72</a:t>
                      </a:r>
                    </a:p>
                  </a:txBody>
                  <a:tcPr marL="9525" marR="9525" marT="9525" marB="0" anchor="ctr">
                    <a:lnL>
                      <a:noFill/>
                    </a:lnL>
                    <a:lnR>
                      <a:noFill/>
                    </a:lnR>
                    <a:lnT>
                      <a:noFill/>
                    </a:lnT>
                    <a:lnB>
                      <a:noFill/>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800" kern="1200" dirty="0" smtClean="0">
                          <a:solidFill>
                            <a:srgbClr val="FF0000"/>
                          </a:solidFill>
                          <a:latin typeface="+mn-lt"/>
                          <a:ea typeface="+mn-ea"/>
                          <a:cs typeface="+mn-cs"/>
                        </a:rPr>
                        <a:t>▲</a:t>
                      </a:r>
                      <a:endParaRPr lang="de-DE" sz="1800" b="0" i="0" u="none" strike="noStrike" kern="1200" dirty="0" smtClean="0">
                        <a:solidFill>
                          <a:srgbClr val="FF0000"/>
                        </a:solidFill>
                        <a:effectLst/>
                        <a:latin typeface="+mn-lt"/>
                        <a:ea typeface="+mn-ea"/>
                        <a:cs typeface="+mn-cs"/>
                      </a:endParaRPr>
                    </a:p>
                  </a:txBody>
                  <a:tcPr marL="9525" marR="9525" marT="9525" marB="0" anchor="ctr">
                    <a:lnL>
                      <a:noFill/>
                    </a:lnL>
                    <a:lnR>
                      <a:noFill/>
                    </a:lnR>
                    <a:lnT>
                      <a:noFill/>
                    </a:lnT>
                    <a:lnB>
                      <a:noFill/>
                    </a:lnB>
                  </a:tcPr>
                </a:tc>
              </a:tr>
              <a:tr h="359533">
                <a:tc>
                  <a:txBody>
                    <a:bodyPr/>
                    <a:lstStyle/>
                    <a:p>
                      <a:pPr algn="l" fontAlgn="b"/>
                      <a:r>
                        <a:rPr lang="de-DE" sz="1600" b="1" i="0" u="none" strike="noStrike" kern="1200" dirty="0">
                          <a:solidFill>
                            <a:schemeClr val="tx2"/>
                          </a:solidFill>
                          <a:effectLst/>
                          <a:latin typeface="Calibri"/>
                          <a:ea typeface="+mn-ea"/>
                          <a:cs typeface="+mn-cs"/>
                        </a:rPr>
                        <a:t>Argentinien</a:t>
                      </a:r>
                    </a:p>
                  </a:txBody>
                  <a:tcPr marL="9525" marR="9525" marT="9525" marB="0" anchor="ctr">
                    <a:lnL>
                      <a:noFill/>
                    </a:lnL>
                    <a:lnR>
                      <a:noFill/>
                    </a:lnR>
                    <a:lnT>
                      <a:noFill/>
                    </a:lnT>
                    <a:lnB>
                      <a:noFill/>
                    </a:lnB>
                    <a:solidFill>
                      <a:srgbClr val="D3DFEE"/>
                    </a:solidFill>
                  </a:tcPr>
                </a:tc>
                <a:tc>
                  <a:txBody>
                    <a:bodyPr/>
                    <a:lstStyle/>
                    <a:p>
                      <a:pPr algn="r" fontAlgn="b"/>
                      <a:r>
                        <a:rPr lang="de-DE" sz="1600" b="0" i="0" u="none" strike="noStrike" kern="1200" dirty="0" smtClean="0">
                          <a:solidFill>
                            <a:schemeClr val="tx2"/>
                          </a:solidFill>
                          <a:effectLst/>
                          <a:latin typeface="Calibri"/>
                          <a:ea typeface="+mn-ea"/>
                          <a:cs typeface="+mn-cs"/>
                        </a:rPr>
                        <a:t>1.037.312</a:t>
                      </a:r>
                      <a:endParaRPr lang="de-DE" sz="1600" b="0" i="0" u="none" strike="noStrike" kern="1200" dirty="0">
                        <a:solidFill>
                          <a:schemeClr val="tx2"/>
                        </a:solidFill>
                        <a:effectLst/>
                        <a:latin typeface="Calibri"/>
                        <a:ea typeface="+mn-ea"/>
                        <a:cs typeface="+mn-cs"/>
                      </a:endParaRPr>
                    </a:p>
                  </a:txBody>
                  <a:tcPr marL="9525" marR="9525" marT="9525" marB="0" anchor="ctr">
                    <a:lnL>
                      <a:noFill/>
                    </a:lnL>
                    <a:lnR>
                      <a:noFill/>
                    </a:lnR>
                    <a:lnT>
                      <a:noFill/>
                    </a:lnT>
                    <a:lnB>
                      <a:noFill/>
                    </a:lnB>
                    <a:solidFill>
                      <a:srgbClr val="D3DFEE"/>
                    </a:solidFill>
                  </a:tcPr>
                </a:tc>
                <a:tc>
                  <a:txBody>
                    <a:bodyPr/>
                    <a:lstStyle/>
                    <a:p>
                      <a:pPr algn="r" fontAlgn="b"/>
                      <a:r>
                        <a:rPr lang="de-DE" sz="1600" b="0" i="0" u="none" strike="noStrike" kern="1200" dirty="0" smtClean="0">
                          <a:solidFill>
                            <a:schemeClr val="tx2"/>
                          </a:solidFill>
                          <a:effectLst/>
                          <a:latin typeface="Calibri"/>
                          <a:ea typeface="+mn-ea"/>
                          <a:cs typeface="+mn-cs"/>
                        </a:rPr>
                        <a:t>105.358</a:t>
                      </a:r>
                      <a:endParaRPr lang="de-DE" sz="1600" b="0" i="0" u="none" strike="noStrike" kern="1200" dirty="0">
                        <a:solidFill>
                          <a:schemeClr val="tx2"/>
                        </a:solidFill>
                        <a:effectLst/>
                        <a:latin typeface="Calibri"/>
                        <a:ea typeface="+mn-ea"/>
                        <a:cs typeface="+mn-cs"/>
                      </a:endParaRPr>
                    </a:p>
                  </a:txBody>
                  <a:tcPr marL="9525" marR="9525" marT="9525" marB="0" anchor="ctr">
                    <a:lnL>
                      <a:noFill/>
                    </a:lnL>
                    <a:lnR>
                      <a:noFill/>
                    </a:lnR>
                    <a:lnT>
                      <a:noFill/>
                    </a:lnT>
                    <a:lnB>
                      <a:noFill/>
                    </a:lnB>
                    <a:solidFill>
                      <a:srgbClr val="D3DFEE"/>
                    </a:solidFill>
                  </a:tcPr>
                </a:tc>
                <a:tc>
                  <a:txBody>
                    <a:bodyPr/>
                    <a:lstStyle/>
                    <a:p>
                      <a:pPr algn="r" fontAlgn="b"/>
                      <a:r>
                        <a:rPr lang="de-DE" sz="1600" b="0" i="0" u="none" strike="noStrike" kern="1200">
                          <a:solidFill>
                            <a:schemeClr val="tx2"/>
                          </a:solidFill>
                          <a:effectLst/>
                          <a:latin typeface="Calibri"/>
                          <a:ea typeface="+mn-ea"/>
                          <a:cs typeface="+mn-cs"/>
                        </a:rPr>
                        <a:t>15,71</a:t>
                      </a:r>
                    </a:p>
                  </a:txBody>
                  <a:tcPr marL="9525" marR="9525" marT="9525" marB="0" anchor="ctr">
                    <a:lnL>
                      <a:noFill/>
                    </a:lnL>
                    <a:lnR>
                      <a:noFill/>
                    </a:lnR>
                    <a:lnT>
                      <a:noFill/>
                    </a:lnT>
                    <a:lnB>
                      <a:noFill/>
                    </a:lnB>
                    <a:solidFill>
                      <a:srgbClr val="D3DFEE"/>
                    </a:solidFill>
                  </a:tcPr>
                </a:tc>
                <a:tc>
                  <a:txBody>
                    <a:bodyPr/>
                    <a:lstStyle/>
                    <a:p>
                      <a:pPr algn="r" fontAlgn="b"/>
                      <a:r>
                        <a:rPr lang="de-DE" sz="1600" b="0" i="0" u="none" strike="noStrike" kern="1200">
                          <a:solidFill>
                            <a:schemeClr val="tx2"/>
                          </a:solidFill>
                          <a:effectLst/>
                          <a:latin typeface="Calibri"/>
                          <a:ea typeface="+mn-ea"/>
                          <a:cs typeface="+mn-cs"/>
                        </a:rPr>
                        <a:t>235,28</a:t>
                      </a:r>
                    </a:p>
                  </a:txBody>
                  <a:tcPr marL="9525" marR="9525" marT="9525" marB="0" anchor="ctr">
                    <a:lnL>
                      <a:noFill/>
                    </a:lnL>
                    <a:lnR>
                      <a:noFill/>
                    </a:lnR>
                    <a:lnT>
                      <a:noFill/>
                    </a:lnT>
                    <a:lnB>
                      <a:noFill/>
                    </a:lnB>
                    <a:solidFill>
                      <a:srgbClr val="D3DFEE"/>
                    </a:solidFill>
                  </a:tcPr>
                </a:tc>
                <a:tc>
                  <a:txBody>
                    <a:bodyPr/>
                    <a:lstStyle/>
                    <a:p>
                      <a:pPr algn="r" fontAlgn="b"/>
                      <a:r>
                        <a:rPr lang="de-DE" sz="1600" b="0" i="0" u="none" strike="noStrike" kern="1200">
                          <a:solidFill>
                            <a:schemeClr val="tx2"/>
                          </a:solidFill>
                          <a:effectLst/>
                          <a:latin typeface="Calibri"/>
                          <a:ea typeface="+mn-ea"/>
                          <a:cs typeface="+mn-cs"/>
                        </a:rPr>
                        <a:t>1,11</a:t>
                      </a:r>
                    </a:p>
                  </a:txBody>
                  <a:tcPr marL="9525" marR="9525" marT="9525" marB="0" anchor="ctr">
                    <a:lnL>
                      <a:noFill/>
                    </a:lnL>
                    <a:lnR>
                      <a:noFill/>
                    </a:lnR>
                    <a:lnT>
                      <a:noFill/>
                    </a:lnT>
                    <a:lnB>
                      <a:noFill/>
                    </a:lnB>
                    <a:solidFill>
                      <a:srgbClr val="D3DFEE"/>
                    </a:solidFill>
                  </a:tcPr>
                </a:tc>
                <a:tc>
                  <a:txBody>
                    <a:bodyPr/>
                    <a:lstStyle/>
                    <a:p>
                      <a:pPr algn="r" fontAlgn="b"/>
                      <a:r>
                        <a:rPr lang="de-DE" sz="1600" b="0" i="0" u="none" strike="noStrike" kern="1200" dirty="0">
                          <a:solidFill>
                            <a:schemeClr val="tx2"/>
                          </a:solidFill>
                          <a:effectLst/>
                          <a:latin typeface="Calibri"/>
                          <a:ea typeface="+mn-ea"/>
                          <a:cs typeface="+mn-cs"/>
                        </a:rPr>
                        <a:t>2,65</a:t>
                      </a:r>
                    </a:p>
                  </a:txBody>
                  <a:tcPr marL="9525" marR="9525" marT="9525" marB="0" anchor="ctr">
                    <a:lnL>
                      <a:noFill/>
                    </a:lnL>
                    <a:lnR>
                      <a:noFill/>
                    </a:lnR>
                    <a:lnT>
                      <a:noFill/>
                    </a:lnT>
                    <a:lnB>
                      <a:noFill/>
                    </a:lnB>
                    <a:solidFill>
                      <a:srgbClr val="D3DFEE"/>
                    </a:solid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800" kern="1200" dirty="0" smtClean="0">
                          <a:solidFill>
                            <a:srgbClr val="FF0000"/>
                          </a:solidFill>
                          <a:latin typeface="+mn-lt"/>
                          <a:ea typeface="+mn-ea"/>
                          <a:cs typeface="+mn-cs"/>
                        </a:rPr>
                        <a:t>▲</a:t>
                      </a:r>
                      <a:endParaRPr lang="de-DE" sz="1800" b="0" i="0" u="none" strike="noStrike" kern="1200" dirty="0" smtClean="0">
                        <a:solidFill>
                          <a:srgbClr val="FF0000"/>
                        </a:solidFill>
                        <a:effectLst/>
                        <a:latin typeface="+mn-lt"/>
                        <a:ea typeface="+mn-ea"/>
                        <a:cs typeface="+mn-cs"/>
                      </a:endParaRPr>
                    </a:p>
                  </a:txBody>
                  <a:tcPr marL="9525" marR="9525" marT="9525" marB="0" anchor="ctr">
                    <a:lnL>
                      <a:noFill/>
                    </a:lnL>
                    <a:lnR>
                      <a:noFill/>
                    </a:lnR>
                    <a:lnT>
                      <a:noFill/>
                    </a:lnT>
                    <a:lnB>
                      <a:noFill/>
                    </a:lnB>
                    <a:solidFill>
                      <a:srgbClr val="D3DFEE"/>
                    </a:solidFill>
                  </a:tcPr>
                </a:tc>
              </a:tr>
              <a:tr h="351137">
                <a:tc>
                  <a:txBody>
                    <a:bodyPr/>
                    <a:lstStyle/>
                    <a:p>
                      <a:pPr algn="l" fontAlgn="b"/>
                      <a:r>
                        <a:rPr lang="de-DE" sz="1600" b="1" i="0" u="none" strike="noStrike" kern="1200" dirty="0">
                          <a:solidFill>
                            <a:schemeClr val="tx2"/>
                          </a:solidFill>
                          <a:effectLst/>
                          <a:latin typeface="Calibri"/>
                          <a:ea typeface="+mn-ea"/>
                          <a:cs typeface="+mn-cs"/>
                        </a:rPr>
                        <a:t>Spanien</a:t>
                      </a:r>
                    </a:p>
                  </a:txBody>
                  <a:tcPr marL="9525" marR="9525" marT="9525" marB="0" anchor="ctr">
                    <a:lnL>
                      <a:noFill/>
                    </a:lnL>
                    <a:lnR>
                      <a:noFill/>
                    </a:lnR>
                    <a:lnT>
                      <a:noFill/>
                    </a:lnT>
                    <a:lnB>
                      <a:noFill/>
                    </a:lnB>
                  </a:tcPr>
                </a:tc>
                <a:tc>
                  <a:txBody>
                    <a:bodyPr/>
                    <a:lstStyle/>
                    <a:p>
                      <a:pPr algn="r" fontAlgn="b"/>
                      <a:r>
                        <a:rPr lang="de-DE" sz="1600" b="0" i="0" u="none" strike="noStrike" kern="1200" dirty="0" smtClean="0">
                          <a:solidFill>
                            <a:schemeClr val="tx2"/>
                          </a:solidFill>
                          <a:effectLst/>
                          <a:latin typeface="Calibri"/>
                          <a:ea typeface="+mn-ea"/>
                          <a:cs typeface="+mn-cs"/>
                        </a:rPr>
                        <a:t>1.005.295</a:t>
                      </a:r>
                      <a:endParaRPr lang="de-DE" sz="1600" b="0" i="0" u="none" strike="noStrike" kern="1200" dirty="0">
                        <a:solidFill>
                          <a:schemeClr val="tx2"/>
                        </a:solidFill>
                        <a:effectLst/>
                        <a:latin typeface="Calibri"/>
                        <a:ea typeface="+mn-ea"/>
                        <a:cs typeface="+mn-cs"/>
                      </a:endParaRPr>
                    </a:p>
                  </a:txBody>
                  <a:tcPr marL="9525" marR="9525" marT="9525" marB="0" anchor="ctr">
                    <a:lnL>
                      <a:noFill/>
                    </a:lnL>
                    <a:lnR>
                      <a:noFill/>
                    </a:lnR>
                    <a:lnT>
                      <a:noFill/>
                    </a:lnT>
                    <a:lnB>
                      <a:noFill/>
                    </a:lnB>
                  </a:tcPr>
                </a:tc>
                <a:tc>
                  <a:txBody>
                    <a:bodyPr/>
                    <a:lstStyle/>
                    <a:p>
                      <a:pPr algn="r" fontAlgn="b"/>
                      <a:r>
                        <a:rPr lang="de-DE" sz="1600" b="0" i="0" u="none" strike="noStrike" kern="1200" dirty="0" smtClean="0">
                          <a:solidFill>
                            <a:schemeClr val="tx2"/>
                          </a:solidFill>
                          <a:effectLst/>
                          <a:latin typeface="Calibri"/>
                          <a:ea typeface="+mn-ea"/>
                          <a:cs typeface="+mn-cs"/>
                        </a:rPr>
                        <a:t>97.239</a:t>
                      </a:r>
                      <a:endParaRPr lang="de-DE" sz="1600" b="0" i="0" u="none" strike="noStrike" kern="1200" dirty="0">
                        <a:solidFill>
                          <a:schemeClr val="tx2"/>
                        </a:solidFill>
                        <a:effectLst/>
                        <a:latin typeface="Calibri"/>
                        <a:ea typeface="+mn-ea"/>
                        <a:cs typeface="+mn-cs"/>
                      </a:endParaRPr>
                    </a:p>
                  </a:txBody>
                  <a:tcPr marL="9525" marR="9525" marT="9525" marB="0" anchor="ctr">
                    <a:lnL>
                      <a:noFill/>
                    </a:lnL>
                    <a:lnR>
                      <a:noFill/>
                    </a:lnR>
                    <a:lnT>
                      <a:noFill/>
                    </a:lnT>
                    <a:lnB>
                      <a:noFill/>
                    </a:lnB>
                  </a:tcPr>
                </a:tc>
                <a:tc>
                  <a:txBody>
                    <a:bodyPr/>
                    <a:lstStyle/>
                    <a:p>
                      <a:pPr algn="r" fontAlgn="b"/>
                      <a:r>
                        <a:rPr lang="de-DE" sz="1600" b="0" i="0" u="none" strike="noStrike" kern="1200" dirty="0">
                          <a:solidFill>
                            <a:schemeClr val="tx2"/>
                          </a:solidFill>
                          <a:effectLst/>
                          <a:latin typeface="Calibri"/>
                          <a:ea typeface="+mn-ea"/>
                          <a:cs typeface="+mn-cs"/>
                        </a:rPr>
                        <a:t>34,76</a:t>
                      </a:r>
                    </a:p>
                  </a:txBody>
                  <a:tcPr marL="9525" marR="9525" marT="9525" marB="0" anchor="ctr">
                    <a:lnL>
                      <a:noFill/>
                    </a:lnL>
                    <a:lnR>
                      <a:noFill/>
                    </a:lnR>
                    <a:lnT>
                      <a:noFill/>
                    </a:lnT>
                    <a:lnB>
                      <a:noFill/>
                    </a:lnB>
                  </a:tcPr>
                </a:tc>
                <a:tc>
                  <a:txBody>
                    <a:bodyPr/>
                    <a:lstStyle/>
                    <a:p>
                      <a:pPr algn="r" fontAlgn="b"/>
                      <a:r>
                        <a:rPr lang="de-DE" sz="1600" b="0" i="0" u="none" strike="noStrike" kern="1200">
                          <a:solidFill>
                            <a:schemeClr val="tx2"/>
                          </a:solidFill>
                          <a:effectLst/>
                          <a:latin typeface="Calibri"/>
                          <a:ea typeface="+mn-ea"/>
                          <a:cs typeface="+mn-cs"/>
                        </a:rPr>
                        <a:t>207,17</a:t>
                      </a:r>
                    </a:p>
                  </a:txBody>
                  <a:tcPr marL="9525" marR="9525" marT="9525" marB="0" anchor="ctr">
                    <a:lnL>
                      <a:noFill/>
                    </a:lnL>
                    <a:lnR>
                      <a:noFill/>
                    </a:lnR>
                    <a:lnT>
                      <a:noFill/>
                    </a:lnT>
                    <a:lnB>
                      <a:noFill/>
                    </a:lnB>
                  </a:tcPr>
                </a:tc>
                <a:tc>
                  <a:txBody>
                    <a:bodyPr/>
                    <a:lstStyle/>
                    <a:p>
                      <a:pPr algn="r" fontAlgn="b"/>
                      <a:r>
                        <a:rPr lang="de-DE" sz="1600" b="0" i="0" u="none" strike="noStrike" kern="1200">
                          <a:solidFill>
                            <a:schemeClr val="tx2"/>
                          </a:solidFill>
                          <a:effectLst/>
                          <a:latin typeface="Calibri"/>
                          <a:ea typeface="+mn-ea"/>
                          <a:cs typeface="+mn-cs"/>
                        </a:rPr>
                        <a:t>1,27</a:t>
                      </a:r>
                    </a:p>
                  </a:txBody>
                  <a:tcPr marL="9525" marR="9525" marT="9525" marB="0" anchor="ctr">
                    <a:lnL>
                      <a:noFill/>
                    </a:lnL>
                    <a:lnR>
                      <a:noFill/>
                    </a:lnR>
                    <a:lnT>
                      <a:noFill/>
                    </a:lnT>
                    <a:lnB>
                      <a:noFill/>
                    </a:lnB>
                  </a:tcPr>
                </a:tc>
                <a:tc>
                  <a:txBody>
                    <a:bodyPr/>
                    <a:lstStyle/>
                    <a:p>
                      <a:pPr algn="r" fontAlgn="b"/>
                      <a:r>
                        <a:rPr lang="de-DE" sz="1600" b="0" i="0" u="none" strike="noStrike" kern="1200" dirty="0">
                          <a:solidFill>
                            <a:schemeClr val="tx2"/>
                          </a:solidFill>
                          <a:effectLst/>
                          <a:latin typeface="Calibri"/>
                          <a:ea typeface="+mn-ea"/>
                          <a:cs typeface="+mn-cs"/>
                        </a:rPr>
                        <a:t>3,42</a:t>
                      </a:r>
                    </a:p>
                  </a:txBody>
                  <a:tcPr marL="9525" marR="9525" marT="9525" marB="0" anchor="ctr">
                    <a:lnL>
                      <a:noFill/>
                    </a:lnL>
                    <a:lnR>
                      <a:noFill/>
                    </a:lnR>
                    <a:lnT>
                      <a:noFill/>
                    </a:lnT>
                    <a:lnB>
                      <a:noFill/>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800" kern="1200" dirty="0" smtClean="0">
                          <a:solidFill>
                            <a:srgbClr val="FF0000"/>
                          </a:solidFill>
                          <a:latin typeface="+mn-lt"/>
                          <a:ea typeface="+mn-ea"/>
                          <a:cs typeface="+mn-cs"/>
                        </a:rPr>
                        <a:t>▲</a:t>
                      </a:r>
                      <a:endParaRPr lang="de-DE" sz="1800" b="0" i="0" u="none" strike="noStrike" kern="1200" dirty="0" smtClean="0">
                        <a:solidFill>
                          <a:srgbClr val="FF0000"/>
                        </a:solidFill>
                        <a:effectLst/>
                        <a:latin typeface="+mn-lt"/>
                        <a:ea typeface="+mn-ea"/>
                        <a:cs typeface="+mn-cs"/>
                      </a:endParaRPr>
                    </a:p>
                  </a:txBody>
                  <a:tcPr marL="9525" marR="9525" marT="9525" marB="0" anchor="ctr">
                    <a:lnL>
                      <a:noFill/>
                    </a:lnL>
                    <a:lnR>
                      <a:noFill/>
                    </a:lnR>
                    <a:lnT>
                      <a:noFill/>
                    </a:lnT>
                    <a:lnB>
                      <a:noFill/>
                    </a:lnB>
                  </a:tcPr>
                </a:tc>
              </a:tr>
              <a:tr h="361798">
                <a:tc>
                  <a:txBody>
                    <a:bodyPr/>
                    <a:lstStyle/>
                    <a:p>
                      <a:pPr algn="l" fontAlgn="b"/>
                      <a:r>
                        <a:rPr lang="de-DE" sz="1600" b="1" i="0" u="none" strike="noStrike" kern="1200">
                          <a:solidFill>
                            <a:schemeClr val="tx2"/>
                          </a:solidFill>
                          <a:effectLst/>
                          <a:latin typeface="Calibri"/>
                          <a:ea typeface="+mn-ea"/>
                          <a:cs typeface="+mn-cs"/>
                        </a:rPr>
                        <a:t>Italien</a:t>
                      </a:r>
                    </a:p>
                  </a:txBody>
                  <a:tcPr marL="9525" marR="9525" marT="9525" marB="0" anchor="ctr">
                    <a:lnL>
                      <a:noFill/>
                    </a:lnL>
                    <a:lnR>
                      <a:noFill/>
                    </a:lnR>
                    <a:lnT>
                      <a:noFill/>
                    </a:lnT>
                    <a:lnB>
                      <a:noFill/>
                    </a:lnB>
                    <a:solidFill>
                      <a:srgbClr val="D3DFEE"/>
                    </a:solidFill>
                  </a:tcPr>
                </a:tc>
                <a:tc>
                  <a:txBody>
                    <a:bodyPr/>
                    <a:lstStyle/>
                    <a:p>
                      <a:pPr algn="r" fontAlgn="b"/>
                      <a:r>
                        <a:rPr lang="de-DE" sz="1600" b="0" i="0" u="none" strike="noStrike" kern="1200" dirty="0" smtClean="0">
                          <a:solidFill>
                            <a:schemeClr val="tx2"/>
                          </a:solidFill>
                          <a:effectLst/>
                          <a:latin typeface="Calibri"/>
                          <a:ea typeface="+mn-ea"/>
                          <a:cs typeface="+mn-cs"/>
                        </a:rPr>
                        <a:t>449.648</a:t>
                      </a:r>
                      <a:endParaRPr lang="de-DE" sz="1600" b="0" i="0" u="none" strike="noStrike" kern="1200" dirty="0">
                        <a:solidFill>
                          <a:schemeClr val="tx2"/>
                        </a:solidFill>
                        <a:effectLst/>
                        <a:latin typeface="Calibri"/>
                        <a:ea typeface="+mn-ea"/>
                        <a:cs typeface="+mn-cs"/>
                      </a:endParaRPr>
                    </a:p>
                  </a:txBody>
                  <a:tcPr marL="9525" marR="9525" marT="9525" marB="0" anchor="ctr">
                    <a:lnL>
                      <a:noFill/>
                    </a:lnL>
                    <a:lnR>
                      <a:noFill/>
                    </a:lnR>
                    <a:lnT>
                      <a:noFill/>
                    </a:lnT>
                    <a:lnB>
                      <a:noFill/>
                    </a:lnB>
                    <a:solidFill>
                      <a:srgbClr val="D3DFEE"/>
                    </a:solidFill>
                  </a:tcPr>
                </a:tc>
                <a:tc>
                  <a:txBody>
                    <a:bodyPr/>
                    <a:lstStyle/>
                    <a:p>
                      <a:pPr algn="r" fontAlgn="b"/>
                      <a:r>
                        <a:rPr lang="de-DE" sz="1600" b="0" i="0" u="none" strike="noStrike" kern="1200" dirty="0" smtClean="0">
                          <a:solidFill>
                            <a:schemeClr val="tx2"/>
                          </a:solidFill>
                          <a:effectLst/>
                          <a:latin typeface="Calibri"/>
                          <a:ea typeface="+mn-ea"/>
                          <a:cs typeface="+mn-cs"/>
                        </a:rPr>
                        <a:t>76.849</a:t>
                      </a:r>
                      <a:endParaRPr lang="de-DE" sz="1600" b="0" i="0" u="none" strike="noStrike" kern="1200" dirty="0">
                        <a:solidFill>
                          <a:schemeClr val="tx2"/>
                        </a:solidFill>
                        <a:effectLst/>
                        <a:latin typeface="Calibri"/>
                        <a:ea typeface="+mn-ea"/>
                        <a:cs typeface="+mn-cs"/>
                      </a:endParaRPr>
                    </a:p>
                  </a:txBody>
                  <a:tcPr marL="9525" marR="9525" marT="9525" marB="0" anchor="ctr">
                    <a:lnL>
                      <a:noFill/>
                    </a:lnL>
                    <a:lnR>
                      <a:noFill/>
                    </a:lnR>
                    <a:lnT>
                      <a:noFill/>
                    </a:lnT>
                    <a:lnB>
                      <a:noFill/>
                    </a:lnB>
                    <a:solidFill>
                      <a:srgbClr val="D3DFEE"/>
                    </a:solidFill>
                  </a:tcPr>
                </a:tc>
                <a:tc>
                  <a:txBody>
                    <a:bodyPr/>
                    <a:lstStyle/>
                    <a:p>
                      <a:pPr algn="r" fontAlgn="b"/>
                      <a:r>
                        <a:rPr lang="de-DE" sz="1600" b="0" i="0" u="none" strike="noStrike" kern="1200" dirty="0">
                          <a:solidFill>
                            <a:schemeClr val="tx2"/>
                          </a:solidFill>
                          <a:effectLst/>
                          <a:latin typeface="Calibri"/>
                          <a:ea typeface="+mn-ea"/>
                          <a:cs typeface="+mn-cs"/>
                        </a:rPr>
                        <a:t>97,76</a:t>
                      </a:r>
                    </a:p>
                  </a:txBody>
                  <a:tcPr marL="9525" marR="9525" marT="9525" marB="0" anchor="ctr">
                    <a:lnL>
                      <a:noFill/>
                    </a:lnL>
                    <a:lnR>
                      <a:noFill/>
                    </a:lnR>
                    <a:lnT>
                      <a:noFill/>
                    </a:lnT>
                    <a:lnB>
                      <a:noFill/>
                    </a:lnB>
                    <a:solidFill>
                      <a:srgbClr val="D3DFEE"/>
                    </a:solidFill>
                  </a:tcPr>
                </a:tc>
                <a:tc>
                  <a:txBody>
                    <a:bodyPr/>
                    <a:lstStyle/>
                    <a:p>
                      <a:pPr algn="r" fontAlgn="b"/>
                      <a:r>
                        <a:rPr lang="de-DE" sz="1600" b="0" i="0" u="none" strike="noStrike" kern="1200" dirty="0">
                          <a:solidFill>
                            <a:schemeClr val="tx2"/>
                          </a:solidFill>
                          <a:effectLst/>
                          <a:latin typeface="Calibri"/>
                          <a:ea typeface="+mn-ea"/>
                          <a:cs typeface="+mn-cs"/>
                        </a:rPr>
                        <a:t>127,32</a:t>
                      </a:r>
                    </a:p>
                  </a:txBody>
                  <a:tcPr marL="9525" marR="9525" marT="9525" marB="0" anchor="ctr">
                    <a:lnL>
                      <a:noFill/>
                    </a:lnL>
                    <a:lnR>
                      <a:noFill/>
                    </a:lnR>
                    <a:lnT>
                      <a:noFill/>
                    </a:lnT>
                    <a:lnB>
                      <a:noFill/>
                    </a:lnB>
                    <a:solidFill>
                      <a:srgbClr val="D3DFEE"/>
                    </a:solidFill>
                  </a:tcPr>
                </a:tc>
                <a:tc>
                  <a:txBody>
                    <a:bodyPr/>
                    <a:lstStyle/>
                    <a:p>
                      <a:pPr algn="r" fontAlgn="b"/>
                      <a:r>
                        <a:rPr lang="de-DE" sz="1600" b="0" i="0" u="none" strike="noStrike" kern="1200">
                          <a:solidFill>
                            <a:schemeClr val="tx2"/>
                          </a:solidFill>
                          <a:effectLst/>
                          <a:latin typeface="Calibri"/>
                          <a:ea typeface="+mn-ea"/>
                          <a:cs typeface="+mn-cs"/>
                        </a:rPr>
                        <a:t>1,54</a:t>
                      </a:r>
                    </a:p>
                  </a:txBody>
                  <a:tcPr marL="9525" marR="9525" marT="9525" marB="0" anchor="ctr">
                    <a:lnL>
                      <a:noFill/>
                    </a:lnL>
                    <a:lnR>
                      <a:noFill/>
                    </a:lnR>
                    <a:lnT>
                      <a:noFill/>
                    </a:lnT>
                    <a:lnB>
                      <a:noFill/>
                    </a:lnB>
                    <a:solidFill>
                      <a:srgbClr val="D3DFEE"/>
                    </a:solidFill>
                  </a:tcPr>
                </a:tc>
                <a:tc>
                  <a:txBody>
                    <a:bodyPr/>
                    <a:lstStyle/>
                    <a:p>
                      <a:pPr algn="r" fontAlgn="b"/>
                      <a:r>
                        <a:rPr lang="de-DE" sz="1600" b="0" i="0" u="none" strike="noStrike" kern="1200" dirty="0">
                          <a:solidFill>
                            <a:schemeClr val="tx2"/>
                          </a:solidFill>
                          <a:effectLst/>
                          <a:latin typeface="Calibri"/>
                          <a:ea typeface="+mn-ea"/>
                          <a:cs typeface="+mn-cs"/>
                        </a:rPr>
                        <a:t>8,19</a:t>
                      </a:r>
                    </a:p>
                  </a:txBody>
                  <a:tcPr marL="9525" marR="9525" marT="9525" marB="0" anchor="ctr">
                    <a:lnL>
                      <a:noFill/>
                    </a:lnL>
                    <a:lnR>
                      <a:noFill/>
                    </a:lnR>
                    <a:lnT>
                      <a:noFill/>
                    </a:lnT>
                    <a:lnB>
                      <a:noFill/>
                    </a:lnB>
                    <a:solidFill>
                      <a:srgbClr val="D3DFEE"/>
                    </a:solid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800" kern="1200" dirty="0" smtClean="0">
                          <a:solidFill>
                            <a:srgbClr val="FF0000"/>
                          </a:solidFill>
                          <a:latin typeface="+mn-lt"/>
                          <a:ea typeface="+mn-ea"/>
                          <a:cs typeface="+mn-cs"/>
                        </a:rPr>
                        <a:t>▲</a:t>
                      </a:r>
                      <a:endParaRPr lang="de-DE" sz="1800" b="0" i="0" u="none" strike="noStrike" kern="1200" dirty="0" smtClean="0">
                        <a:solidFill>
                          <a:srgbClr val="FF0000"/>
                        </a:solidFill>
                        <a:effectLst/>
                        <a:latin typeface="+mn-lt"/>
                        <a:ea typeface="+mn-ea"/>
                        <a:cs typeface="+mn-cs"/>
                      </a:endParaRPr>
                    </a:p>
                  </a:txBody>
                  <a:tcPr marL="9525" marR="9525" marT="9525" marB="0" anchor="ctr">
                    <a:lnL>
                      <a:noFill/>
                    </a:lnL>
                    <a:lnR>
                      <a:noFill/>
                    </a:lnR>
                    <a:lnT>
                      <a:noFill/>
                    </a:lnT>
                    <a:lnB>
                      <a:noFill/>
                    </a:lnB>
                    <a:solidFill>
                      <a:srgbClr val="D3DFEE"/>
                    </a:solidFill>
                  </a:tcPr>
                </a:tc>
              </a:tr>
              <a:tr h="359533">
                <a:tc>
                  <a:txBody>
                    <a:bodyPr/>
                    <a:lstStyle/>
                    <a:p>
                      <a:pPr algn="l" fontAlgn="b"/>
                      <a:r>
                        <a:rPr lang="de-DE" sz="1600" b="1" i="0" u="none" strike="noStrike" kern="1200" dirty="0">
                          <a:solidFill>
                            <a:schemeClr val="tx2"/>
                          </a:solidFill>
                          <a:effectLst/>
                          <a:latin typeface="Calibri"/>
                          <a:ea typeface="+mn-ea"/>
                          <a:cs typeface="+mn-cs"/>
                        </a:rPr>
                        <a:t>Tschechische Republik</a:t>
                      </a:r>
                    </a:p>
                  </a:txBody>
                  <a:tcPr marL="9525" marR="9525" marT="9525" marB="0" anchor="ctr">
                    <a:lnL>
                      <a:noFill/>
                    </a:lnL>
                    <a:lnR>
                      <a:noFill/>
                    </a:lnR>
                    <a:lnT>
                      <a:noFill/>
                    </a:lnT>
                    <a:lnB w="12700" cap="flat" cmpd="sng" algn="ctr">
                      <a:solidFill>
                        <a:srgbClr val="4F81BD"/>
                      </a:solidFill>
                      <a:prstDash val="solid"/>
                      <a:round/>
                      <a:headEnd type="none" w="med" len="med"/>
                      <a:tailEnd type="none" w="med" len="med"/>
                    </a:lnB>
                  </a:tcPr>
                </a:tc>
                <a:tc>
                  <a:txBody>
                    <a:bodyPr/>
                    <a:lstStyle/>
                    <a:p>
                      <a:pPr algn="r" fontAlgn="b"/>
                      <a:r>
                        <a:rPr lang="de-DE" sz="1600" b="0" i="0" u="none" strike="noStrike" kern="1200" dirty="0" smtClean="0">
                          <a:solidFill>
                            <a:schemeClr val="tx2"/>
                          </a:solidFill>
                          <a:effectLst/>
                          <a:latin typeface="Calibri"/>
                          <a:ea typeface="+mn-ea"/>
                          <a:cs typeface="+mn-cs"/>
                        </a:rPr>
                        <a:t>208.915</a:t>
                      </a:r>
                      <a:endParaRPr lang="de-DE" sz="1600" b="0" i="0" u="none" strike="noStrike" kern="1200" dirty="0">
                        <a:solidFill>
                          <a:schemeClr val="tx2"/>
                        </a:solidFill>
                        <a:effectLst/>
                        <a:latin typeface="Calibri"/>
                        <a:ea typeface="+mn-ea"/>
                        <a:cs typeface="+mn-cs"/>
                      </a:endParaRPr>
                    </a:p>
                  </a:txBody>
                  <a:tcPr marL="9525" marR="9525" marT="9525" marB="0" anchor="ctr">
                    <a:lnL>
                      <a:noFill/>
                    </a:lnL>
                    <a:lnR>
                      <a:noFill/>
                    </a:lnR>
                    <a:lnT>
                      <a:noFill/>
                    </a:lnT>
                    <a:lnB w="12700" cap="flat" cmpd="sng" algn="ctr">
                      <a:solidFill>
                        <a:srgbClr val="4F81BD"/>
                      </a:solidFill>
                      <a:prstDash val="solid"/>
                      <a:round/>
                      <a:headEnd type="none" w="med" len="med"/>
                      <a:tailEnd type="none" w="med" len="med"/>
                    </a:lnB>
                  </a:tcPr>
                </a:tc>
                <a:tc>
                  <a:txBody>
                    <a:bodyPr/>
                    <a:lstStyle/>
                    <a:p>
                      <a:pPr algn="r" fontAlgn="b"/>
                      <a:r>
                        <a:rPr lang="de-DE" sz="1600" b="0" i="0" u="none" strike="noStrike" kern="1200" dirty="0" smtClean="0">
                          <a:solidFill>
                            <a:schemeClr val="tx2"/>
                          </a:solidFill>
                          <a:effectLst/>
                          <a:latin typeface="Calibri"/>
                          <a:ea typeface="+mn-ea"/>
                          <a:cs typeface="+mn-cs"/>
                        </a:rPr>
                        <a:t>69.625</a:t>
                      </a:r>
                      <a:endParaRPr lang="de-DE" sz="1600" b="0" i="0" u="none" strike="noStrike" kern="1200" dirty="0">
                        <a:solidFill>
                          <a:schemeClr val="tx2"/>
                        </a:solidFill>
                        <a:effectLst/>
                        <a:latin typeface="Calibri"/>
                        <a:ea typeface="+mn-ea"/>
                        <a:cs typeface="+mn-cs"/>
                      </a:endParaRPr>
                    </a:p>
                  </a:txBody>
                  <a:tcPr marL="9525" marR="9525" marT="9525" marB="0" anchor="ctr">
                    <a:lnL>
                      <a:noFill/>
                    </a:lnL>
                    <a:lnR>
                      <a:noFill/>
                    </a:lnR>
                    <a:lnT>
                      <a:noFill/>
                    </a:lnT>
                    <a:lnB w="12700" cap="flat" cmpd="sng" algn="ctr">
                      <a:solidFill>
                        <a:srgbClr val="4F81BD"/>
                      </a:solidFill>
                      <a:prstDash val="solid"/>
                      <a:round/>
                      <a:headEnd type="none" w="med" len="med"/>
                      <a:tailEnd type="none" w="med" len="med"/>
                    </a:lnB>
                  </a:tcPr>
                </a:tc>
                <a:tc>
                  <a:txBody>
                    <a:bodyPr/>
                    <a:lstStyle/>
                    <a:p>
                      <a:pPr algn="r" fontAlgn="b"/>
                      <a:r>
                        <a:rPr lang="de-DE" sz="1600" b="0" i="0" u="none" strike="noStrike" kern="1200">
                          <a:solidFill>
                            <a:schemeClr val="tx2"/>
                          </a:solidFill>
                          <a:effectLst/>
                          <a:latin typeface="Calibri"/>
                          <a:ea typeface="+mn-ea"/>
                          <a:cs typeface="+mn-cs"/>
                        </a:rPr>
                        <a:t>58,49</a:t>
                      </a:r>
                    </a:p>
                  </a:txBody>
                  <a:tcPr marL="9525" marR="9525" marT="9525" marB="0" anchor="ctr">
                    <a:lnL>
                      <a:noFill/>
                    </a:lnL>
                    <a:lnR>
                      <a:noFill/>
                    </a:lnR>
                    <a:lnT>
                      <a:noFill/>
                    </a:lnT>
                    <a:lnB w="12700" cap="flat" cmpd="sng" algn="ctr">
                      <a:solidFill>
                        <a:srgbClr val="4F81BD"/>
                      </a:solidFill>
                      <a:prstDash val="solid"/>
                      <a:round/>
                      <a:headEnd type="none" w="med" len="med"/>
                      <a:tailEnd type="none" w="med" len="med"/>
                    </a:lnB>
                  </a:tcPr>
                </a:tc>
                <a:tc>
                  <a:txBody>
                    <a:bodyPr/>
                    <a:lstStyle/>
                    <a:p>
                      <a:pPr algn="r" fontAlgn="b"/>
                      <a:r>
                        <a:rPr lang="de-DE" sz="1600" b="0" i="0" u="none" strike="noStrike" kern="1200" dirty="0">
                          <a:solidFill>
                            <a:schemeClr val="tx2"/>
                          </a:solidFill>
                          <a:effectLst/>
                          <a:latin typeface="Calibri"/>
                          <a:ea typeface="+mn-ea"/>
                          <a:cs typeface="+mn-cs"/>
                        </a:rPr>
                        <a:t>653,77</a:t>
                      </a:r>
                    </a:p>
                  </a:txBody>
                  <a:tcPr marL="9525" marR="9525" marT="9525" marB="0" anchor="ctr">
                    <a:lnL>
                      <a:noFill/>
                    </a:lnL>
                    <a:lnR>
                      <a:noFill/>
                    </a:lnR>
                    <a:lnT>
                      <a:noFill/>
                    </a:lnT>
                    <a:lnB w="12700" cap="flat" cmpd="sng" algn="ctr">
                      <a:solidFill>
                        <a:srgbClr val="4F81BD"/>
                      </a:solidFill>
                      <a:prstDash val="solid"/>
                      <a:round/>
                      <a:headEnd type="none" w="med" len="med"/>
                      <a:tailEnd type="none" w="med" len="med"/>
                    </a:lnB>
                  </a:tcPr>
                </a:tc>
                <a:tc>
                  <a:txBody>
                    <a:bodyPr/>
                    <a:lstStyle/>
                    <a:p>
                      <a:pPr algn="r" fontAlgn="b"/>
                      <a:r>
                        <a:rPr lang="de-DE" sz="1600" b="0" i="0" u="none" strike="noStrike" kern="1200" dirty="0">
                          <a:solidFill>
                            <a:schemeClr val="tx2"/>
                          </a:solidFill>
                          <a:effectLst/>
                          <a:latin typeface="Calibri"/>
                          <a:ea typeface="+mn-ea"/>
                          <a:cs typeface="+mn-cs"/>
                        </a:rPr>
                        <a:t>1,37</a:t>
                      </a:r>
                    </a:p>
                  </a:txBody>
                  <a:tcPr marL="9525" marR="9525" marT="9525" marB="0" anchor="ctr">
                    <a:lnL>
                      <a:noFill/>
                    </a:lnL>
                    <a:lnR>
                      <a:noFill/>
                    </a:lnR>
                    <a:lnT>
                      <a:noFill/>
                    </a:lnT>
                    <a:lnB w="12700" cap="flat" cmpd="sng" algn="ctr">
                      <a:solidFill>
                        <a:srgbClr val="4F81BD"/>
                      </a:solidFill>
                      <a:prstDash val="solid"/>
                      <a:round/>
                      <a:headEnd type="none" w="med" len="med"/>
                      <a:tailEnd type="none" w="med" len="med"/>
                    </a:lnB>
                  </a:tcPr>
                </a:tc>
                <a:tc>
                  <a:txBody>
                    <a:bodyPr/>
                    <a:lstStyle/>
                    <a:p>
                      <a:pPr algn="r" fontAlgn="b"/>
                      <a:r>
                        <a:rPr lang="de-DE" sz="1600" b="0" i="0" u="none" strike="noStrike" kern="1200" dirty="0">
                          <a:solidFill>
                            <a:schemeClr val="tx2"/>
                          </a:solidFill>
                          <a:effectLst/>
                          <a:latin typeface="Calibri"/>
                          <a:ea typeface="+mn-ea"/>
                          <a:cs typeface="+mn-cs"/>
                        </a:rPr>
                        <a:t>0,83</a:t>
                      </a:r>
                    </a:p>
                  </a:txBody>
                  <a:tcPr marL="9525" marR="9525" marT="9525" marB="0" anchor="ctr">
                    <a:lnL>
                      <a:noFill/>
                    </a:lnL>
                    <a:lnR>
                      <a:noFill/>
                    </a:lnR>
                    <a:lnT>
                      <a:noFill/>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800" kern="1200" dirty="0" smtClean="0">
                          <a:solidFill>
                            <a:srgbClr val="FF0000"/>
                          </a:solidFill>
                          <a:latin typeface="+mn-lt"/>
                          <a:ea typeface="+mn-ea"/>
                          <a:cs typeface="+mn-cs"/>
                        </a:rPr>
                        <a:t>▲</a:t>
                      </a:r>
                      <a:endParaRPr lang="de-DE" sz="1800" b="0" i="0" u="none" strike="noStrike" kern="1200" dirty="0" smtClean="0">
                        <a:solidFill>
                          <a:srgbClr val="FF0000"/>
                        </a:solidFill>
                        <a:effectLst/>
                        <a:latin typeface="+mn-lt"/>
                        <a:ea typeface="+mn-ea"/>
                        <a:cs typeface="+mn-cs"/>
                      </a:endParaRPr>
                    </a:p>
                  </a:txBody>
                  <a:tcPr marL="9525" marR="9525" marT="9525" marB="0" anchor="ctr">
                    <a:lnL>
                      <a:noFill/>
                    </a:lnL>
                    <a:lnR>
                      <a:noFill/>
                    </a:lnR>
                    <a:lnT>
                      <a:noFill/>
                    </a:lnT>
                    <a:lnB w="12700" cap="flat" cmpd="sng" algn="ctr">
                      <a:solidFill>
                        <a:srgbClr val="4F81BD"/>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613734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4"/>
          <p:cNvSpPr txBox="1">
            <a:spLocks/>
          </p:cNvSpPr>
          <p:nvPr/>
        </p:nvSpPr>
        <p:spPr>
          <a:xfrm>
            <a:off x="194167" y="44624"/>
            <a:ext cx="8802724" cy="369332"/>
          </a:xfrm>
          <a:prstGeom prst="rect">
            <a:avLst/>
          </a:prstGeom>
        </p:spPr>
        <p:txBody>
          <a:bodyPr vert="horz" wrap="square" lIns="0" tIns="0" rIns="0" bIns="0" rtlCol="0" anchor="t" anchorCtr="0">
            <a:spAutoFit/>
          </a:bodyPr>
          <a:lstStyle>
            <a:lvl1pPr algn="l" defTabSz="457200" rtl="0" eaLnBrk="1" latinLnBrk="0" hangingPunct="1">
              <a:lnSpc>
                <a:spcPct val="100000"/>
              </a:lnSpc>
              <a:spcBef>
                <a:spcPct val="0"/>
              </a:spcBef>
              <a:buNone/>
              <a:defRPr sz="2200" b="1" kern="1200">
                <a:solidFill>
                  <a:srgbClr val="006EC7"/>
                </a:solidFill>
                <a:latin typeface="+mj-lt"/>
                <a:ea typeface="+mj-ea"/>
                <a:cs typeface="+mj-cs"/>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de-DE" sz="2400" b="1" i="0" u="none" strike="noStrike" kern="1200" cap="none" spc="0" normalizeH="0" baseline="0" noProof="0" dirty="0" smtClean="0">
                <a:ln>
                  <a:noFill/>
                </a:ln>
                <a:solidFill>
                  <a:srgbClr val="006EC7"/>
                </a:solidFill>
                <a:effectLst/>
                <a:uLnTx/>
                <a:uFillTx/>
                <a:latin typeface="Calibri"/>
                <a:ea typeface="+mj-ea"/>
                <a:cs typeface="+mj-cs"/>
              </a:rPr>
              <a:t>7-Tages-Inzidenz pro 100.000</a:t>
            </a:r>
            <a:r>
              <a:rPr kumimoji="0" lang="de-DE" sz="2400" b="1" i="0" u="none" strike="noStrike" kern="1200" cap="none" spc="0" normalizeH="0" noProof="0" dirty="0" smtClean="0">
                <a:ln>
                  <a:noFill/>
                </a:ln>
                <a:solidFill>
                  <a:srgbClr val="006EC7"/>
                </a:solidFill>
                <a:effectLst/>
                <a:uLnTx/>
                <a:uFillTx/>
                <a:latin typeface="Calibri"/>
                <a:ea typeface="+mj-ea"/>
                <a:cs typeface="+mj-cs"/>
              </a:rPr>
              <a:t> Einwohner</a:t>
            </a:r>
            <a:endParaRPr kumimoji="0" lang="de-DE" sz="2400" b="1" i="0" u="none" strike="noStrike" kern="1200" cap="none" spc="0" normalizeH="0" baseline="0" noProof="0" dirty="0">
              <a:ln>
                <a:noFill/>
              </a:ln>
              <a:solidFill>
                <a:srgbClr val="006EC7"/>
              </a:solidFill>
              <a:effectLst/>
              <a:uLnTx/>
              <a:uFillTx/>
              <a:latin typeface="Calibri"/>
              <a:ea typeface="+mj-ea"/>
              <a:cs typeface="+mj-cs"/>
            </a:endParaRPr>
          </a:p>
        </p:txBody>
      </p:sp>
      <p:sp>
        <p:nvSpPr>
          <p:cNvPr id="9" name="Textfeld 8"/>
          <p:cNvSpPr txBox="1"/>
          <p:nvPr/>
        </p:nvSpPr>
        <p:spPr>
          <a:xfrm>
            <a:off x="0" y="6639163"/>
            <a:ext cx="1913728" cy="246221"/>
          </a:xfrm>
          <a:prstGeom prst="rect">
            <a:avLst/>
          </a:prstGeom>
          <a:noFill/>
        </p:spPr>
        <p:txBody>
          <a:bodyPr wrap="square" rtlCol="0">
            <a:spAutoFit/>
          </a:bodyPr>
          <a:lstStyle/>
          <a:p>
            <a:r>
              <a:rPr lang="de-DE" sz="1000" i="1" dirty="0" smtClean="0">
                <a:solidFill>
                  <a:prstClr val="black"/>
                </a:solidFill>
              </a:rPr>
              <a:t>Quelle: ECDC, Stand: 2“.10.2020</a:t>
            </a:r>
            <a:endParaRPr lang="de-DE" sz="1000" i="1" dirty="0">
              <a:solidFill>
                <a:prstClr val="black"/>
              </a:solidFill>
            </a:endParaRPr>
          </a:p>
        </p:txBody>
      </p:sp>
      <p:sp>
        <p:nvSpPr>
          <p:cNvPr id="16" name="Textfeld 15"/>
          <p:cNvSpPr txBox="1"/>
          <p:nvPr/>
        </p:nvSpPr>
        <p:spPr>
          <a:xfrm>
            <a:off x="2777316" y="4035971"/>
            <a:ext cx="1152128" cy="338554"/>
          </a:xfrm>
          <a:prstGeom prst="rect">
            <a:avLst/>
          </a:prstGeom>
          <a:noFill/>
        </p:spPr>
        <p:txBody>
          <a:bodyPr wrap="square" rtlCol="0">
            <a:spAutoFit/>
          </a:bodyPr>
          <a:lstStyle/>
          <a:p>
            <a:pPr algn="ctr"/>
            <a:r>
              <a:rPr lang="de-DE" sz="1600" b="1" dirty="0" smtClean="0"/>
              <a:t>Amerika</a:t>
            </a:r>
            <a:endParaRPr lang="de-DE" sz="1600" b="1" dirty="0"/>
          </a:p>
        </p:txBody>
      </p:sp>
      <p:sp>
        <p:nvSpPr>
          <p:cNvPr id="18" name="Textfeld 17"/>
          <p:cNvSpPr txBox="1"/>
          <p:nvPr/>
        </p:nvSpPr>
        <p:spPr>
          <a:xfrm>
            <a:off x="5682208" y="4038969"/>
            <a:ext cx="1152128" cy="338554"/>
          </a:xfrm>
          <a:prstGeom prst="rect">
            <a:avLst/>
          </a:prstGeom>
          <a:noFill/>
        </p:spPr>
        <p:txBody>
          <a:bodyPr wrap="square" rtlCol="0">
            <a:spAutoFit/>
          </a:bodyPr>
          <a:lstStyle/>
          <a:p>
            <a:pPr algn="ctr"/>
            <a:r>
              <a:rPr lang="de-DE" sz="1600" b="1" dirty="0" smtClean="0"/>
              <a:t>Asien</a:t>
            </a:r>
            <a:endParaRPr lang="de-DE" sz="1600" b="1" dirty="0"/>
          </a:p>
        </p:txBody>
      </p:sp>
      <p:sp>
        <p:nvSpPr>
          <p:cNvPr id="19" name="Textfeld 18"/>
          <p:cNvSpPr txBox="1"/>
          <p:nvPr/>
        </p:nvSpPr>
        <p:spPr>
          <a:xfrm>
            <a:off x="138815" y="4038969"/>
            <a:ext cx="1152128" cy="338554"/>
          </a:xfrm>
          <a:prstGeom prst="rect">
            <a:avLst/>
          </a:prstGeom>
          <a:noFill/>
        </p:spPr>
        <p:txBody>
          <a:bodyPr wrap="square" rtlCol="0">
            <a:spAutoFit/>
          </a:bodyPr>
          <a:lstStyle/>
          <a:p>
            <a:pPr algn="ctr"/>
            <a:r>
              <a:rPr lang="de-DE" sz="1600" b="1" dirty="0" smtClean="0"/>
              <a:t>Afrika</a:t>
            </a:r>
            <a:endParaRPr lang="de-DE" sz="1600" b="1" dirty="0"/>
          </a:p>
        </p:txBody>
      </p:sp>
      <p:graphicFrame>
        <p:nvGraphicFramePr>
          <p:cNvPr id="2" name="Tabelle 1"/>
          <p:cNvGraphicFramePr>
            <a:graphicFrameLocks noGrp="1"/>
          </p:cNvGraphicFramePr>
          <p:nvPr>
            <p:extLst>
              <p:ext uri="{D42A27DB-BD31-4B8C-83A1-F6EECF244321}">
                <p14:modId xmlns:p14="http://schemas.microsoft.com/office/powerpoint/2010/main" val="3835855503"/>
              </p:ext>
            </p:extLst>
          </p:nvPr>
        </p:nvGraphicFramePr>
        <p:xfrm>
          <a:off x="46726" y="4344711"/>
          <a:ext cx="1428930" cy="857065"/>
        </p:xfrm>
        <a:graphic>
          <a:graphicData uri="http://schemas.openxmlformats.org/drawingml/2006/table">
            <a:tbl>
              <a:tblPr>
                <a:tableStyleId>{21E4AEA4-8DFA-4A89-87EB-49C32662AFE0}</a:tableStyleId>
              </a:tblPr>
              <a:tblGrid>
                <a:gridCol w="789230"/>
                <a:gridCol w="639700"/>
              </a:tblGrid>
              <a:tr h="35277">
                <a:tc>
                  <a:txBody>
                    <a:bodyPr/>
                    <a:lstStyle/>
                    <a:p>
                      <a:pPr algn="l" fontAlgn="b"/>
                      <a:r>
                        <a:rPr lang="de-DE" sz="900" b="1" u="none" strike="noStrike" kern="1200" dirty="0">
                          <a:solidFill>
                            <a:schemeClr val="dk1"/>
                          </a:solidFill>
                          <a:effectLst/>
                          <a:latin typeface="+mn-lt"/>
                          <a:ea typeface="+mn-ea"/>
                          <a:cs typeface="+mn-cs"/>
                        </a:rPr>
                        <a:t>Land</a:t>
                      </a:r>
                    </a:p>
                  </a:txBody>
                  <a:tcPr marL="7620" marR="7620" marT="7620" marB="0" anchor="b"/>
                </a:tc>
                <a:tc>
                  <a:txBody>
                    <a:bodyPr/>
                    <a:lstStyle/>
                    <a:p>
                      <a:pPr algn="l" fontAlgn="b"/>
                      <a:r>
                        <a:rPr lang="de-DE" sz="900" b="1" u="none" strike="noStrike" dirty="0">
                          <a:effectLst/>
                        </a:rPr>
                        <a:t>Inzidenz 7T</a:t>
                      </a:r>
                      <a:endParaRPr lang="de-DE" sz="900" b="1" i="0" u="none" strike="noStrike" dirty="0">
                        <a:solidFill>
                          <a:srgbClr val="000000"/>
                        </a:solidFill>
                        <a:effectLst/>
                        <a:latin typeface="Calibri"/>
                      </a:endParaRPr>
                    </a:p>
                  </a:txBody>
                  <a:tcPr marL="7620" marR="7620" marT="7620" marB="0" anchor="b"/>
                </a:tc>
              </a:tr>
              <a:tr h="163645">
                <a:tc>
                  <a:txBody>
                    <a:bodyPr/>
                    <a:lstStyle/>
                    <a:p>
                      <a:pPr algn="l" fontAlgn="b"/>
                      <a:r>
                        <a:rPr lang="de-DE" sz="900" b="0" i="0" u="none" strike="noStrike" kern="1200" dirty="0">
                          <a:solidFill>
                            <a:srgbClr val="000000"/>
                          </a:solidFill>
                          <a:effectLst/>
                          <a:latin typeface="Calibri"/>
                          <a:ea typeface="+mn-ea"/>
                          <a:cs typeface="+mn-cs"/>
                        </a:rPr>
                        <a:t>Cabo Verde</a:t>
                      </a:r>
                    </a:p>
                  </a:txBody>
                  <a:tcPr marL="9525" marR="9525" marT="9525" marB="0" anchor="b"/>
                </a:tc>
                <a:tc>
                  <a:txBody>
                    <a:bodyPr/>
                    <a:lstStyle/>
                    <a:p>
                      <a:pPr algn="r" fontAlgn="b"/>
                      <a:r>
                        <a:rPr lang="de-DE" sz="900" b="0" i="0" u="none" strike="noStrike" kern="1200" dirty="0">
                          <a:solidFill>
                            <a:srgbClr val="000000"/>
                          </a:solidFill>
                          <a:effectLst/>
                          <a:latin typeface="Calibri"/>
                          <a:ea typeface="+mn-ea"/>
                          <a:cs typeface="+mn-cs"/>
                        </a:rPr>
                        <a:t>120,38</a:t>
                      </a:r>
                    </a:p>
                  </a:txBody>
                  <a:tcPr marL="9525" marR="9525" marT="9525" marB="0" anchor="b"/>
                </a:tc>
              </a:tr>
              <a:tr h="182880">
                <a:tc>
                  <a:txBody>
                    <a:bodyPr/>
                    <a:lstStyle/>
                    <a:p>
                      <a:pPr algn="l" fontAlgn="b"/>
                      <a:r>
                        <a:rPr lang="de-DE" sz="900" b="0" i="0" u="none" strike="noStrike" kern="1200" dirty="0">
                          <a:solidFill>
                            <a:srgbClr val="000000"/>
                          </a:solidFill>
                          <a:effectLst/>
                          <a:latin typeface="Calibri"/>
                          <a:ea typeface="+mn-ea"/>
                          <a:cs typeface="+mn-cs"/>
                        </a:rPr>
                        <a:t>Tunesien</a:t>
                      </a:r>
                    </a:p>
                  </a:txBody>
                  <a:tcPr marL="9525" marR="9525" marT="9525" marB="0" anchor="b"/>
                </a:tc>
                <a:tc>
                  <a:txBody>
                    <a:bodyPr/>
                    <a:lstStyle/>
                    <a:p>
                      <a:pPr algn="r" fontAlgn="b"/>
                      <a:r>
                        <a:rPr lang="de-DE" sz="900" b="0" i="0" u="none" strike="noStrike" kern="1200" dirty="0">
                          <a:solidFill>
                            <a:srgbClr val="000000"/>
                          </a:solidFill>
                          <a:effectLst/>
                          <a:latin typeface="Calibri"/>
                          <a:ea typeface="+mn-ea"/>
                          <a:cs typeface="+mn-cs"/>
                        </a:rPr>
                        <a:t>94,93</a:t>
                      </a:r>
                    </a:p>
                  </a:txBody>
                  <a:tcPr marL="9525" marR="9525" marT="9525" marB="0" anchor="b"/>
                </a:tc>
              </a:tr>
              <a:tr h="182880">
                <a:tc>
                  <a:txBody>
                    <a:bodyPr/>
                    <a:lstStyle/>
                    <a:p>
                      <a:pPr algn="l" fontAlgn="b"/>
                      <a:r>
                        <a:rPr lang="de-DE" sz="900" b="0" i="0" u="none" strike="noStrike" kern="1200" dirty="0">
                          <a:solidFill>
                            <a:srgbClr val="000000"/>
                          </a:solidFill>
                          <a:effectLst/>
                          <a:latin typeface="Calibri"/>
                          <a:ea typeface="+mn-ea"/>
                          <a:cs typeface="+mn-cs"/>
                        </a:rPr>
                        <a:t>Libyen</a:t>
                      </a:r>
                    </a:p>
                  </a:txBody>
                  <a:tcPr marL="9525" marR="9525" marT="9525" marB="0" anchor="b"/>
                </a:tc>
                <a:tc>
                  <a:txBody>
                    <a:bodyPr/>
                    <a:lstStyle/>
                    <a:p>
                      <a:pPr algn="r" fontAlgn="b"/>
                      <a:r>
                        <a:rPr lang="de-DE" sz="900" b="0" i="0" u="none" strike="noStrike" kern="1200" dirty="0">
                          <a:solidFill>
                            <a:srgbClr val="000000"/>
                          </a:solidFill>
                          <a:effectLst/>
                          <a:latin typeface="Calibri"/>
                          <a:ea typeface="+mn-ea"/>
                          <a:cs typeface="+mn-cs"/>
                        </a:rPr>
                        <a:t>85,64</a:t>
                      </a:r>
                    </a:p>
                  </a:txBody>
                  <a:tcPr marL="9525" marR="9525" marT="9525" marB="0" anchor="b"/>
                </a:tc>
              </a:tr>
              <a:tr h="182880">
                <a:tc>
                  <a:txBody>
                    <a:bodyPr/>
                    <a:lstStyle/>
                    <a:p>
                      <a:pPr algn="l" fontAlgn="b"/>
                      <a:r>
                        <a:rPr lang="de-DE" sz="900" b="0" i="0" u="none" strike="noStrike" kern="1200" dirty="0">
                          <a:solidFill>
                            <a:srgbClr val="000000"/>
                          </a:solidFill>
                          <a:effectLst/>
                          <a:latin typeface="Calibri"/>
                          <a:ea typeface="+mn-ea"/>
                          <a:cs typeface="+mn-cs"/>
                        </a:rPr>
                        <a:t>Marokko</a:t>
                      </a:r>
                    </a:p>
                  </a:txBody>
                  <a:tcPr marL="9525" marR="9525" marT="9525" marB="0" anchor="b"/>
                </a:tc>
                <a:tc>
                  <a:txBody>
                    <a:bodyPr/>
                    <a:lstStyle/>
                    <a:p>
                      <a:pPr algn="r" fontAlgn="b"/>
                      <a:r>
                        <a:rPr lang="de-DE" sz="900" b="0" i="0" u="none" strike="noStrike" kern="1200" dirty="0">
                          <a:solidFill>
                            <a:srgbClr val="000000"/>
                          </a:solidFill>
                          <a:effectLst/>
                          <a:latin typeface="Calibri"/>
                          <a:ea typeface="+mn-ea"/>
                          <a:cs typeface="+mn-cs"/>
                        </a:rPr>
                        <a:t>61</a:t>
                      </a:r>
                    </a:p>
                  </a:txBody>
                  <a:tcPr marL="9525" marR="9525" marT="9525" marB="0" anchor="b"/>
                </a:tc>
              </a:tr>
            </a:tbl>
          </a:graphicData>
        </a:graphic>
      </p:graphicFrame>
      <p:graphicFrame>
        <p:nvGraphicFramePr>
          <p:cNvPr id="3" name="Tabelle 2"/>
          <p:cNvGraphicFramePr>
            <a:graphicFrameLocks noGrp="1"/>
          </p:cNvGraphicFramePr>
          <p:nvPr>
            <p:extLst>
              <p:ext uri="{D42A27DB-BD31-4B8C-83A1-F6EECF244321}">
                <p14:modId xmlns:p14="http://schemas.microsoft.com/office/powerpoint/2010/main" val="121159027"/>
              </p:ext>
            </p:extLst>
          </p:nvPr>
        </p:nvGraphicFramePr>
        <p:xfrm>
          <a:off x="1698398" y="4344711"/>
          <a:ext cx="1662100" cy="2109945"/>
        </p:xfrm>
        <a:graphic>
          <a:graphicData uri="http://schemas.openxmlformats.org/drawingml/2006/table">
            <a:tbl>
              <a:tblPr>
                <a:tableStyleId>{21E4AEA4-8DFA-4A89-87EB-49C32662AFE0}</a:tableStyleId>
              </a:tblPr>
              <a:tblGrid>
                <a:gridCol w="936104"/>
                <a:gridCol w="725996"/>
              </a:tblGrid>
              <a:tr h="144412">
                <a:tc>
                  <a:txBody>
                    <a:bodyPr/>
                    <a:lstStyle/>
                    <a:p>
                      <a:pPr algn="l" fontAlgn="b"/>
                      <a:r>
                        <a:rPr lang="de-DE" sz="900" b="1" u="none" strike="noStrike" dirty="0">
                          <a:effectLst/>
                          <a:latin typeface="+mn-lt"/>
                        </a:rPr>
                        <a:t>Land</a:t>
                      </a:r>
                      <a:endParaRPr lang="de-DE" sz="900" b="1" i="0" u="none" strike="noStrike" dirty="0">
                        <a:solidFill>
                          <a:srgbClr val="000000"/>
                        </a:solidFill>
                        <a:effectLst/>
                        <a:latin typeface="+mn-lt"/>
                      </a:endParaRPr>
                    </a:p>
                  </a:txBody>
                  <a:tcPr marL="9525" marR="9525" marT="9525" marB="0" anchor="b"/>
                </a:tc>
                <a:tc>
                  <a:txBody>
                    <a:bodyPr/>
                    <a:lstStyle/>
                    <a:p>
                      <a:pPr algn="l" fontAlgn="b"/>
                      <a:r>
                        <a:rPr lang="de-DE" sz="900" b="1" u="none" strike="noStrike" dirty="0">
                          <a:effectLst/>
                          <a:latin typeface="+mn-lt"/>
                        </a:rPr>
                        <a:t>Inzidenz 7T</a:t>
                      </a:r>
                      <a:endParaRPr lang="de-DE" sz="900" b="1" i="0" u="none" strike="noStrike" dirty="0">
                        <a:solidFill>
                          <a:srgbClr val="000000"/>
                        </a:solidFill>
                        <a:effectLst/>
                        <a:latin typeface="+mn-lt"/>
                      </a:endParaRPr>
                    </a:p>
                  </a:txBody>
                  <a:tcPr marL="9525" marR="9525" marT="9525" marB="0" anchor="b"/>
                </a:tc>
              </a:tr>
              <a:tr h="196326">
                <a:tc>
                  <a:txBody>
                    <a:bodyPr/>
                    <a:lstStyle/>
                    <a:p>
                      <a:pPr algn="l" fontAlgn="b"/>
                      <a:r>
                        <a:rPr lang="de-DE" sz="900" b="0" i="0" u="none" strike="noStrike" kern="1200" dirty="0">
                          <a:solidFill>
                            <a:srgbClr val="000000"/>
                          </a:solidFill>
                          <a:effectLst/>
                          <a:latin typeface="Calibri"/>
                          <a:ea typeface="+mn-ea"/>
                          <a:cs typeface="+mn-cs"/>
                        </a:rPr>
                        <a:t>Argentinien</a:t>
                      </a:r>
                    </a:p>
                  </a:txBody>
                  <a:tcPr marL="9525" marR="9525" marT="9525" marB="0" anchor="b"/>
                </a:tc>
                <a:tc>
                  <a:txBody>
                    <a:bodyPr/>
                    <a:lstStyle/>
                    <a:p>
                      <a:pPr algn="r" fontAlgn="b"/>
                      <a:r>
                        <a:rPr lang="de-DE" sz="900" b="0" i="0" u="none" strike="noStrike" kern="1200">
                          <a:solidFill>
                            <a:srgbClr val="000000"/>
                          </a:solidFill>
                          <a:effectLst/>
                          <a:latin typeface="Calibri"/>
                          <a:ea typeface="+mn-ea"/>
                          <a:cs typeface="+mn-cs"/>
                        </a:rPr>
                        <a:t>235,28</a:t>
                      </a:r>
                    </a:p>
                  </a:txBody>
                  <a:tcPr marL="9525" marR="9525" marT="9525" marB="0" anchor="b"/>
                </a:tc>
              </a:tr>
              <a:tr h="196326">
                <a:tc>
                  <a:txBody>
                    <a:bodyPr/>
                    <a:lstStyle/>
                    <a:p>
                      <a:pPr algn="l" fontAlgn="b"/>
                      <a:r>
                        <a:rPr lang="de-DE" sz="900" b="0" i="0" u="none" strike="noStrike" kern="1200" dirty="0">
                          <a:solidFill>
                            <a:srgbClr val="000000"/>
                          </a:solidFill>
                          <a:effectLst/>
                          <a:latin typeface="Calibri"/>
                          <a:ea typeface="+mn-ea"/>
                          <a:cs typeface="+mn-cs"/>
                        </a:rPr>
                        <a:t>Bahamas</a:t>
                      </a:r>
                    </a:p>
                  </a:txBody>
                  <a:tcPr marL="9525" marR="9525" marT="9525" marB="0" anchor="b"/>
                </a:tc>
                <a:tc>
                  <a:txBody>
                    <a:bodyPr/>
                    <a:lstStyle/>
                    <a:p>
                      <a:pPr algn="r" fontAlgn="b"/>
                      <a:r>
                        <a:rPr lang="de-DE" sz="900" b="0" i="0" u="none" strike="noStrike" kern="1200">
                          <a:solidFill>
                            <a:srgbClr val="000000"/>
                          </a:solidFill>
                          <a:effectLst/>
                          <a:latin typeface="Calibri"/>
                          <a:ea typeface="+mn-ea"/>
                          <a:cs typeface="+mn-cs"/>
                        </a:rPr>
                        <a:t>170,99</a:t>
                      </a:r>
                    </a:p>
                  </a:txBody>
                  <a:tcPr marL="9525" marR="9525" marT="9525" marB="0" anchor="b"/>
                </a:tc>
              </a:tr>
              <a:tr h="196326">
                <a:tc>
                  <a:txBody>
                    <a:bodyPr/>
                    <a:lstStyle/>
                    <a:p>
                      <a:pPr algn="l" fontAlgn="b"/>
                      <a:r>
                        <a:rPr lang="de-DE" sz="900" b="0" i="0" u="none" strike="noStrike" kern="1200">
                          <a:solidFill>
                            <a:srgbClr val="000000"/>
                          </a:solidFill>
                          <a:effectLst/>
                          <a:latin typeface="Calibri"/>
                          <a:ea typeface="+mn-ea"/>
                          <a:cs typeface="+mn-cs"/>
                        </a:rPr>
                        <a:t>Costa Rica</a:t>
                      </a:r>
                    </a:p>
                  </a:txBody>
                  <a:tcPr marL="9525" marR="9525" marT="9525" marB="0" anchor="b"/>
                </a:tc>
                <a:tc>
                  <a:txBody>
                    <a:bodyPr/>
                    <a:lstStyle/>
                    <a:p>
                      <a:pPr algn="r" fontAlgn="b"/>
                      <a:r>
                        <a:rPr lang="de-DE" sz="900" b="0" i="0" u="none" strike="noStrike" kern="1200">
                          <a:solidFill>
                            <a:srgbClr val="000000"/>
                          </a:solidFill>
                          <a:effectLst/>
                          <a:latin typeface="Calibri"/>
                          <a:ea typeface="+mn-ea"/>
                          <a:cs typeface="+mn-cs"/>
                        </a:rPr>
                        <a:t>151,46</a:t>
                      </a:r>
                    </a:p>
                  </a:txBody>
                  <a:tcPr marL="9525" marR="9525" marT="9525" marB="0" anchor="b"/>
                </a:tc>
              </a:tr>
              <a:tr h="196326">
                <a:tc>
                  <a:txBody>
                    <a:bodyPr/>
                    <a:lstStyle/>
                    <a:p>
                      <a:pPr algn="l" fontAlgn="b"/>
                      <a:r>
                        <a:rPr lang="en-US" sz="900" b="0" i="0" u="none" strike="noStrike" kern="1200" dirty="0" err="1">
                          <a:solidFill>
                            <a:srgbClr val="000000"/>
                          </a:solidFill>
                          <a:effectLst/>
                          <a:latin typeface="Calibri"/>
                          <a:ea typeface="+mn-ea"/>
                          <a:cs typeface="+mn-cs"/>
                        </a:rPr>
                        <a:t>Vereinigte</a:t>
                      </a:r>
                      <a:r>
                        <a:rPr lang="en-US" sz="900" b="0" i="0" u="none" strike="noStrike" kern="1200" dirty="0">
                          <a:solidFill>
                            <a:srgbClr val="000000"/>
                          </a:solidFill>
                          <a:effectLst/>
                          <a:latin typeface="Calibri"/>
                          <a:ea typeface="+mn-ea"/>
                          <a:cs typeface="+mn-cs"/>
                        </a:rPr>
                        <a:t> </a:t>
                      </a:r>
                      <a:r>
                        <a:rPr lang="en-US" sz="900" b="0" i="0" u="none" strike="noStrike" kern="1200" dirty="0" err="1">
                          <a:solidFill>
                            <a:srgbClr val="000000"/>
                          </a:solidFill>
                          <a:effectLst/>
                          <a:latin typeface="Calibri"/>
                          <a:ea typeface="+mn-ea"/>
                          <a:cs typeface="+mn-cs"/>
                        </a:rPr>
                        <a:t>Staaten</a:t>
                      </a:r>
                      <a:endParaRPr lang="en-US" sz="900" b="0" i="0" u="none" strike="noStrike" kern="1200" dirty="0">
                        <a:solidFill>
                          <a:srgbClr val="000000"/>
                        </a:solidFill>
                        <a:effectLst/>
                        <a:latin typeface="Calibri"/>
                        <a:ea typeface="+mn-ea"/>
                        <a:cs typeface="+mn-cs"/>
                      </a:endParaRPr>
                    </a:p>
                  </a:txBody>
                  <a:tcPr marL="9525" marR="9525" marT="9525" marB="0" anchor="b"/>
                </a:tc>
                <a:tc>
                  <a:txBody>
                    <a:bodyPr/>
                    <a:lstStyle/>
                    <a:p>
                      <a:pPr algn="r" fontAlgn="b"/>
                      <a:r>
                        <a:rPr lang="de-DE" sz="900" b="0" i="0" u="none" strike="noStrike" kern="1200">
                          <a:solidFill>
                            <a:srgbClr val="000000"/>
                          </a:solidFill>
                          <a:effectLst/>
                          <a:latin typeface="Calibri"/>
                          <a:ea typeface="+mn-ea"/>
                          <a:cs typeface="+mn-cs"/>
                        </a:rPr>
                        <a:t>127,69</a:t>
                      </a:r>
                    </a:p>
                  </a:txBody>
                  <a:tcPr marL="9525" marR="9525" marT="9525" marB="0" anchor="b"/>
                </a:tc>
              </a:tr>
              <a:tr h="196326">
                <a:tc>
                  <a:txBody>
                    <a:bodyPr/>
                    <a:lstStyle/>
                    <a:p>
                      <a:pPr algn="l" fontAlgn="b"/>
                      <a:r>
                        <a:rPr lang="de-DE" sz="900" b="0" i="0" u="none" strike="noStrike" kern="1200">
                          <a:solidFill>
                            <a:srgbClr val="000000"/>
                          </a:solidFill>
                          <a:effectLst/>
                          <a:latin typeface="Calibri"/>
                          <a:ea typeface="+mn-ea"/>
                          <a:cs typeface="+mn-cs"/>
                        </a:rPr>
                        <a:t>Puerto Rico</a:t>
                      </a:r>
                    </a:p>
                  </a:txBody>
                  <a:tcPr marL="9525" marR="9525" marT="9525" marB="0" anchor="b"/>
                </a:tc>
                <a:tc>
                  <a:txBody>
                    <a:bodyPr/>
                    <a:lstStyle/>
                    <a:p>
                      <a:pPr algn="r" fontAlgn="b"/>
                      <a:r>
                        <a:rPr lang="de-DE" sz="900" b="0" i="0" u="none" strike="noStrike" kern="1200" dirty="0">
                          <a:solidFill>
                            <a:srgbClr val="000000"/>
                          </a:solidFill>
                          <a:effectLst/>
                          <a:latin typeface="Calibri"/>
                          <a:ea typeface="+mn-ea"/>
                          <a:cs typeface="+mn-cs"/>
                        </a:rPr>
                        <a:t>112,97</a:t>
                      </a:r>
                    </a:p>
                  </a:txBody>
                  <a:tcPr marL="9525" marR="9525" marT="9525" marB="0" anchor="b"/>
                </a:tc>
              </a:tr>
              <a:tr h="196326">
                <a:tc>
                  <a:txBody>
                    <a:bodyPr/>
                    <a:lstStyle/>
                    <a:p>
                      <a:pPr algn="l" fontAlgn="b"/>
                      <a:r>
                        <a:rPr lang="de-DE" sz="900" b="0" i="0" u="none" strike="noStrike" kern="1200">
                          <a:solidFill>
                            <a:srgbClr val="000000"/>
                          </a:solidFill>
                          <a:effectLst/>
                          <a:latin typeface="Calibri"/>
                          <a:ea typeface="+mn-ea"/>
                          <a:cs typeface="+mn-cs"/>
                        </a:rPr>
                        <a:t>Aruba</a:t>
                      </a:r>
                    </a:p>
                  </a:txBody>
                  <a:tcPr marL="9525" marR="9525" marT="9525" marB="0" anchor="b"/>
                </a:tc>
                <a:tc>
                  <a:txBody>
                    <a:bodyPr/>
                    <a:lstStyle/>
                    <a:p>
                      <a:pPr algn="r" fontAlgn="b"/>
                      <a:r>
                        <a:rPr lang="de-DE" sz="900" b="0" i="0" u="none" strike="noStrike" kern="1200">
                          <a:solidFill>
                            <a:srgbClr val="000000"/>
                          </a:solidFill>
                          <a:effectLst/>
                          <a:latin typeface="Calibri"/>
                          <a:ea typeface="+mn-ea"/>
                          <a:cs typeface="+mn-cs"/>
                        </a:rPr>
                        <a:t>107,23</a:t>
                      </a:r>
                    </a:p>
                  </a:txBody>
                  <a:tcPr marL="9525" marR="9525" marT="9525" marB="0" anchor="b"/>
                </a:tc>
              </a:tr>
              <a:tr h="196326">
                <a:tc>
                  <a:txBody>
                    <a:bodyPr/>
                    <a:lstStyle/>
                    <a:p>
                      <a:pPr algn="l" fontAlgn="b"/>
                      <a:r>
                        <a:rPr lang="de-DE" sz="900" b="0" i="0" u="none" strike="noStrike" kern="1200">
                          <a:solidFill>
                            <a:srgbClr val="000000"/>
                          </a:solidFill>
                          <a:effectLst/>
                          <a:latin typeface="Calibri"/>
                          <a:ea typeface="+mn-ea"/>
                          <a:cs typeface="+mn-cs"/>
                        </a:rPr>
                        <a:t>Kolumbien</a:t>
                      </a:r>
                    </a:p>
                  </a:txBody>
                  <a:tcPr marL="9525" marR="9525" marT="9525" marB="0" anchor="b"/>
                </a:tc>
                <a:tc>
                  <a:txBody>
                    <a:bodyPr/>
                    <a:lstStyle/>
                    <a:p>
                      <a:pPr algn="r" fontAlgn="b"/>
                      <a:r>
                        <a:rPr lang="de-DE" sz="900" b="0" i="0" u="none" strike="noStrike" kern="1200">
                          <a:solidFill>
                            <a:srgbClr val="000000"/>
                          </a:solidFill>
                          <a:effectLst/>
                          <a:latin typeface="Calibri"/>
                          <a:ea typeface="+mn-ea"/>
                          <a:cs typeface="+mn-cs"/>
                        </a:rPr>
                        <a:t>102,39</a:t>
                      </a:r>
                    </a:p>
                  </a:txBody>
                  <a:tcPr marL="9525" marR="9525" marT="9525" marB="0" anchor="b"/>
                </a:tc>
              </a:tr>
              <a:tr h="196326">
                <a:tc>
                  <a:txBody>
                    <a:bodyPr/>
                    <a:lstStyle/>
                    <a:p>
                      <a:pPr algn="l" fontAlgn="b"/>
                      <a:r>
                        <a:rPr lang="de-DE" sz="900" b="0" i="0" u="none" strike="noStrike" kern="1200">
                          <a:solidFill>
                            <a:srgbClr val="000000"/>
                          </a:solidFill>
                          <a:effectLst/>
                          <a:latin typeface="Calibri"/>
                          <a:ea typeface="+mn-ea"/>
                          <a:cs typeface="+mn-cs"/>
                        </a:rPr>
                        <a:t>Panama</a:t>
                      </a:r>
                    </a:p>
                  </a:txBody>
                  <a:tcPr marL="9525" marR="9525" marT="9525" marB="0" anchor="b"/>
                </a:tc>
                <a:tc>
                  <a:txBody>
                    <a:bodyPr/>
                    <a:lstStyle/>
                    <a:p>
                      <a:pPr algn="r" fontAlgn="b"/>
                      <a:r>
                        <a:rPr lang="de-DE" sz="900" b="0" i="0" u="none" strike="noStrike" kern="1200" dirty="0">
                          <a:solidFill>
                            <a:srgbClr val="000000"/>
                          </a:solidFill>
                          <a:effectLst/>
                          <a:latin typeface="Calibri"/>
                          <a:ea typeface="+mn-ea"/>
                          <a:cs typeface="+mn-cs"/>
                        </a:rPr>
                        <a:t>101,43</a:t>
                      </a:r>
                    </a:p>
                  </a:txBody>
                  <a:tcPr marL="9525" marR="9525" marT="9525" marB="0" anchor="b"/>
                </a:tc>
              </a:tr>
              <a:tr h="196326">
                <a:tc>
                  <a:txBody>
                    <a:bodyPr/>
                    <a:lstStyle/>
                    <a:p>
                      <a:pPr algn="l" fontAlgn="b"/>
                      <a:r>
                        <a:rPr lang="de-DE" sz="900" b="0" i="0" u="none" strike="noStrike" kern="1200" dirty="0" err="1">
                          <a:solidFill>
                            <a:srgbClr val="000000"/>
                          </a:solidFill>
                          <a:effectLst/>
                          <a:latin typeface="Calibri"/>
                          <a:ea typeface="+mn-ea"/>
                          <a:cs typeface="+mn-cs"/>
                        </a:rPr>
                        <a:t>Sint</a:t>
                      </a:r>
                      <a:r>
                        <a:rPr lang="de-DE" sz="900" b="0" i="0" u="none" strike="noStrike" kern="1200" dirty="0">
                          <a:solidFill>
                            <a:srgbClr val="000000"/>
                          </a:solidFill>
                          <a:effectLst/>
                          <a:latin typeface="Calibri"/>
                          <a:ea typeface="+mn-ea"/>
                          <a:cs typeface="+mn-cs"/>
                        </a:rPr>
                        <a:t> </a:t>
                      </a:r>
                      <a:r>
                        <a:rPr lang="de-DE" sz="900" b="0" i="0" u="none" strike="noStrike" kern="1200" dirty="0" smtClean="0">
                          <a:solidFill>
                            <a:srgbClr val="000000"/>
                          </a:solidFill>
                          <a:effectLst/>
                          <a:latin typeface="Calibri"/>
                          <a:ea typeface="+mn-ea"/>
                          <a:cs typeface="+mn-cs"/>
                        </a:rPr>
                        <a:t>Maarten</a:t>
                      </a:r>
                      <a:endParaRPr lang="de-DE" sz="900" b="0" i="0" u="none" strike="noStrike" kern="1200" dirty="0">
                        <a:solidFill>
                          <a:srgbClr val="000000"/>
                        </a:solidFill>
                        <a:effectLst/>
                        <a:latin typeface="Calibri"/>
                        <a:ea typeface="+mn-ea"/>
                        <a:cs typeface="+mn-cs"/>
                      </a:endParaRPr>
                    </a:p>
                  </a:txBody>
                  <a:tcPr marL="9525" marR="9525" marT="9525" marB="0" anchor="b"/>
                </a:tc>
                <a:tc>
                  <a:txBody>
                    <a:bodyPr/>
                    <a:lstStyle/>
                    <a:p>
                      <a:pPr algn="r" fontAlgn="b"/>
                      <a:r>
                        <a:rPr lang="de-DE" sz="900" b="0" i="0" u="none" strike="noStrike" kern="1200" dirty="0">
                          <a:solidFill>
                            <a:srgbClr val="000000"/>
                          </a:solidFill>
                          <a:effectLst/>
                          <a:latin typeface="Calibri"/>
                          <a:ea typeface="+mn-ea"/>
                          <a:cs typeface="+mn-cs"/>
                        </a:rPr>
                        <a:t>94,36</a:t>
                      </a:r>
                    </a:p>
                  </a:txBody>
                  <a:tcPr marL="9525" marR="9525" marT="9525" marB="0" anchor="b"/>
                </a:tc>
              </a:tr>
              <a:tr h="196326">
                <a:tc>
                  <a:txBody>
                    <a:bodyPr/>
                    <a:lstStyle/>
                    <a:p>
                      <a:pPr algn="l" fontAlgn="b"/>
                      <a:r>
                        <a:rPr lang="de-DE" sz="900" b="0" i="0" u="none" strike="noStrike" kern="1200" dirty="0" smtClean="0">
                          <a:solidFill>
                            <a:srgbClr val="000000"/>
                          </a:solidFill>
                          <a:effectLst/>
                          <a:latin typeface="Calibri"/>
                          <a:ea typeface="+mn-ea"/>
                          <a:cs typeface="+mn-cs"/>
                        </a:rPr>
                        <a:t>Curacao</a:t>
                      </a:r>
                      <a:endParaRPr lang="de-DE" sz="900" b="0" i="0" u="none" strike="noStrike" kern="1200" dirty="0">
                        <a:solidFill>
                          <a:srgbClr val="000000"/>
                        </a:solidFill>
                        <a:effectLst/>
                        <a:latin typeface="Calibri"/>
                        <a:ea typeface="+mn-ea"/>
                        <a:cs typeface="+mn-cs"/>
                      </a:endParaRPr>
                    </a:p>
                  </a:txBody>
                  <a:tcPr marL="9525" marR="9525" marT="9525" marB="0" anchor="b"/>
                </a:tc>
                <a:tc>
                  <a:txBody>
                    <a:bodyPr/>
                    <a:lstStyle/>
                    <a:p>
                      <a:pPr algn="r" fontAlgn="b"/>
                      <a:r>
                        <a:rPr lang="de-DE" sz="900" b="0" i="0" u="none" strike="noStrike" kern="1200" dirty="0">
                          <a:solidFill>
                            <a:srgbClr val="000000"/>
                          </a:solidFill>
                          <a:effectLst/>
                          <a:latin typeface="Calibri"/>
                          <a:ea typeface="+mn-ea"/>
                          <a:cs typeface="+mn-cs"/>
                        </a:rPr>
                        <a:t>85,67</a:t>
                      </a:r>
                    </a:p>
                  </a:txBody>
                  <a:tcPr marL="9525" marR="9525" marT="9525" marB="0" anchor="b"/>
                </a:tc>
              </a:tr>
            </a:tbl>
          </a:graphicData>
        </a:graphic>
      </p:graphicFrame>
      <p:graphicFrame>
        <p:nvGraphicFramePr>
          <p:cNvPr id="5" name="Tabelle 4"/>
          <p:cNvGraphicFramePr>
            <a:graphicFrameLocks noGrp="1"/>
          </p:cNvGraphicFramePr>
          <p:nvPr>
            <p:extLst>
              <p:ext uri="{D42A27DB-BD31-4B8C-83A1-F6EECF244321}">
                <p14:modId xmlns:p14="http://schemas.microsoft.com/office/powerpoint/2010/main" val="3695007563"/>
              </p:ext>
            </p:extLst>
          </p:nvPr>
        </p:nvGraphicFramePr>
        <p:xfrm>
          <a:off x="3563888" y="4344711"/>
          <a:ext cx="1524000" cy="1143000"/>
        </p:xfrm>
        <a:graphic>
          <a:graphicData uri="http://schemas.openxmlformats.org/drawingml/2006/table">
            <a:tbl>
              <a:tblPr>
                <a:tableStyleId>{21E4AEA4-8DFA-4A89-87EB-49C32662AFE0}</a:tableStyleId>
              </a:tblPr>
              <a:tblGrid>
                <a:gridCol w="1080120"/>
                <a:gridCol w="443880"/>
              </a:tblGrid>
              <a:tr h="190500">
                <a:tc>
                  <a:txBody>
                    <a:bodyPr/>
                    <a:lstStyle/>
                    <a:p>
                      <a:pPr marL="0" algn="l" defTabSz="914400" rtl="0" eaLnBrk="1" fontAlgn="b" latinLnBrk="0" hangingPunct="1"/>
                      <a:r>
                        <a:rPr lang="de-DE" sz="900" b="0" i="0" u="none" strike="noStrike" kern="1200" dirty="0">
                          <a:solidFill>
                            <a:srgbClr val="000000"/>
                          </a:solidFill>
                          <a:effectLst/>
                          <a:latin typeface="Calibri"/>
                          <a:ea typeface="+mn-ea"/>
                          <a:cs typeface="+mn-cs"/>
                        </a:rPr>
                        <a:t>Belize</a:t>
                      </a:r>
                    </a:p>
                  </a:txBody>
                  <a:tcPr marL="9525" marR="9525" marT="9525" marB="0" anchor="b"/>
                </a:tc>
                <a:tc>
                  <a:txBody>
                    <a:bodyPr/>
                    <a:lstStyle/>
                    <a:p>
                      <a:pPr marL="0" algn="l" defTabSz="914400" rtl="0" eaLnBrk="1" fontAlgn="b" latinLnBrk="0" hangingPunct="1"/>
                      <a:r>
                        <a:rPr lang="de-DE" sz="900" b="0" i="0" u="none" strike="noStrike" kern="1200">
                          <a:solidFill>
                            <a:srgbClr val="000000"/>
                          </a:solidFill>
                          <a:effectLst/>
                          <a:latin typeface="Calibri"/>
                          <a:ea typeface="+mn-ea"/>
                          <a:cs typeface="+mn-cs"/>
                        </a:rPr>
                        <a:t>81,47</a:t>
                      </a:r>
                    </a:p>
                  </a:txBody>
                  <a:tcPr marL="9525" marR="9525" marT="9525" marB="0" anchor="b"/>
                </a:tc>
              </a:tr>
              <a:tr h="190500">
                <a:tc>
                  <a:txBody>
                    <a:bodyPr/>
                    <a:lstStyle/>
                    <a:p>
                      <a:pPr marL="0" algn="l" defTabSz="914400" rtl="0" eaLnBrk="1" fontAlgn="b" latinLnBrk="0" hangingPunct="1"/>
                      <a:r>
                        <a:rPr lang="de-DE" sz="900" b="0" i="0" u="none" strike="noStrike" kern="1200" dirty="0">
                          <a:solidFill>
                            <a:srgbClr val="000000"/>
                          </a:solidFill>
                          <a:effectLst/>
                          <a:latin typeface="Calibri"/>
                          <a:ea typeface="+mn-ea"/>
                          <a:cs typeface="+mn-cs"/>
                        </a:rPr>
                        <a:t>Brasilien</a:t>
                      </a:r>
                    </a:p>
                  </a:txBody>
                  <a:tcPr marL="9525" marR="9525" marT="9525" marB="0" anchor="b"/>
                </a:tc>
                <a:tc>
                  <a:txBody>
                    <a:bodyPr/>
                    <a:lstStyle/>
                    <a:p>
                      <a:pPr marL="0" algn="l" defTabSz="914400" rtl="0" eaLnBrk="1" fontAlgn="b" latinLnBrk="0" hangingPunct="1"/>
                      <a:r>
                        <a:rPr lang="de-DE" sz="900" b="0" i="0" u="none" strike="noStrike" kern="1200">
                          <a:solidFill>
                            <a:srgbClr val="000000"/>
                          </a:solidFill>
                          <a:effectLst/>
                          <a:latin typeface="Calibri"/>
                          <a:ea typeface="+mn-ea"/>
                          <a:cs typeface="+mn-cs"/>
                        </a:rPr>
                        <a:t>74,82</a:t>
                      </a:r>
                    </a:p>
                  </a:txBody>
                  <a:tcPr marL="9525" marR="9525" marT="9525" marB="0" anchor="b"/>
                </a:tc>
              </a:tr>
              <a:tr h="190500">
                <a:tc>
                  <a:txBody>
                    <a:bodyPr/>
                    <a:lstStyle/>
                    <a:p>
                      <a:pPr marL="0" algn="l" defTabSz="914400" rtl="0" eaLnBrk="1" fontAlgn="b" latinLnBrk="0" hangingPunct="1"/>
                      <a:r>
                        <a:rPr lang="de-DE" sz="900" b="0" i="0" u="none" strike="noStrike" kern="1200" dirty="0">
                          <a:solidFill>
                            <a:srgbClr val="000000"/>
                          </a:solidFill>
                          <a:effectLst/>
                          <a:latin typeface="Calibri"/>
                          <a:ea typeface="+mn-ea"/>
                          <a:cs typeface="+mn-cs"/>
                        </a:rPr>
                        <a:t>Paraguay</a:t>
                      </a:r>
                    </a:p>
                  </a:txBody>
                  <a:tcPr marL="9525" marR="9525" marT="9525" marB="0" anchor="b"/>
                </a:tc>
                <a:tc>
                  <a:txBody>
                    <a:bodyPr/>
                    <a:lstStyle/>
                    <a:p>
                      <a:pPr marL="0" algn="l" defTabSz="914400" rtl="0" eaLnBrk="1" fontAlgn="b" latinLnBrk="0" hangingPunct="1"/>
                      <a:r>
                        <a:rPr lang="de-DE" sz="900" b="0" i="0" u="none" strike="noStrike" kern="1200" dirty="0">
                          <a:solidFill>
                            <a:srgbClr val="000000"/>
                          </a:solidFill>
                          <a:effectLst/>
                          <a:latin typeface="Calibri"/>
                          <a:ea typeface="+mn-ea"/>
                          <a:cs typeface="+mn-cs"/>
                        </a:rPr>
                        <a:t>70,61</a:t>
                      </a:r>
                    </a:p>
                  </a:txBody>
                  <a:tcPr marL="9525" marR="9525" marT="9525" marB="0" anchor="b"/>
                </a:tc>
              </a:tr>
              <a:tr h="190500">
                <a:tc>
                  <a:txBody>
                    <a:bodyPr/>
                    <a:lstStyle/>
                    <a:p>
                      <a:pPr marL="0" algn="l" defTabSz="914400" rtl="0" eaLnBrk="1" fontAlgn="b" latinLnBrk="0" hangingPunct="1"/>
                      <a:r>
                        <a:rPr lang="de-DE" sz="900" b="0" i="0" u="none" strike="noStrike" kern="1200">
                          <a:solidFill>
                            <a:srgbClr val="000000"/>
                          </a:solidFill>
                          <a:effectLst/>
                          <a:latin typeface="Calibri"/>
                          <a:ea typeface="+mn-ea"/>
                          <a:cs typeface="+mn-cs"/>
                        </a:rPr>
                        <a:t>Peru</a:t>
                      </a:r>
                    </a:p>
                  </a:txBody>
                  <a:tcPr marL="9525" marR="9525" marT="9525" marB="0" anchor="b"/>
                </a:tc>
                <a:tc>
                  <a:txBody>
                    <a:bodyPr/>
                    <a:lstStyle/>
                    <a:p>
                      <a:pPr marL="0" algn="l" defTabSz="914400" rtl="0" eaLnBrk="1" fontAlgn="b" latinLnBrk="0" hangingPunct="1"/>
                      <a:r>
                        <a:rPr lang="de-DE" sz="900" b="0" i="0" u="none" strike="noStrike" kern="1200" dirty="0">
                          <a:solidFill>
                            <a:srgbClr val="000000"/>
                          </a:solidFill>
                          <a:effectLst/>
                          <a:latin typeface="Calibri"/>
                          <a:ea typeface="+mn-ea"/>
                          <a:cs typeface="+mn-cs"/>
                        </a:rPr>
                        <a:t>61,32</a:t>
                      </a:r>
                    </a:p>
                  </a:txBody>
                  <a:tcPr marL="9525" marR="9525" marT="9525" marB="0" anchor="b"/>
                </a:tc>
              </a:tr>
              <a:tr h="190500">
                <a:tc>
                  <a:txBody>
                    <a:bodyPr/>
                    <a:lstStyle/>
                    <a:p>
                      <a:pPr marL="0" algn="l" defTabSz="914400" rtl="0" eaLnBrk="1" fontAlgn="b" latinLnBrk="0" hangingPunct="1"/>
                      <a:r>
                        <a:rPr lang="de-DE" sz="900" b="0" i="0" u="none" strike="noStrike" kern="1200">
                          <a:solidFill>
                            <a:srgbClr val="000000"/>
                          </a:solidFill>
                          <a:effectLst/>
                          <a:latin typeface="Calibri"/>
                          <a:ea typeface="+mn-ea"/>
                          <a:cs typeface="+mn-cs"/>
                        </a:rPr>
                        <a:t>Honduras</a:t>
                      </a:r>
                    </a:p>
                  </a:txBody>
                  <a:tcPr marL="9525" marR="9525" marT="9525" marB="0" anchor="b"/>
                </a:tc>
                <a:tc>
                  <a:txBody>
                    <a:bodyPr/>
                    <a:lstStyle/>
                    <a:p>
                      <a:pPr marL="0" algn="l" defTabSz="914400" rtl="0" eaLnBrk="1" fontAlgn="b" latinLnBrk="0" hangingPunct="1"/>
                      <a:r>
                        <a:rPr lang="de-DE" sz="900" b="0" i="0" u="none" strike="noStrike" kern="1200" dirty="0">
                          <a:solidFill>
                            <a:srgbClr val="000000"/>
                          </a:solidFill>
                          <a:effectLst/>
                          <a:latin typeface="Calibri"/>
                          <a:ea typeface="+mn-ea"/>
                          <a:cs typeface="+mn-cs"/>
                        </a:rPr>
                        <a:t>57,66</a:t>
                      </a:r>
                    </a:p>
                  </a:txBody>
                  <a:tcPr marL="9525" marR="9525" marT="9525" marB="0" anchor="b"/>
                </a:tc>
              </a:tr>
              <a:tr h="190500">
                <a:tc>
                  <a:txBody>
                    <a:bodyPr/>
                    <a:lstStyle/>
                    <a:p>
                      <a:pPr marL="0" algn="l" defTabSz="914400" rtl="0" eaLnBrk="1" fontAlgn="b" latinLnBrk="0" hangingPunct="1"/>
                      <a:r>
                        <a:rPr lang="de-DE" sz="900" b="0" i="0" u="none" strike="noStrike" kern="1200" dirty="0">
                          <a:solidFill>
                            <a:srgbClr val="000000"/>
                          </a:solidFill>
                          <a:effectLst/>
                          <a:latin typeface="Calibri"/>
                          <a:ea typeface="+mn-ea"/>
                          <a:cs typeface="+mn-cs"/>
                        </a:rPr>
                        <a:t>Chile</a:t>
                      </a:r>
                    </a:p>
                  </a:txBody>
                  <a:tcPr marL="9525" marR="9525" marT="9525" marB="0" anchor="b"/>
                </a:tc>
                <a:tc>
                  <a:txBody>
                    <a:bodyPr/>
                    <a:lstStyle/>
                    <a:p>
                      <a:pPr marL="0" algn="l" defTabSz="914400" rtl="0" eaLnBrk="1" fontAlgn="b" latinLnBrk="0" hangingPunct="1"/>
                      <a:r>
                        <a:rPr lang="de-DE" sz="900" b="0" i="0" u="none" strike="noStrike" kern="1200" dirty="0">
                          <a:solidFill>
                            <a:srgbClr val="000000"/>
                          </a:solidFill>
                          <a:effectLst/>
                          <a:latin typeface="Calibri"/>
                          <a:ea typeface="+mn-ea"/>
                          <a:cs typeface="+mn-cs"/>
                        </a:rPr>
                        <a:t>54,16</a:t>
                      </a:r>
                    </a:p>
                  </a:txBody>
                  <a:tcPr marL="9525" marR="9525" marT="9525" marB="0" anchor="b"/>
                </a:tc>
              </a:tr>
            </a:tbl>
          </a:graphicData>
        </a:graphic>
      </p:graphicFrame>
      <p:graphicFrame>
        <p:nvGraphicFramePr>
          <p:cNvPr id="6" name="Tabelle 5"/>
          <p:cNvGraphicFramePr>
            <a:graphicFrameLocks noGrp="1"/>
          </p:cNvGraphicFramePr>
          <p:nvPr>
            <p:extLst>
              <p:ext uri="{D42A27DB-BD31-4B8C-83A1-F6EECF244321}">
                <p14:modId xmlns:p14="http://schemas.microsoft.com/office/powerpoint/2010/main" val="2212086617"/>
              </p:ext>
            </p:extLst>
          </p:nvPr>
        </p:nvGraphicFramePr>
        <p:xfrm>
          <a:off x="5496272" y="4344711"/>
          <a:ext cx="1524000" cy="2450409"/>
        </p:xfrm>
        <a:graphic>
          <a:graphicData uri="http://schemas.openxmlformats.org/drawingml/2006/table">
            <a:tbl>
              <a:tblPr>
                <a:tableStyleId>{21E4AEA4-8DFA-4A89-87EB-49C32662AFE0}</a:tableStyleId>
              </a:tblPr>
              <a:tblGrid>
                <a:gridCol w="762000"/>
                <a:gridCol w="762000"/>
              </a:tblGrid>
              <a:tr h="164409">
                <a:tc>
                  <a:txBody>
                    <a:bodyPr/>
                    <a:lstStyle/>
                    <a:p>
                      <a:pPr algn="l" fontAlgn="b"/>
                      <a:r>
                        <a:rPr lang="de-DE" sz="900" b="1" u="none" strike="noStrike" dirty="0">
                          <a:effectLst/>
                          <a:latin typeface="+mn-lt"/>
                        </a:rPr>
                        <a:t>Land</a:t>
                      </a:r>
                      <a:endParaRPr lang="de-DE" sz="900" b="1" i="0" u="none" strike="noStrike" dirty="0">
                        <a:solidFill>
                          <a:srgbClr val="000000"/>
                        </a:solidFill>
                        <a:effectLst/>
                        <a:latin typeface="+mn-lt"/>
                      </a:endParaRPr>
                    </a:p>
                  </a:txBody>
                  <a:tcPr marL="9525" marR="9525" marT="9525" marB="0" anchor="b"/>
                </a:tc>
                <a:tc>
                  <a:txBody>
                    <a:bodyPr/>
                    <a:lstStyle/>
                    <a:p>
                      <a:pPr algn="l" fontAlgn="b"/>
                      <a:r>
                        <a:rPr lang="de-DE" sz="900" b="1" u="none" strike="noStrike" dirty="0">
                          <a:effectLst/>
                          <a:latin typeface="+mn-lt"/>
                        </a:rPr>
                        <a:t>Inzidenz 7T</a:t>
                      </a:r>
                      <a:endParaRPr lang="de-DE" sz="900" b="1" i="0" u="none" strike="noStrike" dirty="0">
                        <a:solidFill>
                          <a:srgbClr val="000000"/>
                        </a:solidFill>
                        <a:effectLst/>
                        <a:latin typeface="+mn-lt"/>
                      </a:endParaRPr>
                    </a:p>
                  </a:txBody>
                  <a:tcPr marL="9525" marR="9525" marT="9525" marB="0" anchor="b"/>
                </a:tc>
              </a:tr>
              <a:tr h="190500">
                <a:tc>
                  <a:txBody>
                    <a:bodyPr/>
                    <a:lstStyle/>
                    <a:p>
                      <a:pPr algn="l" fontAlgn="b"/>
                      <a:r>
                        <a:rPr lang="de-DE" sz="900" b="0" i="0" u="none" strike="noStrike" kern="1200" dirty="0">
                          <a:solidFill>
                            <a:srgbClr val="000000"/>
                          </a:solidFill>
                          <a:effectLst/>
                          <a:latin typeface="+mn-lt"/>
                          <a:ea typeface="+mn-ea"/>
                          <a:cs typeface="+mn-cs"/>
                        </a:rPr>
                        <a:t>Bahrain</a:t>
                      </a:r>
                    </a:p>
                  </a:txBody>
                  <a:tcPr marL="9525" marR="9525" marT="9525" marB="0" anchor="b"/>
                </a:tc>
                <a:tc>
                  <a:txBody>
                    <a:bodyPr/>
                    <a:lstStyle/>
                    <a:p>
                      <a:pPr algn="r" fontAlgn="b"/>
                      <a:r>
                        <a:rPr lang="de-DE" sz="900" b="0" i="0" u="none" strike="noStrike" kern="1200" dirty="0">
                          <a:solidFill>
                            <a:srgbClr val="000000"/>
                          </a:solidFill>
                          <a:effectLst/>
                          <a:latin typeface="+mn-lt"/>
                          <a:ea typeface="+mn-ea"/>
                          <a:cs typeface="+mn-cs"/>
                        </a:rPr>
                        <a:t>139,29</a:t>
                      </a:r>
                    </a:p>
                  </a:txBody>
                  <a:tcPr marL="9525" marR="9525" marT="9525" marB="0" anchor="b"/>
                </a:tc>
              </a:tr>
              <a:tr h="190500">
                <a:tc>
                  <a:txBody>
                    <a:bodyPr/>
                    <a:lstStyle/>
                    <a:p>
                      <a:pPr algn="l" fontAlgn="b"/>
                      <a:r>
                        <a:rPr lang="de-DE" sz="900" b="0" i="0" u="none" strike="noStrike" kern="1200">
                          <a:solidFill>
                            <a:srgbClr val="000000"/>
                          </a:solidFill>
                          <a:effectLst/>
                          <a:latin typeface="+mn-lt"/>
                          <a:ea typeface="+mn-ea"/>
                          <a:cs typeface="+mn-cs"/>
                        </a:rPr>
                        <a:t>Jordanien</a:t>
                      </a:r>
                    </a:p>
                  </a:txBody>
                  <a:tcPr marL="9525" marR="9525" marT="9525" marB="0" anchor="b"/>
                </a:tc>
                <a:tc>
                  <a:txBody>
                    <a:bodyPr/>
                    <a:lstStyle/>
                    <a:p>
                      <a:pPr algn="r" fontAlgn="b"/>
                      <a:r>
                        <a:rPr lang="de-DE" sz="900" b="0" i="0" u="none" strike="noStrike" kern="1200" dirty="0">
                          <a:solidFill>
                            <a:srgbClr val="000000"/>
                          </a:solidFill>
                          <a:effectLst/>
                          <a:latin typeface="+mn-lt"/>
                          <a:ea typeface="+mn-ea"/>
                          <a:cs typeface="+mn-cs"/>
                        </a:rPr>
                        <a:t>129,38</a:t>
                      </a:r>
                    </a:p>
                  </a:txBody>
                  <a:tcPr marL="9525" marR="9525" marT="9525" marB="0" anchor="b"/>
                </a:tc>
              </a:tr>
              <a:tr h="190500">
                <a:tc>
                  <a:txBody>
                    <a:bodyPr/>
                    <a:lstStyle/>
                    <a:p>
                      <a:pPr algn="l" fontAlgn="b"/>
                      <a:r>
                        <a:rPr lang="de-DE" sz="900" b="0" i="0" u="none" strike="noStrike" kern="1200">
                          <a:solidFill>
                            <a:srgbClr val="000000"/>
                          </a:solidFill>
                          <a:effectLst/>
                          <a:latin typeface="+mn-lt"/>
                          <a:ea typeface="+mn-ea"/>
                          <a:cs typeface="+mn-cs"/>
                        </a:rPr>
                        <a:t>Kuwait</a:t>
                      </a:r>
                    </a:p>
                  </a:txBody>
                  <a:tcPr marL="9525" marR="9525" marT="9525" marB="0" anchor="b"/>
                </a:tc>
                <a:tc>
                  <a:txBody>
                    <a:bodyPr/>
                    <a:lstStyle/>
                    <a:p>
                      <a:pPr algn="r" fontAlgn="b"/>
                      <a:r>
                        <a:rPr lang="de-DE" sz="900" b="0" i="0" u="none" strike="noStrike" kern="1200">
                          <a:solidFill>
                            <a:srgbClr val="000000"/>
                          </a:solidFill>
                          <a:effectLst/>
                          <a:latin typeface="+mn-lt"/>
                          <a:ea typeface="+mn-ea"/>
                          <a:cs typeface="+mn-cs"/>
                        </a:rPr>
                        <a:t>125,07</a:t>
                      </a:r>
                    </a:p>
                  </a:txBody>
                  <a:tcPr marL="9525" marR="9525" marT="9525" marB="0" anchor="b"/>
                </a:tc>
              </a:tr>
              <a:tr h="190500">
                <a:tc>
                  <a:txBody>
                    <a:bodyPr/>
                    <a:lstStyle/>
                    <a:p>
                      <a:pPr algn="l" fontAlgn="b"/>
                      <a:r>
                        <a:rPr lang="de-DE" sz="900" b="0" i="0" u="none" strike="noStrike" kern="1200" dirty="0">
                          <a:solidFill>
                            <a:srgbClr val="000000"/>
                          </a:solidFill>
                          <a:effectLst/>
                          <a:latin typeface="+mn-lt"/>
                          <a:ea typeface="+mn-ea"/>
                          <a:cs typeface="+mn-cs"/>
                        </a:rPr>
                        <a:t>Libanon</a:t>
                      </a:r>
                    </a:p>
                  </a:txBody>
                  <a:tcPr marL="9525" marR="9525" marT="9525" marB="0" anchor="b"/>
                </a:tc>
                <a:tc>
                  <a:txBody>
                    <a:bodyPr/>
                    <a:lstStyle/>
                    <a:p>
                      <a:pPr algn="r" fontAlgn="b"/>
                      <a:r>
                        <a:rPr lang="de-DE" sz="900" b="0" i="0" u="none" strike="noStrike" kern="1200">
                          <a:solidFill>
                            <a:srgbClr val="000000"/>
                          </a:solidFill>
                          <a:effectLst/>
                          <a:latin typeface="+mn-lt"/>
                          <a:ea typeface="+mn-ea"/>
                          <a:cs typeface="+mn-cs"/>
                        </a:rPr>
                        <a:t>121,52</a:t>
                      </a:r>
                    </a:p>
                  </a:txBody>
                  <a:tcPr marL="9525" marR="9525" marT="9525" marB="0" anchor="b"/>
                </a:tc>
              </a:tr>
              <a:tr h="190500">
                <a:tc>
                  <a:txBody>
                    <a:bodyPr/>
                    <a:lstStyle/>
                    <a:p>
                      <a:pPr algn="l" fontAlgn="b"/>
                      <a:r>
                        <a:rPr lang="de-DE" sz="900" b="0" i="0" u="none" strike="noStrike" kern="1200" dirty="0">
                          <a:solidFill>
                            <a:srgbClr val="000000"/>
                          </a:solidFill>
                          <a:effectLst/>
                          <a:latin typeface="+mn-lt"/>
                          <a:ea typeface="+mn-ea"/>
                          <a:cs typeface="+mn-cs"/>
                        </a:rPr>
                        <a:t>Israel</a:t>
                      </a:r>
                    </a:p>
                  </a:txBody>
                  <a:tcPr marL="9525" marR="9525" marT="9525" marB="0" anchor="b"/>
                </a:tc>
                <a:tc>
                  <a:txBody>
                    <a:bodyPr/>
                    <a:lstStyle/>
                    <a:p>
                      <a:pPr algn="r" fontAlgn="b"/>
                      <a:r>
                        <a:rPr lang="de-DE" sz="900" b="0" i="0" u="none" strike="noStrike" kern="1200">
                          <a:solidFill>
                            <a:srgbClr val="000000"/>
                          </a:solidFill>
                          <a:effectLst/>
                          <a:latin typeface="+mn-lt"/>
                          <a:ea typeface="+mn-ea"/>
                          <a:cs typeface="+mn-cs"/>
                        </a:rPr>
                        <a:t>94,87</a:t>
                      </a:r>
                    </a:p>
                  </a:txBody>
                  <a:tcPr marL="9525" marR="9525" marT="9525" marB="0" anchor="b"/>
                </a:tc>
              </a:tr>
              <a:tr h="190500">
                <a:tc>
                  <a:txBody>
                    <a:bodyPr/>
                    <a:lstStyle/>
                    <a:p>
                      <a:pPr algn="l" fontAlgn="b"/>
                      <a:r>
                        <a:rPr lang="de-DE" sz="900" b="0" i="0" u="none" strike="noStrike" kern="1200">
                          <a:solidFill>
                            <a:srgbClr val="000000"/>
                          </a:solidFill>
                          <a:effectLst/>
                          <a:latin typeface="+mn-lt"/>
                          <a:ea typeface="+mn-ea"/>
                          <a:cs typeface="+mn-cs"/>
                        </a:rPr>
                        <a:t>Nepal</a:t>
                      </a:r>
                    </a:p>
                  </a:txBody>
                  <a:tcPr marL="9525" marR="9525" marT="9525" marB="0" anchor="b"/>
                </a:tc>
                <a:tc>
                  <a:txBody>
                    <a:bodyPr/>
                    <a:lstStyle/>
                    <a:p>
                      <a:pPr algn="r" fontAlgn="b"/>
                      <a:r>
                        <a:rPr lang="de-DE" sz="900" b="0" i="0" u="none" strike="noStrike" kern="1200">
                          <a:solidFill>
                            <a:srgbClr val="000000"/>
                          </a:solidFill>
                          <a:effectLst/>
                          <a:latin typeface="+mn-lt"/>
                          <a:ea typeface="+mn-ea"/>
                          <a:cs typeface="+mn-cs"/>
                        </a:rPr>
                        <a:t>93,94</a:t>
                      </a:r>
                    </a:p>
                  </a:txBody>
                  <a:tcPr marL="9525" marR="9525" marT="9525" marB="0" anchor="b"/>
                </a:tc>
              </a:tr>
              <a:tr h="190500">
                <a:tc>
                  <a:txBody>
                    <a:bodyPr/>
                    <a:lstStyle/>
                    <a:p>
                      <a:pPr algn="l" fontAlgn="b"/>
                      <a:r>
                        <a:rPr lang="de-DE" sz="900" b="0" i="0" u="none" strike="noStrike" kern="1200" dirty="0" smtClean="0">
                          <a:solidFill>
                            <a:srgbClr val="000000"/>
                          </a:solidFill>
                          <a:effectLst/>
                          <a:latin typeface="+mn-lt"/>
                          <a:ea typeface="+mn-ea"/>
                          <a:cs typeface="+mn-cs"/>
                        </a:rPr>
                        <a:t>VAE</a:t>
                      </a:r>
                      <a:endParaRPr lang="de-DE" sz="900" b="0" i="0" u="none" strike="noStrike" kern="1200" dirty="0">
                        <a:solidFill>
                          <a:srgbClr val="000000"/>
                        </a:solidFill>
                        <a:effectLst/>
                        <a:latin typeface="+mn-lt"/>
                        <a:ea typeface="+mn-ea"/>
                        <a:cs typeface="+mn-cs"/>
                      </a:endParaRPr>
                    </a:p>
                  </a:txBody>
                  <a:tcPr marL="9525" marR="9525" marT="9525" marB="0" anchor="b"/>
                </a:tc>
                <a:tc>
                  <a:txBody>
                    <a:bodyPr/>
                    <a:lstStyle/>
                    <a:p>
                      <a:pPr algn="r" fontAlgn="b"/>
                      <a:r>
                        <a:rPr lang="de-DE" sz="900" b="0" i="0" u="none" strike="noStrike" kern="1200">
                          <a:solidFill>
                            <a:srgbClr val="000000"/>
                          </a:solidFill>
                          <a:effectLst/>
                          <a:latin typeface="+mn-lt"/>
                          <a:ea typeface="+mn-ea"/>
                          <a:cs typeface="+mn-cs"/>
                        </a:rPr>
                        <a:t>93,07</a:t>
                      </a:r>
                    </a:p>
                  </a:txBody>
                  <a:tcPr marL="9525" marR="9525" marT="9525" marB="0" anchor="b"/>
                </a:tc>
              </a:tr>
              <a:tr h="190500">
                <a:tc>
                  <a:txBody>
                    <a:bodyPr/>
                    <a:lstStyle/>
                    <a:p>
                      <a:pPr algn="l" fontAlgn="b"/>
                      <a:r>
                        <a:rPr lang="de-DE" sz="900" b="0" i="0" u="none" strike="noStrike" kern="1200">
                          <a:solidFill>
                            <a:srgbClr val="000000"/>
                          </a:solidFill>
                          <a:effectLst/>
                          <a:latin typeface="+mn-lt"/>
                          <a:ea typeface="+mn-ea"/>
                          <a:cs typeface="+mn-cs"/>
                        </a:rPr>
                        <a:t>Oman</a:t>
                      </a:r>
                    </a:p>
                  </a:txBody>
                  <a:tcPr marL="9525" marR="9525" marT="9525" marB="0" anchor="b"/>
                </a:tc>
                <a:tc>
                  <a:txBody>
                    <a:bodyPr/>
                    <a:lstStyle/>
                    <a:p>
                      <a:pPr algn="r" fontAlgn="b"/>
                      <a:r>
                        <a:rPr lang="de-DE" sz="900" b="0" i="0" u="none" strike="noStrike" kern="1200" dirty="0">
                          <a:solidFill>
                            <a:srgbClr val="000000"/>
                          </a:solidFill>
                          <a:effectLst/>
                          <a:latin typeface="+mn-lt"/>
                          <a:ea typeface="+mn-ea"/>
                          <a:cs typeface="+mn-cs"/>
                        </a:rPr>
                        <a:t>74,53</a:t>
                      </a:r>
                    </a:p>
                  </a:txBody>
                  <a:tcPr marL="9525" marR="9525" marT="9525" marB="0" anchor="b"/>
                </a:tc>
              </a:tr>
              <a:tr h="190500">
                <a:tc>
                  <a:txBody>
                    <a:bodyPr/>
                    <a:lstStyle/>
                    <a:p>
                      <a:pPr algn="l" fontAlgn="b"/>
                      <a:r>
                        <a:rPr lang="de-DE" sz="900" b="0" i="0" u="none" strike="noStrike" kern="1200">
                          <a:solidFill>
                            <a:srgbClr val="000000"/>
                          </a:solidFill>
                          <a:effectLst/>
                          <a:latin typeface="+mn-lt"/>
                          <a:ea typeface="+mn-ea"/>
                          <a:cs typeface="+mn-cs"/>
                        </a:rPr>
                        <a:t>Irak</a:t>
                      </a:r>
                    </a:p>
                  </a:txBody>
                  <a:tcPr marL="9525" marR="9525" marT="9525" marB="0" anchor="b"/>
                </a:tc>
                <a:tc>
                  <a:txBody>
                    <a:bodyPr/>
                    <a:lstStyle/>
                    <a:p>
                      <a:pPr algn="r" fontAlgn="b"/>
                      <a:r>
                        <a:rPr lang="de-DE" sz="900" b="0" i="0" u="none" strike="noStrike" kern="1200" dirty="0">
                          <a:solidFill>
                            <a:srgbClr val="000000"/>
                          </a:solidFill>
                          <a:effectLst/>
                          <a:latin typeface="+mn-lt"/>
                          <a:ea typeface="+mn-ea"/>
                          <a:cs typeface="+mn-cs"/>
                        </a:rPr>
                        <a:t>63,72</a:t>
                      </a:r>
                    </a:p>
                  </a:txBody>
                  <a:tcPr marL="9525" marR="9525" marT="9525" marB="0" anchor="b"/>
                </a:tc>
              </a:tr>
              <a:tr h="190500">
                <a:tc>
                  <a:txBody>
                    <a:bodyPr/>
                    <a:lstStyle/>
                    <a:p>
                      <a:pPr algn="l" fontAlgn="b"/>
                      <a:r>
                        <a:rPr lang="de-DE" sz="900" b="0" i="0" u="none" strike="noStrike" kern="1200">
                          <a:solidFill>
                            <a:srgbClr val="000000"/>
                          </a:solidFill>
                          <a:effectLst/>
                          <a:latin typeface="+mn-lt"/>
                          <a:ea typeface="+mn-ea"/>
                          <a:cs typeface="+mn-cs"/>
                        </a:rPr>
                        <a:t>Palästina</a:t>
                      </a:r>
                    </a:p>
                  </a:txBody>
                  <a:tcPr marL="9525" marR="9525" marT="9525" marB="0" anchor="b"/>
                </a:tc>
                <a:tc>
                  <a:txBody>
                    <a:bodyPr/>
                    <a:lstStyle/>
                    <a:p>
                      <a:pPr algn="r" fontAlgn="b"/>
                      <a:r>
                        <a:rPr lang="de-DE" sz="900" b="0" i="0" u="none" strike="noStrike" kern="1200" dirty="0">
                          <a:solidFill>
                            <a:srgbClr val="000000"/>
                          </a:solidFill>
                          <a:effectLst/>
                          <a:latin typeface="+mn-lt"/>
                          <a:ea typeface="+mn-ea"/>
                          <a:cs typeface="+mn-cs"/>
                        </a:rPr>
                        <a:t>63,54</a:t>
                      </a:r>
                    </a:p>
                  </a:txBody>
                  <a:tcPr marL="9525" marR="9525" marT="9525" marB="0" anchor="b"/>
                </a:tc>
              </a:tr>
              <a:tr h="190500">
                <a:tc>
                  <a:txBody>
                    <a:bodyPr/>
                    <a:lstStyle/>
                    <a:p>
                      <a:pPr algn="l" fontAlgn="b"/>
                      <a:r>
                        <a:rPr lang="de-DE" sz="900" b="0" i="0" u="none" strike="noStrike" kern="1200" dirty="0">
                          <a:solidFill>
                            <a:srgbClr val="000000"/>
                          </a:solidFill>
                          <a:effectLst/>
                          <a:latin typeface="+mn-lt"/>
                          <a:ea typeface="+mn-ea"/>
                          <a:cs typeface="+mn-cs"/>
                        </a:rPr>
                        <a:t>Katar</a:t>
                      </a:r>
                    </a:p>
                  </a:txBody>
                  <a:tcPr marL="9525" marR="9525" marT="9525" marB="0" anchor="b"/>
                </a:tc>
                <a:tc>
                  <a:txBody>
                    <a:bodyPr/>
                    <a:lstStyle/>
                    <a:p>
                      <a:pPr algn="r" fontAlgn="b"/>
                      <a:r>
                        <a:rPr lang="de-DE" sz="900" b="0" i="0" u="none" strike="noStrike" kern="1200" dirty="0">
                          <a:solidFill>
                            <a:srgbClr val="000000"/>
                          </a:solidFill>
                          <a:effectLst/>
                          <a:latin typeface="+mn-lt"/>
                          <a:ea typeface="+mn-ea"/>
                          <a:cs typeface="+mn-cs"/>
                        </a:rPr>
                        <a:t>56,74</a:t>
                      </a:r>
                    </a:p>
                  </a:txBody>
                  <a:tcPr marL="9525" marR="9525" marT="9525" marB="0" anchor="b"/>
                </a:tc>
              </a:tr>
              <a:tr h="190500">
                <a:tc>
                  <a:txBody>
                    <a:bodyPr/>
                    <a:lstStyle/>
                    <a:p>
                      <a:pPr algn="l" fontAlgn="b"/>
                      <a:r>
                        <a:rPr lang="de-DE" sz="900" b="0" i="0" u="none" strike="noStrike" kern="1200" dirty="0">
                          <a:solidFill>
                            <a:srgbClr val="FF0000"/>
                          </a:solidFill>
                          <a:effectLst/>
                          <a:latin typeface="+mn-lt"/>
                          <a:ea typeface="+mn-ea"/>
                          <a:cs typeface="+mn-cs"/>
                        </a:rPr>
                        <a:t>Kirgisistan</a:t>
                      </a:r>
                    </a:p>
                  </a:txBody>
                  <a:tcPr marL="9525" marR="9525" marT="9525" marB="0" anchor="b"/>
                </a:tc>
                <a:tc>
                  <a:txBody>
                    <a:bodyPr/>
                    <a:lstStyle/>
                    <a:p>
                      <a:pPr algn="r" fontAlgn="b"/>
                      <a:r>
                        <a:rPr lang="de-DE" sz="900" b="0" i="0" u="none" strike="noStrike" kern="1200" dirty="0">
                          <a:solidFill>
                            <a:srgbClr val="FF0000"/>
                          </a:solidFill>
                          <a:effectLst/>
                          <a:latin typeface="+mn-lt"/>
                          <a:ea typeface="+mn-ea"/>
                          <a:cs typeface="+mn-cs"/>
                        </a:rPr>
                        <a:t>53,26</a:t>
                      </a:r>
                    </a:p>
                  </a:txBody>
                  <a:tcPr marL="9525" marR="9525" marT="9525" marB="0" anchor="b"/>
                </a:tc>
              </a:tr>
            </a:tbl>
          </a:graphicData>
        </a:graphic>
      </p:graphicFrame>
      <p:graphicFrame>
        <p:nvGraphicFramePr>
          <p:cNvPr id="20" name="Tabelle 19"/>
          <p:cNvGraphicFramePr>
            <a:graphicFrameLocks noGrp="1"/>
          </p:cNvGraphicFramePr>
          <p:nvPr>
            <p:extLst>
              <p:ext uri="{D42A27DB-BD31-4B8C-83A1-F6EECF244321}">
                <p14:modId xmlns:p14="http://schemas.microsoft.com/office/powerpoint/2010/main" val="183236466"/>
              </p:ext>
            </p:extLst>
          </p:nvPr>
        </p:nvGraphicFramePr>
        <p:xfrm>
          <a:off x="46726" y="5742677"/>
          <a:ext cx="1428930" cy="611505"/>
        </p:xfrm>
        <a:graphic>
          <a:graphicData uri="http://schemas.openxmlformats.org/drawingml/2006/table">
            <a:tbl>
              <a:tblPr>
                <a:tableStyleId>{21E4AEA4-8DFA-4A89-87EB-49C32662AFE0}</a:tableStyleId>
              </a:tblPr>
              <a:tblGrid>
                <a:gridCol w="708221"/>
                <a:gridCol w="720709"/>
              </a:tblGrid>
              <a:tr h="35277">
                <a:tc>
                  <a:txBody>
                    <a:bodyPr/>
                    <a:lstStyle/>
                    <a:p>
                      <a:pPr algn="l" fontAlgn="b"/>
                      <a:r>
                        <a:rPr lang="de-DE" sz="900" b="1" u="none" strike="noStrike" dirty="0">
                          <a:effectLst/>
                          <a:latin typeface="+mn-lt"/>
                        </a:rPr>
                        <a:t>Land</a:t>
                      </a:r>
                      <a:endParaRPr lang="de-DE" sz="900" b="1" i="0" u="none" strike="noStrike" dirty="0">
                        <a:solidFill>
                          <a:srgbClr val="000000"/>
                        </a:solidFill>
                        <a:effectLst/>
                        <a:latin typeface="+mn-lt"/>
                      </a:endParaRPr>
                    </a:p>
                  </a:txBody>
                  <a:tcPr marL="7620" marR="7620" marT="7620" marB="0" anchor="b"/>
                </a:tc>
                <a:tc>
                  <a:txBody>
                    <a:bodyPr/>
                    <a:lstStyle/>
                    <a:p>
                      <a:pPr algn="l" fontAlgn="b"/>
                      <a:r>
                        <a:rPr lang="de-DE" sz="900" b="1" u="none" strike="noStrike" dirty="0">
                          <a:effectLst/>
                          <a:latin typeface="+mn-lt"/>
                        </a:rPr>
                        <a:t>Inzidenz 7T</a:t>
                      </a:r>
                      <a:endParaRPr lang="de-DE" sz="900" b="1" i="0" u="none" strike="noStrike" dirty="0">
                        <a:solidFill>
                          <a:srgbClr val="000000"/>
                        </a:solidFill>
                        <a:effectLst/>
                        <a:latin typeface="+mn-lt"/>
                      </a:endParaRPr>
                    </a:p>
                  </a:txBody>
                  <a:tcPr marL="7620" marR="7620" marT="7620" marB="0" anchor="b"/>
                </a:tc>
              </a:tr>
              <a:tr h="184780">
                <a:tc>
                  <a:txBody>
                    <a:bodyPr/>
                    <a:lstStyle/>
                    <a:p>
                      <a:pPr algn="l" fontAlgn="b"/>
                      <a:r>
                        <a:rPr lang="de-DE" sz="900" b="0" i="0" u="none" strike="noStrike" kern="1200" dirty="0">
                          <a:solidFill>
                            <a:srgbClr val="000000"/>
                          </a:solidFill>
                          <a:effectLst/>
                          <a:latin typeface="+mn-lt"/>
                          <a:ea typeface="+mn-ea"/>
                          <a:cs typeface="+mn-cs"/>
                        </a:rPr>
                        <a:t>Französisch Polynesien</a:t>
                      </a:r>
                    </a:p>
                  </a:txBody>
                  <a:tcPr marL="9525" marR="9525" marT="9525" marB="0" anchor="b"/>
                </a:tc>
                <a:tc>
                  <a:txBody>
                    <a:bodyPr/>
                    <a:lstStyle/>
                    <a:p>
                      <a:pPr algn="r" fontAlgn="b"/>
                      <a:r>
                        <a:rPr lang="de-DE" sz="900" b="0" i="0" u="none" strike="noStrike" kern="1200" dirty="0">
                          <a:solidFill>
                            <a:srgbClr val="000000"/>
                          </a:solidFill>
                          <a:effectLst/>
                          <a:latin typeface="+mn-lt"/>
                          <a:ea typeface="+mn-ea"/>
                          <a:cs typeface="+mn-cs"/>
                        </a:rPr>
                        <a:t>393,5</a:t>
                      </a:r>
                    </a:p>
                  </a:txBody>
                  <a:tcPr marL="9525" marR="9525" marT="9525" marB="0" anchor="b"/>
                </a:tc>
              </a:tr>
              <a:tr h="182880">
                <a:tc>
                  <a:txBody>
                    <a:bodyPr/>
                    <a:lstStyle/>
                    <a:p>
                      <a:pPr algn="l" fontAlgn="b"/>
                      <a:r>
                        <a:rPr lang="de-DE" sz="900" b="0" i="0" u="none" strike="noStrike" kern="1200" dirty="0">
                          <a:solidFill>
                            <a:srgbClr val="000000"/>
                          </a:solidFill>
                          <a:effectLst/>
                          <a:latin typeface="+mn-lt"/>
                          <a:ea typeface="+mn-ea"/>
                          <a:cs typeface="+mn-cs"/>
                        </a:rPr>
                        <a:t>Guam</a:t>
                      </a:r>
                    </a:p>
                  </a:txBody>
                  <a:tcPr marL="9525" marR="9525" marT="9525" marB="0" anchor="b"/>
                </a:tc>
                <a:tc>
                  <a:txBody>
                    <a:bodyPr/>
                    <a:lstStyle/>
                    <a:p>
                      <a:pPr algn="r" fontAlgn="b"/>
                      <a:r>
                        <a:rPr lang="de-DE" sz="900" b="0" i="0" u="none" strike="noStrike" kern="1200" dirty="0">
                          <a:solidFill>
                            <a:srgbClr val="000000"/>
                          </a:solidFill>
                          <a:effectLst/>
                          <a:latin typeface="+mn-lt"/>
                          <a:ea typeface="+mn-ea"/>
                          <a:cs typeface="+mn-cs"/>
                        </a:rPr>
                        <a:t>374,79</a:t>
                      </a:r>
                    </a:p>
                  </a:txBody>
                  <a:tcPr marL="9525" marR="9525" marT="9525" marB="0" anchor="b"/>
                </a:tc>
              </a:tr>
            </a:tbl>
          </a:graphicData>
        </a:graphic>
      </p:graphicFrame>
      <p:sp>
        <p:nvSpPr>
          <p:cNvPr id="21" name="Textfeld 20"/>
          <p:cNvSpPr txBox="1"/>
          <p:nvPr/>
        </p:nvSpPr>
        <p:spPr>
          <a:xfrm>
            <a:off x="107504" y="5382637"/>
            <a:ext cx="1152128" cy="338554"/>
          </a:xfrm>
          <a:prstGeom prst="rect">
            <a:avLst/>
          </a:prstGeom>
          <a:noFill/>
        </p:spPr>
        <p:txBody>
          <a:bodyPr wrap="square" rtlCol="0">
            <a:spAutoFit/>
          </a:bodyPr>
          <a:lstStyle/>
          <a:p>
            <a:pPr algn="ctr"/>
            <a:r>
              <a:rPr lang="de-DE" sz="1600" b="1" dirty="0" smtClean="0"/>
              <a:t>Ozeanien</a:t>
            </a:r>
            <a:endParaRPr lang="de-DE" sz="1600" b="1" dirty="0"/>
          </a:p>
        </p:txBody>
      </p:sp>
      <p:sp>
        <p:nvSpPr>
          <p:cNvPr id="11" name="Textfeld 10"/>
          <p:cNvSpPr txBox="1"/>
          <p:nvPr/>
        </p:nvSpPr>
        <p:spPr>
          <a:xfrm>
            <a:off x="1331640" y="3789040"/>
            <a:ext cx="6032758" cy="307777"/>
          </a:xfrm>
          <a:prstGeom prst="rect">
            <a:avLst/>
          </a:prstGeom>
          <a:solidFill>
            <a:schemeClr val="accent2">
              <a:lumMod val="60000"/>
              <a:lumOff val="40000"/>
            </a:schemeClr>
          </a:solidFill>
        </p:spPr>
        <p:txBody>
          <a:bodyPr wrap="square" rtlCol="0">
            <a:spAutoFit/>
          </a:bodyPr>
          <a:lstStyle/>
          <a:p>
            <a:pPr algn="ctr"/>
            <a:r>
              <a:rPr lang="de-DE" sz="1400" b="1" dirty="0" smtClean="0"/>
              <a:t>73 Länder/Territorien mit einer 7-Tages-Inzidenz &gt; 50 Fälle / 100.000 </a:t>
            </a:r>
            <a:r>
              <a:rPr lang="de-DE" sz="1400" b="1" dirty="0" err="1" smtClean="0"/>
              <a:t>Ew</a:t>
            </a:r>
            <a:r>
              <a:rPr lang="de-DE" sz="1400" b="1" dirty="0" smtClean="0"/>
              <a:t>.</a:t>
            </a:r>
            <a:endParaRPr lang="de-DE" sz="1400" b="1" dirty="0"/>
          </a:p>
        </p:txBody>
      </p:sp>
      <p:cxnSp>
        <p:nvCxnSpPr>
          <p:cNvPr id="22" name="Gerade Verbindung 21"/>
          <p:cNvCxnSpPr/>
          <p:nvPr/>
        </p:nvCxnSpPr>
        <p:spPr>
          <a:xfrm>
            <a:off x="0" y="476672"/>
            <a:ext cx="9144000" cy="0"/>
          </a:xfrm>
          <a:prstGeom prst="line">
            <a:avLst/>
          </a:prstGeom>
          <a:noFill/>
          <a:ln w="19050" cap="flat" cmpd="sng" algn="ctr">
            <a:solidFill>
              <a:srgbClr val="006EC7"/>
            </a:solidFill>
            <a:prstDash val="solid"/>
          </a:ln>
          <a:effectLst/>
        </p:spPr>
      </p:cxn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0692" y="584621"/>
            <a:ext cx="7326500" cy="320441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7" name="Textfeld 16"/>
          <p:cNvSpPr txBox="1"/>
          <p:nvPr/>
        </p:nvSpPr>
        <p:spPr>
          <a:xfrm>
            <a:off x="7509142" y="3209201"/>
            <a:ext cx="1286579" cy="507831"/>
          </a:xfrm>
          <a:prstGeom prst="rect">
            <a:avLst/>
          </a:prstGeom>
          <a:noFill/>
        </p:spPr>
        <p:txBody>
          <a:bodyPr wrap="square" rtlCol="0">
            <a:spAutoFit/>
          </a:bodyPr>
          <a:lstStyle/>
          <a:p>
            <a:pPr algn="ctr"/>
            <a:r>
              <a:rPr lang="de-DE" sz="1600" b="1" dirty="0" smtClean="0"/>
              <a:t>Europa </a:t>
            </a:r>
            <a:r>
              <a:rPr lang="de-DE" sz="1100" b="1" dirty="0" smtClean="0"/>
              <a:t>(nicht EU/EWR/UK/CH)</a:t>
            </a:r>
            <a:endParaRPr lang="de-DE" sz="1600" b="1" dirty="0"/>
          </a:p>
        </p:txBody>
      </p:sp>
      <p:graphicFrame>
        <p:nvGraphicFramePr>
          <p:cNvPr id="10" name="Tabelle 9"/>
          <p:cNvGraphicFramePr>
            <a:graphicFrameLocks noGrp="1"/>
          </p:cNvGraphicFramePr>
          <p:nvPr>
            <p:extLst>
              <p:ext uri="{D42A27DB-BD31-4B8C-83A1-F6EECF244321}">
                <p14:modId xmlns:p14="http://schemas.microsoft.com/office/powerpoint/2010/main" val="3954599801"/>
              </p:ext>
            </p:extLst>
          </p:nvPr>
        </p:nvGraphicFramePr>
        <p:xfrm>
          <a:off x="7400835" y="3717032"/>
          <a:ext cx="1707669" cy="3116093"/>
        </p:xfrm>
        <a:graphic>
          <a:graphicData uri="http://schemas.openxmlformats.org/drawingml/2006/table">
            <a:tbl>
              <a:tblPr>
                <a:tableStyleId>{21E4AEA4-8DFA-4A89-87EB-49C32662AFE0}</a:tableStyleId>
              </a:tblPr>
              <a:tblGrid>
                <a:gridCol w="1008112"/>
                <a:gridCol w="699557"/>
              </a:tblGrid>
              <a:tr h="165248">
                <a:tc>
                  <a:txBody>
                    <a:bodyPr/>
                    <a:lstStyle/>
                    <a:p>
                      <a:pPr algn="l" fontAlgn="b"/>
                      <a:r>
                        <a:rPr lang="de-DE" sz="900" b="1" u="none" strike="noStrike" dirty="0">
                          <a:effectLst/>
                          <a:latin typeface="+mn-lt"/>
                        </a:rPr>
                        <a:t>Land</a:t>
                      </a:r>
                      <a:endParaRPr lang="de-DE" sz="900" b="1" i="0" u="none" strike="noStrike" dirty="0">
                        <a:solidFill>
                          <a:srgbClr val="000000"/>
                        </a:solidFill>
                        <a:effectLst/>
                        <a:latin typeface="+mn-lt"/>
                      </a:endParaRPr>
                    </a:p>
                  </a:txBody>
                  <a:tcPr marL="9525" marR="9525" marT="9525" marB="0" anchor="b"/>
                </a:tc>
                <a:tc>
                  <a:txBody>
                    <a:bodyPr/>
                    <a:lstStyle/>
                    <a:p>
                      <a:pPr algn="l" fontAlgn="b"/>
                      <a:r>
                        <a:rPr lang="de-DE" sz="900" b="1" u="none" strike="noStrike" dirty="0">
                          <a:effectLst/>
                          <a:latin typeface="+mn-lt"/>
                        </a:rPr>
                        <a:t>Inzidenz 7T</a:t>
                      </a:r>
                      <a:endParaRPr lang="de-DE" sz="900" b="1" i="0" u="none" strike="noStrike" dirty="0">
                        <a:solidFill>
                          <a:srgbClr val="000000"/>
                        </a:solidFill>
                        <a:effectLst/>
                        <a:latin typeface="+mn-lt"/>
                      </a:endParaRPr>
                    </a:p>
                  </a:txBody>
                  <a:tcPr marL="9525" marR="9525" marT="9525" marB="0" anchor="b"/>
                </a:tc>
              </a:tr>
              <a:tr h="190500">
                <a:tc>
                  <a:txBody>
                    <a:bodyPr/>
                    <a:lstStyle/>
                    <a:p>
                      <a:pPr algn="l" fontAlgn="b"/>
                      <a:r>
                        <a:rPr lang="de-DE" sz="900" b="0" i="0" u="none" strike="noStrike" kern="1200" dirty="0">
                          <a:solidFill>
                            <a:srgbClr val="000000"/>
                          </a:solidFill>
                          <a:effectLst/>
                          <a:latin typeface="Calibri"/>
                          <a:ea typeface="+mn-ea"/>
                          <a:cs typeface="+mn-cs"/>
                        </a:rPr>
                        <a:t>Holy See</a:t>
                      </a:r>
                    </a:p>
                  </a:txBody>
                  <a:tcPr marL="9525" marR="9525" marT="9525" marB="0" anchor="b"/>
                </a:tc>
                <a:tc>
                  <a:txBody>
                    <a:bodyPr/>
                    <a:lstStyle/>
                    <a:p>
                      <a:pPr algn="r" fontAlgn="b"/>
                      <a:r>
                        <a:rPr lang="de-DE" sz="900" b="0" i="0" u="none" strike="noStrike" kern="1200" dirty="0">
                          <a:solidFill>
                            <a:srgbClr val="000000"/>
                          </a:solidFill>
                          <a:effectLst/>
                          <a:latin typeface="Calibri"/>
                          <a:ea typeface="+mn-ea"/>
                          <a:cs typeface="+mn-cs"/>
                        </a:rPr>
                        <a:t>858,9</a:t>
                      </a:r>
                    </a:p>
                  </a:txBody>
                  <a:tcPr marL="9525" marR="9525" marT="9525" marB="0" anchor="b"/>
                </a:tc>
              </a:tr>
              <a:tr h="190500">
                <a:tc>
                  <a:txBody>
                    <a:bodyPr/>
                    <a:lstStyle/>
                    <a:p>
                      <a:pPr algn="l" fontAlgn="b"/>
                      <a:r>
                        <a:rPr lang="de-DE" sz="900" b="0" i="0" u="none" strike="noStrike" kern="1200">
                          <a:solidFill>
                            <a:srgbClr val="000000"/>
                          </a:solidFill>
                          <a:effectLst/>
                          <a:latin typeface="Calibri"/>
                          <a:ea typeface="+mn-ea"/>
                          <a:cs typeface="+mn-cs"/>
                        </a:rPr>
                        <a:t>Andorra</a:t>
                      </a:r>
                    </a:p>
                  </a:txBody>
                  <a:tcPr marL="9525" marR="9525" marT="9525" marB="0" anchor="b"/>
                </a:tc>
                <a:tc>
                  <a:txBody>
                    <a:bodyPr/>
                    <a:lstStyle/>
                    <a:p>
                      <a:pPr algn="r" fontAlgn="b"/>
                      <a:r>
                        <a:rPr lang="de-DE" sz="900" b="0" i="0" u="none" strike="noStrike" kern="1200">
                          <a:solidFill>
                            <a:srgbClr val="000000"/>
                          </a:solidFill>
                          <a:effectLst/>
                          <a:latin typeface="Calibri"/>
                          <a:ea typeface="+mn-ea"/>
                          <a:cs typeface="+mn-cs"/>
                        </a:rPr>
                        <a:t>815,21</a:t>
                      </a:r>
                    </a:p>
                  </a:txBody>
                  <a:tcPr marL="9525" marR="9525" marT="9525" marB="0" anchor="b"/>
                </a:tc>
              </a:tr>
              <a:tr h="190500">
                <a:tc>
                  <a:txBody>
                    <a:bodyPr/>
                    <a:lstStyle/>
                    <a:p>
                      <a:pPr algn="l" fontAlgn="b"/>
                      <a:r>
                        <a:rPr lang="de-DE" sz="900" b="0" i="0" u="none" strike="noStrike" kern="1200" dirty="0">
                          <a:solidFill>
                            <a:srgbClr val="000000"/>
                          </a:solidFill>
                          <a:effectLst/>
                          <a:latin typeface="Calibri"/>
                          <a:ea typeface="+mn-ea"/>
                          <a:cs typeface="+mn-cs"/>
                        </a:rPr>
                        <a:t>Armenien</a:t>
                      </a:r>
                    </a:p>
                  </a:txBody>
                  <a:tcPr marL="9525" marR="9525" marT="9525" marB="0" anchor="b"/>
                </a:tc>
                <a:tc>
                  <a:txBody>
                    <a:bodyPr/>
                    <a:lstStyle/>
                    <a:p>
                      <a:pPr algn="r" fontAlgn="b"/>
                      <a:r>
                        <a:rPr lang="de-DE" sz="900" b="0" i="0" u="none" strike="noStrike" kern="1200">
                          <a:solidFill>
                            <a:srgbClr val="000000"/>
                          </a:solidFill>
                          <a:effectLst/>
                          <a:latin typeface="Calibri"/>
                          <a:ea typeface="+mn-ea"/>
                          <a:cs typeface="+mn-cs"/>
                        </a:rPr>
                        <a:t>334,92</a:t>
                      </a:r>
                    </a:p>
                  </a:txBody>
                  <a:tcPr marL="9525" marR="9525" marT="9525" marB="0" anchor="b"/>
                </a:tc>
              </a:tr>
              <a:tr h="190500">
                <a:tc>
                  <a:txBody>
                    <a:bodyPr/>
                    <a:lstStyle/>
                    <a:p>
                      <a:pPr algn="l" fontAlgn="b"/>
                      <a:r>
                        <a:rPr lang="de-DE" sz="900" b="0" i="0" u="none" strike="noStrike" kern="1200">
                          <a:solidFill>
                            <a:srgbClr val="000000"/>
                          </a:solidFill>
                          <a:effectLst/>
                          <a:latin typeface="Calibri"/>
                          <a:ea typeface="+mn-ea"/>
                          <a:cs typeface="+mn-cs"/>
                        </a:rPr>
                        <a:t>Gibraltar</a:t>
                      </a:r>
                    </a:p>
                  </a:txBody>
                  <a:tcPr marL="9525" marR="9525" marT="9525" marB="0" anchor="b"/>
                </a:tc>
                <a:tc>
                  <a:txBody>
                    <a:bodyPr/>
                    <a:lstStyle/>
                    <a:p>
                      <a:pPr algn="r" fontAlgn="b"/>
                      <a:r>
                        <a:rPr lang="de-DE" sz="900" b="0" i="0" u="none" strike="noStrike" kern="1200" dirty="0">
                          <a:solidFill>
                            <a:srgbClr val="000000"/>
                          </a:solidFill>
                          <a:effectLst/>
                          <a:latin typeface="Calibri"/>
                          <a:ea typeface="+mn-ea"/>
                          <a:cs typeface="+mn-cs"/>
                        </a:rPr>
                        <a:t>311,52</a:t>
                      </a:r>
                    </a:p>
                  </a:txBody>
                  <a:tcPr marL="9525" marR="9525" marT="9525" marB="0" anchor="b"/>
                </a:tc>
              </a:tr>
              <a:tr h="190500">
                <a:tc>
                  <a:txBody>
                    <a:bodyPr/>
                    <a:lstStyle/>
                    <a:p>
                      <a:pPr algn="l" fontAlgn="b"/>
                      <a:r>
                        <a:rPr lang="de-DE" sz="900" b="0" i="0" u="none" strike="noStrike" kern="1200">
                          <a:solidFill>
                            <a:srgbClr val="000000"/>
                          </a:solidFill>
                          <a:effectLst/>
                          <a:latin typeface="Calibri"/>
                          <a:ea typeface="+mn-ea"/>
                          <a:cs typeface="+mn-cs"/>
                        </a:rPr>
                        <a:t>Schweiz</a:t>
                      </a:r>
                    </a:p>
                  </a:txBody>
                  <a:tcPr marL="9525" marR="9525" marT="9525" marB="0" anchor="b"/>
                </a:tc>
                <a:tc>
                  <a:txBody>
                    <a:bodyPr/>
                    <a:lstStyle/>
                    <a:p>
                      <a:pPr algn="r" fontAlgn="b"/>
                      <a:r>
                        <a:rPr lang="de-DE" sz="900" b="0" i="0" u="none" strike="noStrike" kern="1200">
                          <a:solidFill>
                            <a:srgbClr val="000000"/>
                          </a:solidFill>
                          <a:effectLst/>
                          <a:latin typeface="Calibri"/>
                          <a:ea typeface="+mn-ea"/>
                          <a:cs typeface="+mn-cs"/>
                        </a:rPr>
                        <a:t>272,84</a:t>
                      </a:r>
                    </a:p>
                  </a:txBody>
                  <a:tcPr marL="9525" marR="9525" marT="9525" marB="0" anchor="b"/>
                </a:tc>
              </a:tr>
              <a:tr h="190500">
                <a:tc>
                  <a:txBody>
                    <a:bodyPr/>
                    <a:lstStyle/>
                    <a:p>
                      <a:pPr algn="l" fontAlgn="b"/>
                      <a:r>
                        <a:rPr lang="de-DE" sz="900" b="0" i="0" u="none" strike="noStrike" kern="1200" dirty="0">
                          <a:solidFill>
                            <a:srgbClr val="000000"/>
                          </a:solidFill>
                          <a:effectLst/>
                          <a:latin typeface="Calibri"/>
                          <a:ea typeface="+mn-ea"/>
                          <a:cs typeface="+mn-cs"/>
                        </a:rPr>
                        <a:t>Montenegro</a:t>
                      </a:r>
                    </a:p>
                  </a:txBody>
                  <a:tcPr marL="9525" marR="9525" marT="9525" marB="0" anchor="b"/>
                </a:tc>
                <a:tc>
                  <a:txBody>
                    <a:bodyPr/>
                    <a:lstStyle/>
                    <a:p>
                      <a:pPr algn="r" fontAlgn="b"/>
                      <a:r>
                        <a:rPr lang="de-DE" sz="900" b="0" i="0" u="none" strike="noStrike" kern="1200" dirty="0">
                          <a:solidFill>
                            <a:srgbClr val="000000"/>
                          </a:solidFill>
                          <a:effectLst/>
                          <a:latin typeface="Calibri"/>
                          <a:ea typeface="+mn-ea"/>
                          <a:cs typeface="+mn-cs"/>
                        </a:rPr>
                        <a:t>258,45</a:t>
                      </a:r>
                    </a:p>
                  </a:txBody>
                  <a:tcPr marL="9525" marR="9525" marT="9525" marB="0" anchor="b"/>
                </a:tc>
              </a:tr>
              <a:tr h="190500">
                <a:tc>
                  <a:txBody>
                    <a:bodyPr/>
                    <a:lstStyle/>
                    <a:p>
                      <a:pPr algn="l" fontAlgn="b"/>
                      <a:r>
                        <a:rPr lang="de-DE" sz="900" b="0" i="0" u="none" strike="noStrike" kern="1200">
                          <a:solidFill>
                            <a:srgbClr val="000000"/>
                          </a:solidFill>
                          <a:effectLst/>
                          <a:latin typeface="Calibri"/>
                          <a:ea typeface="+mn-ea"/>
                          <a:cs typeface="+mn-cs"/>
                        </a:rPr>
                        <a:t>Georgien</a:t>
                      </a:r>
                    </a:p>
                  </a:txBody>
                  <a:tcPr marL="9525" marR="9525" marT="9525" marB="0" anchor="b"/>
                </a:tc>
                <a:tc>
                  <a:txBody>
                    <a:bodyPr/>
                    <a:lstStyle/>
                    <a:p>
                      <a:pPr algn="r" fontAlgn="b"/>
                      <a:r>
                        <a:rPr lang="de-DE" sz="900" b="0" i="0" u="none" strike="noStrike" kern="1200">
                          <a:solidFill>
                            <a:srgbClr val="000000"/>
                          </a:solidFill>
                          <a:effectLst/>
                          <a:latin typeface="Calibri"/>
                          <a:ea typeface="+mn-ea"/>
                          <a:cs typeface="+mn-cs"/>
                        </a:rPr>
                        <a:t>192,33</a:t>
                      </a:r>
                    </a:p>
                  </a:txBody>
                  <a:tcPr marL="9525" marR="9525" marT="9525" marB="0" anchor="b"/>
                </a:tc>
              </a:tr>
              <a:tr h="190500">
                <a:tc>
                  <a:txBody>
                    <a:bodyPr/>
                    <a:lstStyle/>
                    <a:p>
                      <a:pPr algn="l" fontAlgn="b"/>
                      <a:r>
                        <a:rPr lang="de-DE" sz="900" b="0" i="0" u="none" strike="noStrike" kern="1200">
                          <a:solidFill>
                            <a:srgbClr val="000000"/>
                          </a:solidFill>
                          <a:effectLst/>
                          <a:latin typeface="Calibri"/>
                          <a:ea typeface="+mn-ea"/>
                          <a:cs typeface="+mn-cs"/>
                        </a:rPr>
                        <a:t>Nordmazedonien</a:t>
                      </a:r>
                    </a:p>
                  </a:txBody>
                  <a:tcPr marL="9525" marR="9525" marT="9525" marB="0" anchor="b"/>
                </a:tc>
                <a:tc>
                  <a:txBody>
                    <a:bodyPr/>
                    <a:lstStyle/>
                    <a:p>
                      <a:pPr algn="r" fontAlgn="b"/>
                      <a:r>
                        <a:rPr lang="de-DE" sz="900" b="0" i="0" u="none" strike="noStrike" kern="1200" dirty="0">
                          <a:solidFill>
                            <a:srgbClr val="000000"/>
                          </a:solidFill>
                          <a:effectLst/>
                          <a:latin typeface="Calibri"/>
                          <a:ea typeface="+mn-ea"/>
                          <a:cs typeface="+mn-cs"/>
                        </a:rPr>
                        <a:t>154,06</a:t>
                      </a:r>
                    </a:p>
                  </a:txBody>
                  <a:tcPr marL="9525" marR="9525" marT="9525" marB="0" anchor="b"/>
                </a:tc>
              </a:tr>
              <a:tr h="190500">
                <a:tc>
                  <a:txBody>
                    <a:bodyPr/>
                    <a:lstStyle/>
                    <a:p>
                      <a:pPr algn="l" fontAlgn="b"/>
                      <a:r>
                        <a:rPr lang="de-DE" sz="900" b="0" i="0" u="none" strike="noStrike" kern="1200" dirty="0" err="1">
                          <a:solidFill>
                            <a:srgbClr val="000000"/>
                          </a:solidFill>
                          <a:effectLst/>
                          <a:latin typeface="Calibri"/>
                          <a:ea typeface="+mn-ea"/>
                          <a:cs typeface="+mn-cs"/>
                        </a:rPr>
                        <a:t>Bosnia</a:t>
                      </a:r>
                      <a:r>
                        <a:rPr lang="de-DE" sz="900" b="0" i="0" u="none" strike="noStrike" kern="1200" dirty="0">
                          <a:solidFill>
                            <a:srgbClr val="000000"/>
                          </a:solidFill>
                          <a:effectLst/>
                          <a:latin typeface="Calibri"/>
                          <a:ea typeface="+mn-ea"/>
                          <a:cs typeface="+mn-cs"/>
                        </a:rPr>
                        <a:t> </a:t>
                      </a:r>
                      <a:r>
                        <a:rPr lang="de-DE" sz="900" b="0" i="0" u="none" strike="noStrike" kern="1200" dirty="0" err="1">
                          <a:solidFill>
                            <a:srgbClr val="000000"/>
                          </a:solidFill>
                          <a:effectLst/>
                          <a:latin typeface="Calibri"/>
                          <a:ea typeface="+mn-ea"/>
                          <a:cs typeface="+mn-cs"/>
                        </a:rPr>
                        <a:t>and</a:t>
                      </a:r>
                      <a:r>
                        <a:rPr lang="de-DE" sz="900" b="0" i="0" u="none" strike="noStrike" kern="1200" dirty="0">
                          <a:solidFill>
                            <a:srgbClr val="000000"/>
                          </a:solidFill>
                          <a:effectLst/>
                          <a:latin typeface="Calibri"/>
                          <a:ea typeface="+mn-ea"/>
                          <a:cs typeface="+mn-cs"/>
                        </a:rPr>
                        <a:t> </a:t>
                      </a:r>
                      <a:r>
                        <a:rPr lang="de-DE" sz="900" b="0" i="0" u="none" strike="noStrike" kern="1200" dirty="0" err="1">
                          <a:solidFill>
                            <a:srgbClr val="000000"/>
                          </a:solidFill>
                          <a:effectLst/>
                          <a:latin typeface="Calibri"/>
                          <a:ea typeface="+mn-ea"/>
                          <a:cs typeface="+mn-cs"/>
                        </a:rPr>
                        <a:t>Herzegovina</a:t>
                      </a:r>
                      <a:endParaRPr lang="de-DE" sz="900" b="0" i="0" u="none" strike="noStrike" kern="1200" dirty="0">
                        <a:solidFill>
                          <a:srgbClr val="000000"/>
                        </a:solidFill>
                        <a:effectLst/>
                        <a:latin typeface="Calibri"/>
                        <a:ea typeface="+mn-ea"/>
                        <a:cs typeface="+mn-cs"/>
                      </a:endParaRPr>
                    </a:p>
                  </a:txBody>
                  <a:tcPr marL="9525" marR="9525" marT="9525" marB="0" anchor="b"/>
                </a:tc>
                <a:tc>
                  <a:txBody>
                    <a:bodyPr/>
                    <a:lstStyle/>
                    <a:p>
                      <a:pPr algn="r" fontAlgn="b"/>
                      <a:r>
                        <a:rPr lang="de-DE" sz="900" b="0" i="0" u="none" strike="noStrike" kern="1200" dirty="0">
                          <a:solidFill>
                            <a:srgbClr val="000000"/>
                          </a:solidFill>
                          <a:effectLst/>
                          <a:latin typeface="Calibri"/>
                          <a:ea typeface="+mn-ea"/>
                          <a:cs typeface="+mn-cs"/>
                        </a:rPr>
                        <a:t>141,17</a:t>
                      </a:r>
                    </a:p>
                  </a:txBody>
                  <a:tcPr marL="9525" marR="9525" marT="9525" marB="0" anchor="b"/>
                </a:tc>
              </a:tr>
              <a:tr h="190500">
                <a:tc>
                  <a:txBody>
                    <a:bodyPr/>
                    <a:lstStyle/>
                    <a:p>
                      <a:pPr algn="l" fontAlgn="b"/>
                      <a:r>
                        <a:rPr lang="de-DE" sz="900" b="0" i="0" u="none" strike="noStrike" kern="1200" dirty="0">
                          <a:solidFill>
                            <a:srgbClr val="000000"/>
                          </a:solidFill>
                          <a:effectLst/>
                          <a:latin typeface="Calibri"/>
                          <a:ea typeface="+mn-ea"/>
                          <a:cs typeface="+mn-cs"/>
                        </a:rPr>
                        <a:t>Republik Moldau</a:t>
                      </a:r>
                    </a:p>
                  </a:txBody>
                  <a:tcPr marL="9525" marR="9525" marT="9525" marB="0" anchor="b"/>
                </a:tc>
                <a:tc>
                  <a:txBody>
                    <a:bodyPr/>
                    <a:lstStyle/>
                    <a:p>
                      <a:pPr algn="r" fontAlgn="b"/>
                      <a:r>
                        <a:rPr lang="de-DE" sz="900" b="0" i="0" u="none" strike="noStrike" kern="1200" dirty="0">
                          <a:solidFill>
                            <a:srgbClr val="000000"/>
                          </a:solidFill>
                          <a:effectLst/>
                          <a:latin typeface="Calibri"/>
                          <a:ea typeface="+mn-ea"/>
                          <a:cs typeface="+mn-cs"/>
                        </a:rPr>
                        <a:t>108,01</a:t>
                      </a:r>
                    </a:p>
                  </a:txBody>
                  <a:tcPr marL="9525" marR="9525" marT="9525" marB="0" anchor="b"/>
                </a:tc>
              </a:tr>
              <a:tr h="190500">
                <a:tc>
                  <a:txBody>
                    <a:bodyPr/>
                    <a:lstStyle/>
                    <a:p>
                      <a:pPr algn="l" fontAlgn="b"/>
                      <a:r>
                        <a:rPr lang="de-DE" sz="900" b="0" i="0" u="none" strike="noStrike" kern="1200" dirty="0">
                          <a:solidFill>
                            <a:srgbClr val="000000"/>
                          </a:solidFill>
                          <a:effectLst/>
                          <a:latin typeface="Calibri"/>
                          <a:ea typeface="+mn-ea"/>
                          <a:cs typeface="+mn-cs"/>
                        </a:rPr>
                        <a:t>Ukraine</a:t>
                      </a:r>
                    </a:p>
                  </a:txBody>
                  <a:tcPr marL="9525" marR="9525" marT="9525" marB="0" anchor="b"/>
                </a:tc>
                <a:tc>
                  <a:txBody>
                    <a:bodyPr/>
                    <a:lstStyle/>
                    <a:p>
                      <a:pPr algn="r" fontAlgn="b"/>
                      <a:r>
                        <a:rPr lang="de-DE" sz="900" b="0" i="0" u="none" strike="noStrike" kern="1200" dirty="0">
                          <a:solidFill>
                            <a:srgbClr val="000000"/>
                          </a:solidFill>
                          <a:effectLst/>
                          <a:latin typeface="Calibri"/>
                          <a:ea typeface="+mn-ea"/>
                          <a:cs typeface="+mn-cs"/>
                        </a:rPr>
                        <a:t>90,12</a:t>
                      </a:r>
                    </a:p>
                  </a:txBody>
                  <a:tcPr marL="9525" marR="9525" marT="9525" marB="0" anchor="b"/>
                </a:tc>
              </a:tr>
              <a:tr h="190500">
                <a:tc>
                  <a:txBody>
                    <a:bodyPr/>
                    <a:lstStyle/>
                    <a:p>
                      <a:pPr algn="l" fontAlgn="b"/>
                      <a:r>
                        <a:rPr lang="de-DE" sz="900" b="0" i="0" u="none" strike="noStrike" kern="1200" dirty="0">
                          <a:solidFill>
                            <a:srgbClr val="000000"/>
                          </a:solidFill>
                          <a:effectLst/>
                          <a:latin typeface="Calibri"/>
                          <a:ea typeface="+mn-ea"/>
                          <a:cs typeface="+mn-cs"/>
                        </a:rPr>
                        <a:t>Monaco</a:t>
                      </a:r>
                    </a:p>
                  </a:txBody>
                  <a:tcPr marL="9525" marR="9525" marT="9525" marB="0" anchor="b"/>
                </a:tc>
                <a:tc>
                  <a:txBody>
                    <a:bodyPr/>
                    <a:lstStyle/>
                    <a:p>
                      <a:pPr algn="r" fontAlgn="b"/>
                      <a:r>
                        <a:rPr lang="de-DE" sz="900" b="0" i="0" u="none" strike="noStrike" kern="1200" dirty="0">
                          <a:solidFill>
                            <a:srgbClr val="000000"/>
                          </a:solidFill>
                          <a:effectLst/>
                          <a:latin typeface="Calibri"/>
                          <a:ea typeface="+mn-ea"/>
                          <a:cs typeface="+mn-cs"/>
                        </a:rPr>
                        <a:t>75,56</a:t>
                      </a:r>
                    </a:p>
                  </a:txBody>
                  <a:tcPr marL="9525" marR="9525" marT="9525" marB="0" anchor="b"/>
                </a:tc>
              </a:tr>
              <a:tr h="190500">
                <a:tc>
                  <a:txBody>
                    <a:bodyPr/>
                    <a:lstStyle/>
                    <a:p>
                      <a:pPr algn="l" fontAlgn="b"/>
                      <a:r>
                        <a:rPr lang="de-DE" sz="900" b="0" i="0" u="none" strike="noStrike" kern="1200" dirty="0">
                          <a:solidFill>
                            <a:srgbClr val="000000"/>
                          </a:solidFill>
                          <a:effectLst/>
                          <a:latin typeface="Calibri"/>
                          <a:ea typeface="+mn-ea"/>
                          <a:cs typeface="+mn-cs"/>
                        </a:rPr>
                        <a:t>Russische Föderation</a:t>
                      </a:r>
                    </a:p>
                  </a:txBody>
                  <a:tcPr marL="9525" marR="9525" marT="9525" marB="0" anchor="b"/>
                </a:tc>
                <a:tc>
                  <a:txBody>
                    <a:bodyPr/>
                    <a:lstStyle/>
                    <a:p>
                      <a:pPr algn="r" fontAlgn="b"/>
                      <a:r>
                        <a:rPr lang="de-DE" sz="900" b="0" i="0" u="none" strike="noStrike" kern="1200" dirty="0">
                          <a:solidFill>
                            <a:srgbClr val="000000"/>
                          </a:solidFill>
                          <a:effectLst/>
                          <a:latin typeface="Calibri"/>
                          <a:ea typeface="+mn-ea"/>
                          <a:cs typeface="+mn-cs"/>
                        </a:rPr>
                        <a:t>73,3</a:t>
                      </a:r>
                    </a:p>
                  </a:txBody>
                  <a:tcPr marL="9525" marR="9525" marT="9525" marB="0" anchor="b"/>
                </a:tc>
              </a:tr>
              <a:tr h="190500">
                <a:tc>
                  <a:txBody>
                    <a:bodyPr/>
                    <a:lstStyle/>
                    <a:p>
                      <a:pPr algn="l" fontAlgn="b"/>
                      <a:r>
                        <a:rPr lang="de-DE" sz="900" b="0" i="0" u="none" strike="noStrike" kern="1200">
                          <a:solidFill>
                            <a:srgbClr val="000000"/>
                          </a:solidFill>
                          <a:effectLst/>
                          <a:latin typeface="Calibri"/>
                          <a:ea typeface="+mn-ea"/>
                          <a:cs typeface="+mn-cs"/>
                        </a:rPr>
                        <a:t>Albanien</a:t>
                      </a:r>
                    </a:p>
                  </a:txBody>
                  <a:tcPr marL="9525" marR="9525" marT="9525" marB="0" anchor="b"/>
                </a:tc>
                <a:tc>
                  <a:txBody>
                    <a:bodyPr/>
                    <a:lstStyle/>
                    <a:p>
                      <a:pPr algn="r" fontAlgn="b"/>
                      <a:r>
                        <a:rPr lang="de-DE" sz="900" b="0" i="0" u="none" strike="noStrike" kern="1200" dirty="0">
                          <a:solidFill>
                            <a:srgbClr val="000000"/>
                          </a:solidFill>
                          <a:effectLst/>
                          <a:latin typeface="Calibri"/>
                          <a:ea typeface="+mn-ea"/>
                          <a:cs typeface="+mn-cs"/>
                        </a:rPr>
                        <a:t>69,63</a:t>
                      </a:r>
                    </a:p>
                  </a:txBody>
                  <a:tcPr marL="9525" marR="9525" marT="9525" marB="0" anchor="b"/>
                </a:tc>
              </a:tr>
              <a:tr h="190500">
                <a:tc>
                  <a:txBody>
                    <a:bodyPr/>
                    <a:lstStyle/>
                    <a:p>
                      <a:pPr algn="l" fontAlgn="b"/>
                      <a:r>
                        <a:rPr lang="de-DE" sz="900" b="0" i="0" u="none" strike="noStrike" kern="1200" dirty="0">
                          <a:solidFill>
                            <a:srgbClr val="FF0000"/>
                          </a:solidFill>
                          <a:effectLst/>
                          <a:latin typeface="Calibri"/>
                          <a:ea typeface="+mn-ea"/>
                          <a:cs typeface="+mn-cs"/>
                        </a:rPr>
                        <a:t>San Marino</a:t>
                      </a:r>
                    </a:p>
                  </a:txBody>
                  <a:tcPr marL="9525" marR="9525" marT="9525" marB="0" anchor="b"/>
                </a:tc>
                <a:tc>
                  <a:txBody>
                    <a:bodyPr/>
                    <a:lstStyle/>
                    <a:p>
                      <a:pPr algn="r" fontAlgn="b"/>
                      <a:r>
                        <a:rPr lang="de-DE" sz="900" b="0" i="0" u="none" strike="noStrike" kern="1200" dirty="0">
                          <a:solidFill>
                            <a:srgbClr val="FF0000"/>
                          </a:solidFill>
                          <a:effectLst/>
                          <a:latin typeface="Calibri"/>
                          <a:ea typeface="+mn-ea"/>
                          <a:cs typeface="+mn-cs"/>
                        </a:rPr>
                        <a:t>63,86</a:t>
                      </a:r>
                    </a:p>
                  </a:txBody>
                  <a:tcPr marL="9525" marR="9525" marT="9525" marB="0" anchor="b"/>
                </a:tc>
              </a:tr>
            </a:tbl>
          </a:graphicData>
        </a:graphic>
      </p:graphicFrame>
    </p:spTree>
    <p:extLst>
      <p:ext uri="{BB962C8B-B14F-4D97-AF65-F5344CB8AC3E}">
        <p14:creationId xmlns:p14="http://schemas.microsoft.com/office/powerpoint/2010/main" val="20601438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txBox="1">
            <a:spLocks/>
          </p:cNvSpPr>
          <p:nvPr/>
        </p:nvSpPr>
        <p:spPr>
          <a:xfrm>
            <a:off x="179512" y="332656"/>
            <a:ext cx="8802724" cy="369332"/>
          </a:xfrm>
          <a:prstGeom prst="rect">
            <a:avLst/>
          </a:prstGeom>
        </p:spPr>
        <p:txBody>
          <a:bodyPr vert="horz" wrap="square" lIns="0" tIns="0" rIns="0" bIns="0" rtlCol="0" anchor="t" anchorCtr="0">
            <a:spAutoFit/>
          </a:bodyPr>
          <a:lstStyle>
            <a:lvl1pPr algn="l" defTabSz="457200" rtl="0" eaLnBrk="1" latinLnBrk="0" hangingPunct="1">
              <a:lnSpc>
                <a:spcPct val="100000"/>
              </a:lnSpc>
              <a:spcBef>
                <a:spcPct val="0"/>
              </a:spcBef>
              <a:buNone/>
              <a:defRPr sz="2200" b="1" kern="1200">
                <a:solidFill>
                  <a:srgbClr val="006EC7"/>
                </a:solidFill>
                <a:latin typeface="+mj-lt"/>
                <a:ea typeface="+mj-ea"/>
                <a:cs typeface="+mj-cs"/>
              </a:defRPr>
            </a:lvl1pPr>
          </a:lstStyle>
          <a:p>
            <a:pPr lvl="0">
              <a:defRPr/>
            </a:pPr>
            <a:r>
              <a:rPr lang="de-DE" sz="2400" dirty="0"/>
              <a:t>7-Tages-Inzidenz pro 100.000 </a:t>
            </a:r>
            <a:r>
              <a:rPr lang="de-DE" sz="2400" dirty="0" smtClean="0"/>
              <a:t>Einwohner – EU/EWR/UK/CH</a:t>
            </a:r>
            <a:endParaRPr lang="de-DE" sz="2400" dirty="0"/>
          </a:p>
        </p:txBody>
      </p:sp>
      <p:cxnSp>
        <p:nvCxnSpPr>
          <p:cNvPr id="6" name="Gerade Verbindung 5"/>
          <p:cNvCxnSpPr/>
          <p:nvPr/>
        </p:nvCxnSpPr>
        <p:spPr>
          <a:xfrm>
            <a:off x="0" y="908720"/>
            <a:ext cx="9144000" cy="0"/>
          </a:xfrm>
          <a:prstGeom prst="line">
            <a:avLst/>
          </a:prstGeom>
          <a:noFill/>
          <a:ln w="19050" cap="flat" cmpd="sng" algn="ctr">
            <a:solidFill>
              <a:srgbClr val="006EC7"/>
            </a:solidFill>
            <a:prstDash val="solid"/>
          </a:ln>
          <a:effectLst/>
        </p:spPr>
      </p:cxnSp>
      <p:sp>
        <p:nvSpPr>
          <p:cNvPr id="8" name="Textfeld 7"/>
          <p:cNvSpPr txBox="1"/>
          <p:nvPr/>
        </p:nvSpPr>
        <p:spPr>
          <a:xfrm>
            <a:off x="5903640" y="6577607"/>
            <a:ext cx="3240360" cy="307777"/>
          </a:xfrm>
          <a:prstGeom prst="rect">
            <a:avLst/>
          </a:prstGeom>
          <a:noFill/>
        </p:spPr>
        <p:txBody>
          <a:bodyPr wrap="square" rtlCol="0">
            <a:spAutoFit/>
          </a:bodyPr>
          <a:lstStyle/>
          <a:p>
            <a:pPr algn="r"/>
            <a:r>
              <a:rPr lang="de-DE" sz="1400" i="1" dirty="0" smtClean="0">
                <a:solidFill>
                  <a:prstClr val="black"/>
                </a:solidFill>
              </a:rPr>
              <a:t>Quelle: ECDC, Stand: 22.10.2020</a:t>
            </a:r>
            <a:endParaRPr lang="de-DE" sz="1400" i="1" dirty="0">
              <a:solidFill>
                <a:prstClr val="black"/>
              </a:solidFill>
            </a:endParaRPr>
          </a:p>
        </p:txBody>
      </p:sp>
      <p:sp>
        <p:nvSpPr>
          <p:cNvPr id="7" name="Textfeld 6"/>
          <p:cNvSpPr txBox="1"/>
          <p:nvPr/>
        </p:nvSpPr>
        <p:spPr>
          <a:xfrm>
            <a:off x="683568" y="908720"/>
            <a:ext cx="1584176" cy="615553"/>
          </a:xfrm>
          <a:prstGeom prst="rect">
            <a:avLst/>
          </a:prstGeom>
          <a:noFill/>
        </p:spPr>
        <p:txBody>
          <a:bodyPr wrap="square" rtlCol="0">
            <a:spAutoFit/>
          </a:bodyPr>
          <a:lstStyle/>
          <a:p>
            <a:pPr algn="ctr"/>
            <a:r>
              <a:rPr lang="de-DE" sz="2000" b="1" dirty="0" smtClean="0"/>
              <a:t>Europa </a:t>
            </a:r>
            <a:r>
              <a:rPr lang="de-DE" sz="1400" b="1" dirty="0" smtClean="0"/>
              <a:t>(EU/EWR/UK/CH</a:t>
            </a:r>
            <a:r>
              <a:rPr lang="de-DE" sz="1100" b="1" dirty="0" smtClean="0"/>
              <a:t>)</a:t>
            </a:r>
            <a:endParaRPr lang="de-DE" sz="1600" b="1" dirty="0"/>
          </a:p>
        </p:txBody>
      </p:sp>
      <p:graphicFrame>
        <p:nvGraphicFramePr>
          <p:cNvPr id="9" name="Tabelle 8"/>
          <p:cNvGraphicFramePr>
            <a:graphicFrameLocks noGrp="1"/>
          </p:cNvGraphicFramePr>
          <p:nvPr>
            <p:extLst>
              <p:ext uri="{D42A27DB-BD31-4B8C-83A1-F6EECF244321}">
                <p14:modId xmlns:p14="http://schemas.microsoft.com/office/powerpoint/2010/main" val="3910454097"/>
              </p:ext>
            </p:extLst>
          </p:nvPr>
        </p:nvGraphicFramePr>
        <p:xfrm>
          <a:off x="323528" y="1484784"/>
          <a:ext cx="2808312" cy="4985385"/>
        </p:xfrm>
        <a:graphic>
          <a:graphicData uri="http://schemas.openxmlformats.org/drawingml/2006/table">
            <a:tbl>
              <a:tblPr>
                <a:tableStyleId>{21E4AEA4-8DFA-4A89-87EB-49C32662AFE0}</a:tableStyleId>
              </a:tblPr>
              <a:tblGrid>
                <a:gridCol w="1656184"/>
                <a:gridCol w="1152128"/>
              </a:tblGrid>
              <a:tr h="165248">
                <a:tc>
                  <a:txBody>
                    <a:bodyPr/>
                    <a:lstStyle/>
                    <a:p>
                      <a:pPr algn="l" fontAlgn="b"/>
                      <a:r>
                        <a:rPr lang="de-DE" sz="1400" b="1" u="none" strike="noStrike" dirty="0">
                          <a:effectLst/>
                          <a:latin typeface="+mn-lt"/>
                        </a:rPr>
                        <a:t>Land</a:t>
                      </a:r>
                      <a:endParaRPr lang="de-DE" sz="1400" b="1" i="0" u="none" strike="noStrike" dirty="0">
                        <a:solidFill>
                          <a:srgbClr val="000000"/>
                        </a:solidFill>
                        <a:effectLst/>
                        <a:latin typeface="+mn-lt"/>
                      </a:endParaRPr>
                    </a:p>
                  </a:txBody>
                  <a:tcPr marL="9525" marR="9525" marT="9525" marB="0" anchor="b"/>
                </a:tc>
                <a:tc>
                  <a:txBody>
                    <a:bodyPr/>
                    <a:lstStyle/>
                    <a:p>
                      <a:pPr algn="l" fontAlgn="b"/>
                      <a:r>
                        <a:rPr lang="de-DE" sz="1400" b="1" u="none" strike="noStrike" dirty="0">
                          <a:effectLst/>
                          <a:latin typeface="+mn-lt"/>
                        </a:rPr>
                        <a:t>Inzidenz 7T</a:t>
                      </a:r>
                      <a:endParaRPr lang="de-DE" sz="1400" b="1" i="0" u="none" strike="noStrike" dirty="0">
                        <a:solidFill>
                          <a:srgbClr val="000000"/>
                        </a:solidFill>
                        <a:effectLst/>
                        <a:latin typeface="+mn-lt"/>
                      </a:endParaRPr>
                    </a:p>
                  </a:txBody>
                  <a:tcPr marL="9525" marR="9525" marT="9525" marB="0" anchor="b"/>
                </a:tc>
              </a:tr>
              <a:tr h="190500">
                <a:tc>
                  <a:txBody>
                    <a:bodyPr/>
                    <a:lstStyle/>
                    <a:p>
                      <a:pPr algn="l" fontAlgn="b"/>
                      <a:r>
                        <a:rPr lang="de-DE" sz="1100" b="0" i="0" u="none" strike="noStrike">
                          <a:solidFill>
                            <a:srgbClr val="000000"/>
                          </a:solidFill>
                          <a:effectLst/>
                          <a:latin typeface="Calibri"/>
                        </a:rPr>
                        <a:t>Tschechische Republik</a:t>
                      </a:r>
                    </a:p>
                  </a:txBody>
                  <a:tcPr marL="9525" marR="9525" marT="9525" marB="0" anchor="b"/>
                </a:tc>
                <a:tc>
                  <a:txBody>
                    <a:bodyPr/>
                    <a:lstStyle/>
                    <a:p>
                      <a:pPr algn="r" fontAlgn="b"/>
                      <a:r>
                        <a:rPr lang="de-DE" sz="1100" b="0" i="0" u="none" strike="noStrike">
                          <a:solidFill>
                            <a:srgbClr val="000000"/>
                          </a:solidFill>
                          <a:effectLst/>
                          <a:latin typeface="Calibri"/>
                        </a:rPr>
                        <a:t>653,77</a:t>
                      </a:r>
                    </a:p>
                  </a:txBody>
                  <a:tcPr marL="9525" marR="9525" marT="9525" marB="0" anchor="b"/>
                </a:tc>
              </a:tr>
              <a:tr h="190500">
                <a:tc>
                  <a:txBody>
                    <a:bodyPr/>
                    <a:lstStyle/>
                    <a:p>
                      <a:pPr algn="l" fontAlgn="b"/>
                      <a:r>
                        <a:rPr lang="de-DE" sz="1100" b="0" i="0" u="none" strike="noStrike">
                          <a:solidFill>
                            <a:srgbClr val="000000"/>
                          </a:solidFill>
                          <a:effectLst/>
                          <a:latin typeface="Calibri"/>
                        </a:rPr>
                        <a:t>Belgien</a:t>
                      </a:r>
                    </a:p>
                  </a:txBody>
                  <a:tcPr marL="9525" marR="9525" marT="9525" marB="0" anchor="b"/>
                </a:tc>
                <a:tc>
                  <a:txBody>
                    <a:bodyPr/>
                    <a:lstStyle/>
                    <a:p>
                      <a:pPr algn="r" fontAlgn="b"/>
                      <a:r>
                        <a:rPr lang="de-DE" sz="1100" b="0" i="0" u="none" strike="noStrike">
                          <a:solidFill>
                            <a:srgbClr val="000000"/>
                          </a:solidFill>
                          <a:effectLst/>
                          <a:latin typeface="Calibri"/>
                        </a:rPr>
                        <a:t>393,75</a:t>
                      </a:r>
                    </a:p>
                  </a:txBody>
                  <a:tcPr marL="9525" marR="9525" marT="9525" marB="0" anchor="b"/>
                </a:tc>
              </a:tr>
              <a:tr h="190500">
                <a:tc>
                  <a:txBody>
                    <a:bodyPr/>
                    <a:lstStyle/>
                    <a:p>
                      <a:pPr algn="l" fontAlgn="b"/>
                      <a:r>
                        <a:rPr lang="de-DE" sz="1100" b="0" i="0" u="none" strike="noStrike">
                          <a:solidFill>
                            <a:srgbClr val="000000"/>
                          </a:solidFill>
                          <a:effectLst/>
                          <a:latin typeface="Calibri"/>
                        </a:rPr>
                        <a:t>Niederlande</a:t>
                      </a:r>
                    </a:p>
                  </a:txBody>
                  <a:tcPr marL="9525" marR="9525" marT="9525" marB="0" anchor="b"/>
                </a:tc>
                <a:tc>
                  <a:txBody>
                    <a:bodyPr/>
                    <a:lstStyle/>
                    <a:p>
                      <a:pPr algn="r" fontAlgn="b"/>
                      <a:r>
                        <a:rPr lang="de-DE" sz="1100" b="0" i="0" u="none" strike="noStrike">
                          <a:solidFill>
                            <a:srgbClr val="000000"/>
                          </a:solidFill>
                          <a:effectLst/>
                          <a:latin typeface="Calibri"/>
                        </a:rPr>
                        <a:t>329,29</a:t>
                      </a:r>
                    </a:p>
                  </a:txBody>
                  <a:tcPr marL="9525" marR="9525" marT="9525" marB="0" anchor="b"/>
                </a:tc>
              </a:tr>
              <a:tr h="190500">
                <a:tc>
                  <a:txBody>
                    <a:bodyPr/>
                    <a:lstStyle/>
                    <a:p>
                      <a:pPr algn="l" fontAlgn="b"/>
                      <a:r>
                        <a:rPr lang="de-DE" sz="1100" b="0" i="0" u="none" strike="noStrike">
                          <a:solidFill>
                            <a:srgbClr val="000000"/>
                          </a:solidFill>
                          <a:effectLst/>
                          <a:latin typeface="Calibri"/>
                        </a:rPr>
                        <a:t>Slowenien</a:t>
                      </a:r>
                    </a:p>
                  </a:txBody>
                  <a:tcPr marL="9525" marR="9525" marT="9525" marB="0" anchor="b"/>
                </a:tc>
                <a:tc>
                  <a:txBody>
                    <a:bodyPr/>
                    <a:lstStyle/>
                    <a:p>
                      <a:pPr algn="r" fontAlgn="b"/>
                      <a:r>
                        <a:rPr lang="de-DE" sz="1100" b="0" i="0" u="none" strike="noStrike">
                          <a:solidFill>
                            <a:srgbClr val="000000"/>
                          </a:solidFill>
                          <a:effectLst/>
                          <a:latin typeface="Calibri"/>
                        </a:rPr>
                        <a:t>290,5</a:t>
                      </a:r>
                    </a:p>
                  </a:txBody>
                  <a:tcPr marL="9525" marR="9525" marT="9525" marB="0" anchor="b"/>
                </a:tc>
              </a:tr>
              <a:tr h="190500">
                <a:tc>
                  <a:txBody>
                    <a:bodyPr/>
                    <a:lstStyle/>
                    <a:p>
                      <a:pPr algn="l" fontAlgn="b"/>
                      <a:r>
                        <a:rPr lang="de-DE" sz="1100" b="0" i="0" u="none" strike="noStrike">
                          <a:solidFill>
                            <a:srgbClr val="000000"/>
                          </a:solidFill>
                          <a:effectLst/>
                          <a:latin typeface="Calibri"/>
                        </a:rPr>
                        <a:t>Liechtenstein</a:t>
                      </a:r>
                    </a:p>
                  </a:txBody>
                  <a:tcPr marL="9525" marR="9525" marT="9525" marB="0" anchor="b"/>
                </a:tc>
                <a:tc>
                  <a:txBody>
                    <a:bodyPr/>
                    <a:lstStyle/>
                    <a:p>
                      <a:pPr algn="r" fontAlgn="b"/>
                      <a:r>
                        <a:rPr lang="de-DE" sz="1100" b="0" i="0" u="none" strike="noStrike">
                          <a:solidFill>
                            <a:srgbClr val="000000"/>
                          </a:solidFill>
                          <a:effectLst/>
                          <a:latin typeface="Calibri"/>
                        </a:rPr>
                        <a:t>278,81</a:t>
                      </a:r>
                    </a:p>
                  </a:txBody>
                  <a:tcPr marL="9525" marR="9525" marT="9525" marB="0" anchor="b"/>
                </a:tc>
              </a:tr>
              <a:tr h="190500">
                <a:tc>
                  <a:txBody>
                    <a:bodyPr/>
                    <a:lstStyle/>
                    <a:p>
                      <a:pPr algn="l" fontAlgn="b"/>
                      <a:r>
                        <a:rPr lang="de-DE" sz="1100" b="0" i="0" u="none" strike="noStrike">
                          <a:solidFill>
                            <a:srgbClr val="000000"/>
                          </a:solidFill>
                          <a:effectLst/>
                          <a:latin typeface="Calibri"/>
                        </a:rPr>
                        <a:t>Luxemburg</a:t>
                      </a:r>
                    </a:p>
                  </a:txBody>
                  <a:tcPr marL="9525" marR="9525" marT="9525" marB="0" anchor="b"/>
                </a:tc>
                <a:tc>
                  <a:txBody>
                    <a:bodyPr/>
                    <a:lstStyle/>
                    <a:p>
                      <a:pPr algn="r" fontAlgn="b"/>
                      <a:r>
                        <a:rPr lang="de-DE" sz="1100" b="0" i="0" u="none" strike="noStrike">
                          <a:solidFill>
                            <a:srgbClr val="000000"/>
                          </a:solidFill>
                          <a:effectLst/>
                          <a:latin typeface="Calibri"/>
                        </a:rPr>
                        <a:t>267,31</a:t>
                      </a:r>
                    </a:p>
                  </a:txBody>
                  <a:tcPr marL="9525" marR="9525" marT="9525" marB="0" anchor="b"/>
                </a:tc>
              </a:tr>
              <a:tr h="190500">
                <a:tc>
                  <a:txBody>
                    <a:bodyPr/>
                    <a:lstStyle/>
                    <a:p>
                      <a:pPr algn="l" fontAlgn="b"/>
                      <a:r>
                        <a:rPr lang="de-DE" sz="1100" b="0" i="0" u="none" strike="noStrike">
                          <a:solidFill>
                            <a:srgbClr val="000000"/>
                          </a:solidFill>
                          <a:effectLst/>
                          <a:latin typeface="Calibri"/>
                        </a:rPr>
                        <a:t>Frankreich</a:t>
                      </a:r>
                    </a:p>
                  </a:txBody>
                  <a:tcPr marL="9525" marR="9525" marT="9525" marB="0" anchor="b"/>
                </a:tc>
                <a:tc>
                  <a:txBody>
                    <a:bodyPr/>
                    <a:lstStyle/>
                    <a:p>
                      <a:pPr algn="r" fontAlgn="b"/>
                      <a:r>
                        <a:rPr lang="de-DE" sz="1100" b="0" i="0" u="none" strike="noStrike">
                          <a:solidFill>
                            <a:srgbClr val="000000"/>
                          </a:solidFill>
                          <a:effectLst/>
                          <a:latin typeface="Calibri"/>
                        </a:rPr>
                        <a:t>266,15</a:t>
                      </a:r>
                    </a:p>
                  </a:txBody>
                  <a:tcPr marL="9525" marR="9525" marT="9525" marB="0" anchor="b"/>
                </a:tc>
              </a:tr>
              <a:tr h="190500">
                <a:tc>
                  <a:txBody>
                    <a:bodyPr/>
                    <a:lstStyle/>
                    <a:p>
                      <a:pPr algn="l" fontAlgn="b"/>
                      <a:r>
                        <a:rPr lang="de-DE" sz="1100" b="0" i="0" u="none" strike="noStrike">
                          <a:solidFill>
                            <a:srgbClr val="000000"/>
                          </a:solidFill>
                          <a:effectLst/>
                          <a:latin typeface="Calibri"/>
                        </a:rPr>
                        <a:t>Slowakei</a:t>
                      </a:r>
                    </a:p>
                  </a:txBody>
                  <a:tcPr marL="9525" marR="9525" marT="9525" marB="0" anchor="b"/>
                </a:tc>
                <a:tc>
                  <a:txBody>
                    <a:bodyPr/>
                    <a:lstStyle/>
                    <a:p>
                      <a:pPr algn="r" fontAlgn="b"/>
                      <a:r>
                        <a:rPr lang="de-DE" sz="1100" b="0" i="0" u="none" strike="noStrike">
                          <a:solidFill>
                            <a:srgbClr val="000000"/>
                          </a:solidFill>
                          <a:effectLst/>
                          <a:latin typeface="Calibri"/>
                        </a:rPr>
                        <a:t>207,43</a:t>
                      </a:r>
                    </a:p>
                  </a:txBody>
                  <a:tcPr marL="9525" marR="9525" marT="9525" marB="0" anchor="b"/>
                </a:tc>
              </a:tr>
              <a:tr h="190500">
                <a:tc>
                  <a:txBody>
                    <a:bodyPr/>
                    <a:lstStyle/>
                    <a:p>
                      <a:pPr algn="l" fontAlgn="b"/>
                      <a:r>
                        <a:rPr lang="de-DE" sz="1100" b="0" i="0" u="none" strike="noStrike" dirty="0">
                          <a:solidFill>
                            <a:srgbClr val="000000"/>
                          </a:solidFill>
                          <a:effectLst/>
                          <a:latin typeface="Calibri"/>
                        </a:rPr>
                        <a:t>Spanien</a:t>
                      </a:r>
                    </a:p>
                  </a:txBody>
                  <a:tcPr marL="9525" marR="9525" marT="9525" marB="0" anchor="b"/>
                </a:tc>
                <a:tc>
                  <a:txBody>
                    <a:bodyPr/>
                    <a:lstStyle/>
                    <a:p>
                      <a:pPr algn="r" fontAlgn="b"/>
                      <a:r>
                        <a:rPr lang="de-DE" sz="1100" b="0" i="0" u="none" strike="noStrike">
                          <a:solidFill>
                            <a:srgbClr val="000000"/>
                          </a:solidFill>
                          <a:effectLst/>
                          <a:latin typeface="Calibri"/>
                        </a:rPr>
                        <a:t>207,17</a:t>
                      </a:r>
                    </a:p>
                  </a:txBody>
                  <a:tcPr marL="9525" marR="9525" marT="9525" marB="0" anchor="b"/>
                </a:tc>
              </a:tr>
              <a:tr h="190500">
                <a:tc>
                  <a:txBody>
                    <a:bodyPr/>
                    <a:lstStyle/>
                    <a:p>
                      <a:pPr algn="l" fontAlgn="b"/>
                      <a:r>
                        <a:rPr lang="de-DE" sz="1100" b="0" i="0" u="none" strike="noStrike">
                          <a:solidFill>
                            <a:srgbClr val="000000"/>
                          </a:solidFill>
                          <a:effectLst/>
                          <a:latin typeface="Calibri"/>
                        </a:rPr>
                        <a:t>Großbritannien</a:t>
                      </a:r>
                    </a:p>
                  </a:txBody>
                  <a:tcPr marL="9525" marR="9525" marT="9525" marB="0" anchor="b"/>
                </a:tc>
                <a:tc>
                  <a:txBody>
                    <a:bodyPr/>
                    <a:lstStyle/>
                    <a:p>
                      <a:pPr algn="r" fontAlgn="b"/>
                      <a:r>
                        <a:rPr lang="de-DE" sz="1100" b="0" i="0" u="none" strike="noStrike">
                          <a:solidFill>
                            <a:srgbClr val="000000"/>
                          </a:solidFill>
                          <a:effectLst/>
                          <a:latin typeface="Calibri"/>
                        </a:rPr>
                        <a:t>201,94</a:t>
                      </a:r>
                    </a:p>
                  </a:txBody>
                  <a:tcPr marL="9525" marR="9525" marT="9525" marB="0" anchor="b"/>
                </a:tc>
              </a:tr>
              <a:tr h="190500">
                <a:tc>
                  <a:txBody>
                    <a:bodyPr/>
                    <a:lstStyle/>
                    <a:p>
                      <a:pPr algn="l" fontAlgn="b"/>
                      <a:r>
                        <a:rPr lang="de-DE" sz="1100" b="0" i="0" u="none" strike="noStrike">
                          <a:solidFill>
                            <a:srgbClr val="000000"/>
                          </a:solidFill>
                          <a:effectLst/>
                          <a:latin typeface="Calibri"/>
                        </a:rPr>
                        <a:t>Malta</a:t>
                      </a:r>
                    </a:p>
                  </a:txBody>
                  <a:tcPr marL="9525" marR="9525" marT="9525" marB="0" anchor="b"/>
                </a:tc>
                <a:tc>
                  <a:txBody>
                    <a:bodyPr/>
                    <a:lstStyle/>
                    <a:p>
                      <a:pPr algn="r" fontAlgn="b"/>
                      <a:r>
                        <a:rPr lang="de-DE" sz="1100" b="0" i="0" u="none" strike="noStrike">
                          <a:solidFill>
                            <a:srgbClr val="000000"/>
                          </a:solidFill>
                          <a:effectLst/>
                          <a:latin typeface="Calibri"/>
                        </a:rPr>
                        <a:t>198,15</a:t>
                      </a:r>
                    </a:p>
                  </a:txBody>
                  <a:tcPr marL="9525" marR="9525" marT="9525" marB="0" anchor="b"/>
                </a:tc>
              </a:tr>
              <a:tr h="190500">
                <a:tc>
                  <a:txBody>
                    <a:bodyPr/>
                    <a:lstStyle/>
                    <a:p>
                      <a:pPr algn="l" fontAlgn="b"/>
                      <a:r>
                        <a:rPr lang="de-DE" sz="1100" b="0" i="0" u="none" strike="noStrike">
                          <a:solidFill>
                            <a:srgbClr val="000000"/>
                          </a:solidFill>
                          <a:effectLst/>
                          <a:latin typeface="Calibri"/>
                        </a:rPr>
                        <a:t>Irland</a:t>
                      </a:r>
                    </a:p>
                  </a:txBody>
                  <a:tcPr marL="9525" marR="9525" marT="9525" marB="0" anchor="b"/>
                </a:tc>
                <a:tc>
                  <a:txBody>
                    <a:bodyPr/>
                    <a:lstStyle/>
                    <a:p>
                      <a:pPr algn="r" fontAlgn="b"/>
                      <a:r>
                        <a:rPr lang="de-DE" sz="1100" b="0" i="0" u="none" strike="noStrike">
                          <a:solidFill>
                            <a:srgbClr val="000000"/>
                          </a:solidFill>
                          <a:effectLst/>
                          <a:latin typeface="Calibri"/>
                        </a:rPr>
                        <a:t>166,77</a:t>
                      </a:r>
                    </a:p>
                  </a:txBody>
                  <a:tcPr marL="9525" marR="9525" marT="9525" marB="0" anchor="b"/>
                </a:tc>
              </a:tr>
              <a:tr h="190500">
                <a:tc>
                  <a:txBody>
                    <a:bodyPr/>
                    <a:lstStyle/>
                    <a:p>
                      <a:pPr algn="l" fontAlgn="b"/>
                      <a:r>
                        <a:rPr lang="de-DE" sz="1100" b="0" i="0" u="none" strike="noStrike">
                          <a:solidFill>
                            <a:srgbClr val="000000"/>
                          </a:solidFill>
                          <a:effectLst/>
                          <a:latin typeface="Calibri"/>
                        </a:rPr>
                        <a:t>Kroatien</a:t>
                      </a:r>
                    </a:p>
                  </a:txBody>
                  <a:tcPr marL="9525" marR="9525" marT="9525" marB="0" anchor="b"/>
                </a:tc>
                <a:tc>
                  <a:txBody>
                    <a:bodyPr/>
                    <a:lstStyle/>
                    <a:p>
                      <a:pPr algn="r" fontAlgn="b"/>
                      <a:r>
                        <a:rPr lang="de-DE" sz="1100" b="0" i="0" u="none" strike="noStrike">
                          <a:solidFill>
                            <a:srgbClr val="000000"/>
                          </a:solidFill>
                          <a:effectLst/>
                          <a:latin typeface="Calibri"/>
                        </a:rPr>
                        <a:t>160,59</a:t>
                      </a:r>
                    </a:p>
                  </a:txBody>
                  <a:tcPr marL="9525" marR="9525" marT="9525" marB="0" anchor="b"/>
                </a:tc>
              </a:tr>
              <a:tr h="190500">
                <a:tc>
                  <a:txBody>
                    <a:bodyPr/>
                    <a:lstStyle/>
                    <a:p>
                      <a:pPr algn="l" fontAlgn="b"/>
                      <a:r>
                        <a:rPr lang="de-DE" sz="1100" b="0" i="0" u="none" strike="noStrike">
                          <a:solidFill>
                            <a:srgbClr val="000000"/>
                          </a:solidFill>
                          <a:effectLst/>
                          <a:latin typeface="Calibri"/>
                        </a:rPr>
                        <a:t>Polen</a:t>
                      </a:r>
                    </a:p>
                  </a:txBody>
                  <a:tcPr marL="9525" marR="9525" marT="9525" marB="0" anchor="b"/>
                </a:tc>
                <a:tc>
                  <a:txBody>
                    <a:bodyPr/>
                    <a:lstStyle/>
                    <a:p>
                      <a:pPr algn="r" fontAlgn="b"/>
                      <a:r>
                        <a:rPr lang="de-DE" sz="1100" b="0" i="0" u="none" strike="noStrike">
                          <a:solidFill>
                            <a:srgbClr val="000000"/>
                          </a:solidFill>
                          <a:effectLst/>
                          <a:latin typeface="Calibri"/>
                        </a:rPr>
                        <a:t>160,05</a:t>
                      </a:r>
                    </a:p>
                  </a:txBody>
                  <a:tcPr marL="9525" marR="9525" marT="9525" marB="0" anchor="b"/>
                </a:tc>
              </a:tr>
              <a:tr h="190500">
                <a:tc>
                  <a:txBody>
                    <a:bodyPr/>
                    <a:lstStyle/>
                    <a:p>
                      <a:pPr algn="l" fontAlgn="b"/>
                      <a:r>
                        <a:rPr lang="de-DE" sz="1100" b="0" i="0" u="none" strike="noStrike">
                          <a:solidFill>
                            <a:srgbClr val="000000"/>
                          </a:solidFill>
                          <a:effectLst/>
                          <a:latin typeface="Calibri"/>
                        </a:rPr>
                        <a:t>Portugal</a:t>
                      </a:r>
                    </a:p>
                  </a:txBody>
                  <a:tcPr marL="9525" marR="9525" marT="9525" marB="0" anchor="b"/>
                </a:tc>
                <a:tc>
                  <a:txBody>
                    <a:bodyPr/>
                    <a:lstStyle/>
                    <a:p>
                      <a:pPr algn="r" fontAlgn="b"/>
                      <a:r>
                        <a:rPr lang="de-DE" sz="1100" b="0" i="0" u="none" strike="noStrike">
                          <a:solidFill>
                            <a:srgbClr val="000000"/>
                          </a:solidFill>
                          <a:effectLst/>
                          <a:latin typeface="Calibri"/>
                        </a:rPr>
                        <a:t>146,72</a:t>
                      </a:r>
                    </a:p>
                  </a:txBody>
                  <a:tcPr marL="9525" marR="9525" marT="9525" marB="0" anchor="b"/>
                </a:tc>
              </a:tr>
              <a:tr h="190500">
                <a:tc>
                  <a:txBody>
                    <a:bodyPr/>
                    <a:lstStyle/>
                    <a:p>
                      <a:pPr algn="l" fontAlgn="b"/>
                      <a:r>
                        <a:rPr lang="de-DE" sz="1100" b="0" i="0" u="none" strike="noStrike">
                          <a:solidFill>
                            <a:srgbClr val="000000"/>
                          </a:solidFill>
                          <a:effectLst/>
                          <a:latin typeface="Calibri"/>
                        </a:rPr>
                        <a:t>Rumänien</a:t>
                      </a:r>
                    </a:p>
                  </a:txBody>
                  <a:tcPr marL="9525" marR="9525" marT="9525" marB="0" anchor="b"/>
                </a:tc>
                <a:tc>
                  <a:txBody>
                    <a:bodyPr/>
                    <a:lstStyle/>
                    <a:p>
                      <a:pPr algn="r" fontAlgn="b"/>
                      <a:r>
                        <a:rPr lang="de-DE" sz="1100" b="0" i="0" u="none" strike="noStrike">
                          <a:solidFill>
                            <a:srgbClr val="000000"/>
                          </a:solidFill>
                          <a:effectLst/>
                          <a:latin typeface="Calibri"/>
                        </a:rPr>
                        <a:t>137,14</a:t>
                      </a:r>
                    </a:p>
                  </a:txBody>
                  <a:tcPr marL="9525" marR="9525" marT="9525" marB="0" anchor="b"/>
                </a:tc>
              </a:tr>
              <a:tr h="190500">
                <a:tc>
                  <a:txBody>
                    <a:bodyPr/>
                    <a:lstStyle/>
                    <a:p>
                      <a:pPr algn="l" fontAlgn="b"/>
                      <a:r>
                        <a:rPr lang="de-DE" sz="1100" b="0" i="0" u="none" strike="noStrike">
                          <a:solidFill>
                            <a:srgbClr val="000000"/>
                          </a:solidFill>
                          <a:effectLst/>
                          <a:latin typeface="Calibri"/>
                        </a:rPr>
                        <a:t>Island</a:t>
                      </a:r>
                    </a:p>
                  </a:txBody>
                  <a:tcPr marL="9525" marR="9525" marT="9525" marB="0" anchor="b"/>
                </a:tc>
                <a:tc>
                  <a:txBody>
                    <a:bodyPr/>
                    <a:lstStyle/>
                    <a:p>
                      <a:pPr algn="r" fontAlgn="b"/>
                      <a:r>
                        <a:rPr lang="de-DE" sz="1100" b="0" i="0" u="none" strike="noStrike">
                          <a:solidFill>
                            <a:srgbClr val="000000"/>
                          </a:solidFill>
                          <a:effectLst/>
                          <a:latin typeface="Calibri"/>
                        </a:rPr>
                        <a:t>132,5</a:t>
                      </a:r>
                    </a:p>
                  </a:txBody>
                  <a:tcPr marL="9525" marR="9525" marT="9525" marB="0" anchor="b"/>
                </a:tc>
              </a:tr>
              <a:tr h="190500">
                <a:tc>
                  <a:txBody>
                    <a:bodyPr/>
                    <a:lstStyle/>
                    <a:p>
                      <a:pPr algn="l" fontAlgn="b"/>
                      <a:r>
                        <a:rPr lang="de-DE" sz="1100" b="0" i="0" u="none" strike="noStrike">
                          <a:solidFill>
                            <a:srgbClr val="000000"/>
                          </a:solidFill>
                          <a:effectLst/>
                          <a:latin typeface="Calibri"/>
                        </a:rPr>
                        <a:t>Österreich</a:t>
                      </a:r>
                    </a:p>
                  </a:txBody>
                  <a:tcPr marL="9525" marR="9525" marT="9525" marB="0" anchor="b"/>
                </a:tc>
                <a:tc>
                  <a:txBody>
                    <a:bodyPr/>
                    <a:lstStyle/>
                    <a:p>
                      <a:pPr algn="r" fontAlgn="b"/>
                      <a:r>
                        <a:rPr lang="de-DE" sz="1100" b="0" i="0" u="none" strike="noStrike">
                          <a:solidFill>
                            <a:srgbClr val="000000"/>
                          </a:solidFill>
                          <a:effectLst/>
                          <a:latin typeface="Calibri"/>
                        </a:rPr>
                        <a:t>128,7</a:t>
                      </a:r>
                    </a:p>
                  </a:txBody>
                  <a:tcPr marL="9525" marR="9525" marT="9525" marB="0" anchor="b"/>
                </a:tc>
              </a:tr>
              <a:tr h="190500">
                <a:tc>
                  <a:txBody>
                    <a:bodyPr/>
                    <a:lstStyle/>
                    <a:p>
                      <a:pPr algn="l" fontAlgn="b"/>
                      <a:r>
                        <a:rPr lang="de-DE" sz="1100" b="0" i="0" u="none" strike="noStrike">
                          <a:solidFill>
                            <a:srgbClr val="000000"/>
                          </a:solidFill>
                          <a:effectLst/>
                          <a:latin typeface="Calibri"/>
                        </a:rPr>
                        <a:t>Italien</a:t>
                      </a:r>
                    </a:p>
                  </a:txBody>
                  <a:tcPr marL="9525" marR="9525" marT="9525" marB="0" anchor="b"/>
                </a:tc>
                <a:tc>
                  <a:txBody>
                    <a:bodyPr/>
                    <a:lstStyle/>
                    <a:p>
                      <a:pPr algn="r" fontAlgn="b"/>
                      <a:r>
                        <a:rPr lang="de-DE" sz="1100" b="0" i="0" u="none" strike="noStrike">
                          <a:solidFill>
                            <a:srgbClr val="000000"/>
                          </a:solidFill>
                          <a:effectLst/>
                          <a:latin typeface="Calibri"/>
                        </a:rPr>
                        <a:t>127,32</a:t>
                      </a:r>
                    </a:p>
                  </a:txBody>
                  <a:tcPr marL="9525" marR="9525" marT="9525" marB="0" anchor="b"/>
                </a:tc>
              </a:tr>
              <a:tr h="190500">
                <a:tc>
                  <a:txBody>
                    <a:bodyPr/>
                    <a:lstStyle/>
                    <a:p>
                      <a:pPr algn="l" fontAlgn="b"/>
                      <a:r>
                        <a:rPr lang="de-DE" sz="1100" b="0" i="0" u="none" strike="noStrike">
                          <a:solidFill>
                            <a:srgbClr val="000000"/>
                          </a:solidFill>
                          <a:effectLst/>
                          <a:latin typeface="Calibri"/>
                        </a:rPr>
                        <a:t>Ungarn</a:t>
                      </a:r>
                    </a:p>
                  </a:txBody>
                  <a:tcPr marL="9525" marR="9525" marT="9525" marB="0" anchor="b"/>
                </a:tc>
                <a:tc>
                  <a:txBody>
                    <a:bodyPr/>
                    <a:lstStyle/>
                    <a:p>
                      <a:pPr algn="r" fontAlgn="b"/>
                      <a:r>
                        <a:rPr lang="de-DE" sz="1100" b="0" i="0" u="none" strike="noStrike">
                          <a:solidFill>
                            <a:srgbClr val="000000"/>
                          </a:solidFill>
                          <a:effectLst/>
                          <a:latin typeface="Calibri"/>
                        </a:rPr>
                        <a:t>107,24</a:t>
                      </a:r>
                    </a:p>
                  </a:txBody>
                  <a:tcPr marL="9525" marR="9525" marT="9525" marB="0" anchor="b"/>
                </a:tc>
              </a:tr>
              <a:tr h="190500">
                <a:tc>
                  <a:txBody>
                    <a:bodyPr/>
                    <a:lstStyle/>
                    <a:p>
                      <a:pPr algn="l" fontAlgn="b"/>
                      <a:r>
                        <a:rPr lang="de-DE" sz="1100" b="0" i="0" u="none" strike="noStrike">
                          <a:solidFill>
                            <a:srgbClr val="000000"/>
                          </a:solidFill>
                          <a:effectLst/>
                          <a:latin typeface="Calibri"/>
                        </a:rPr>
                        <a:t>Bulgarien</a:t>
                      </a:r>
                    </a:p>
                  </a:txBody>
                  <a:tcPr marL="9525" marR="9525" marT="9525" marB="0" anchor="b"/>
                </a:tc>
                <a:tc>
                  <a:txBody>
                    <a:bodyPr/>
                    <a:lstStyle/>
                    <a:p>
                      <a:pPr algn="r" fontAlgn="b"/>
                      <a:r>
                        <a:rPr lang="de-DE" sz="1100" b="0" i="0" u="none" strike="noStrike">
                          <a:solidFill>
                            <a:srgbClr val="000000"/>
                          </a:solidFill>
                          <a:effectLst/>
                          <a:latin typeface="Calibri"/>
                        </a:rPr>
                        <a:t>96,31</a:t>
                      </a:r>
                    </a:p>
                  </a:txBody>
                  <a:tcPr marL="9525" marR="9525" marT="9525" marB="0" anchor="b"/>
                </a:tc>
              </a:tr>
              <a:tr h="190500">
                <a:tc>
                  <a:txBody>
                    <a:bodyPr/>
                    <a:lstStyle/>
                    <a:p>
                      <a:pPr algn="l" fontAlgn="b"/>
                      <a:r>
                        <a:rPr lang="de-DE" sz="1100" b="0" i="0" u="none" strike="noStrike">
                          <a:solidFill>
                            <a:srgbClr val="000000"/>
                          </a:solidFill>
                          <a:effectLst/>
                          <a:latin typeface="Calibri"/>
                        </a:rPr>
                        <a:t>Zypern</a:t>
                      </a:r>
                    </a:p>
                  </a:txBody>
                  <a:tcPr marL="9525" marR="9525" marT="9525" marB="0" anchor="b"/>
                </a:tc>
                <a:tc>
                  <a:txBody>
                    <a:bodyPr/>
                    <a:lstStyle/>
                    <a:p>
                      <a:pPr algn="r" fontAlgn="b"/>
                      <a:r>
                        <a:rPr lang="de-DE" sz="1100" b="0" i="0" u="none" strike="noStrike">
                          <a:solidFill>
                            <a:srgbClr val="000000"/>
                          </a:solidFill>
                          <a:effectLst/>
                          <a:latin typeface="Calibri"/>
                        </a:rPr>
                        <a:t>95,44</a:t>
                      </a:r>
                    </a:p>
                  </a:txBody>
                  <a:tcPr marL="9525" marR="9525" marT="9525" marB="0" anchor="b"/>
                </a:tc>
              </a:tr>
              <a:tr h="190500">
                <a:tc>
                  <a:txBody>
                    <a:bodyPr/>
                    <a:lstStyle/>
                    <a:p>
                      <a:pPr algn="l" fontAlgn="b"/>
                      <a:r>
                        <a:rPr lang="de-DE" sz="1100" b="0" i="0" u="none" strike="noStrike">
                          <a:solidFill>
                            <a:srgbClr val="000000"/>
                          </a:solidFill>
                          <a:effectLst/>
                          <a:latin typeface="Calibri"/>
                        </a:rPr>
                        <a:t>Litauen</a:t>
                      </a:r>
                    </a:p>
                  </a:txBody>
                  <a:tcPr marL="9525" marR="9525" marT="9525" marB="0" anchor="b"/>
                </a:tc>
                <a:tc>
                  <a:txBody>
                    <a:bodyPr/>
                    <a:lstStyle/>
                    <a:p>
                      <a:pPr algn="r" fontAlgn="b"/>
                      <a:r>
                        <a:rPr lang="de-DE" sz="1100" b="0" i="0" u="none" strike="noStrike">
                          <a:solidFill>
                            <a:srgbClr val="000000"/>
                          </a:solidFill>
                          <a:effectLst/>
                          <a:latin typeface="Calibri"/>
                        </a:rPr>
                        <a:t>62,06</a:t>
                      </a:r>
                    </a:p>
                  </a:txBody>
                  <a:tcPr marL="9525" marR="9525" marT="9525" marB="0" anchor="b"/>
                </a:tc>
              </a:tr>
              <a:tr h="190500">
                <a:tc>
                  <a:txBody>
                    <a:bodyPr/>
                    <a:lstStyle/>
                    <a:p>
                      <a:pPr algn="l" fontAlgn="b"/>
                      <a:r>
                        <a:rPr lang="de-DE" sz="1100" b="0" i="0" u="none" strike="noStrike">
                          <a:solidFill>
                            <a:srgbClr val="000000"/>
                          </a:solidFill>
                          <a:effectLst/>
                          <a:latin typeface="Calibri"/>
                        </a:rPr>
                        <a:t>Deutschland</a:t>
                      </a:r>
                    </a:p>
                  </a:txBody>
                  <a:tcPr marL="9525" marR="9525" marT="9525" marB="0" anchor="b"/>
                </a:tc>
                <a:tc>
                  <a:txBody>
                    <a:bodyPr/>
                    <a:lstStyle/>
                    <a:p>
                      <a:pPr algn="r" fontAlgn="b"/>
                      <a:r>
                        <a:rPr lang="de-DE" sz="1100" b="0" i="0" u="none" strike="noStrike">
                          <a:solidFill>
                            <a:srgbClr val="000000"/>
                          </a:solidFill>
                          <a:effectLst/>
                          <a:latin typeface="Calibri"/>
                        </a:rPr>
                        <a:t>61,22</a:t>
                      </a:r>
                    </a:p>
                  </a:txBody>
                  <a:tcPr marL="9525" marR="9525" marT="9525" marB="0" anchor="b"/>
                </a:tc>
              </a:tr>
              <a:tr h="190500">
                <a:tc>
                  <a:txBody>
                    <a:bodyPr/>
                    <a:lstStyle/>
                    <a:p>
                      <a:pPr algn="l" fontAlgn="b"/>
                      <a:r>
                        <a:rPr lang="de-DE" sz="1100" b="0" i="0" u="none" strike="noStrike" dirty="0">
                          <a:solidFill>
                            <a:srgbClr val="000000"/>
                          </a:solidFill>
                          <a:effectLst/>
                          <a:latin typeface="Calibri"/>
                        </a:rPr>
                        <a:t>Dänemark</a:t>
                      </a:r>
                    </a:p>
                  </a:txBody>
                  <a:tcPr marL="9525" marR="9525" marT="9525" marB="0" anchor="b"/>
                </a:tc>
                <a:tc>
                  <a:txBody>
                    <a:bodyPr/>
                    <a:lstStyle/>
                    <a:p>
                      <a:pPr algn="r" fontAlgn="b"/>
                      <a:r>
                        <a:rPr lang="de-DE" sz="1100" b="0" i="0" u="none" strike="noStrike" dirty="0">
                          <a:solidFill>
                            <a:srgbClr val="000000"/>
                          </a:solidFill>
                          <a:effectLst/>
                          <a:latin typeface="Calibri"/>
                        </a:rPr>
                        <a:t>58,73</a:t>
                      </a:r>
                    </a:p>
                  </a:txBody>
                  <a:tcPr marL="9525" marR="9525" marT="9525" marB="0" anchor="b"/>
                </a:tc>
              </a:tr>
            </a:tbl>
          </a:graphicData>
        </a:graphic>
      </p:graphicFrame>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72866" y="1524273"/>
            <a:ext cx="5343698" cy="460855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844650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9"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0" y="3933056"/>
            <a:ext cx="4215638" cy="25858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itel 4"/>
          <p:cNvSpPr txBox="1">
            <a:spLocks/>
          </p:cNvSpPr>
          <p:nvPr/>
        </p:nvSpPr>
        <p:spPr>
          <a:xfrm>
            <a:off x="180000" y="107340"/>
            <a:ext cx="8802724" cy="369332"/>
          </a:xfrm>
          <a:prstGeom prst="rect">
            <a:avLst/>
          </a:prstGeom>
        </p:spPr>
        <p:txBody>
          <a:bodyPr vert="horz" wrap="square" lIns="0" tIns="0" rIns="0" bIns="0" rtlCol="0" anchor="t" anchorCtr="0">
            <a:spAutoFit/>
          </a:bodyPr>
          <a:lstStyle>
            <a:lvl1pPr algn="l" defTabSz="457200" rtl="0" eaLnBrk="1" latinLnBrk="0" hangingPunct="1">
              <a:lnSpc>
                <a:spcPct val="100000"/>
              </a:lnSpc>
              <a:spcBef>
                <a:spcPct val="0"/>
              </a:spcBef>
              <a:buNone/>
              <a:defRPr sz="2200" b="1" kern="1200">
                <a:solidFill>
                  <a:srgbClr val="006EC7"/>
                </a:solidFill>
                <a:latin typeface="+mj-lt"/>
                <a:ea typeface="+mj-ea"/>
                <a:cs typeface="+mj-cs"/>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de-DE" sz="2400" b="1" i="0" u="none" strike="noStrike" kern="1200" cap="none" spc="0" normalizeH="0" baseline="0" noProof="0" dirty="0" smtClean="0">
                <a:ln>
                  <a:noFill/>
                </a:ln>
                <a:solidFill>
                  <a:srgbClr val="006EC7"/>
                </a:solidFill>
                <a:effectLst/>
                <a:uLnTx/>
                <a:uFillTx/>
                <a:latin typeface="Calibri"/>
                <a:ea typeface="+mj-ea"/>
                <a:cs typeface="+mj-cs"/>
              </a:rPr>
              <a:t>Überblick Europa(der </a:t>
            </a:r>
            <a:r>
              <a:rPr kumimoji="0" lang="de-DE" sz="2400" b="1" i="0" u="none" strike="noStrike" kern="1200" cap="none" spc="0" normalizeH="0" noProof="0" dirty="0" smtClean="0">
                <a:ln>
                  <a:noFill/>
                </a:ln>
                <a:solidFill>
                  <a:srgbClr val="006EC7"/>
                </a:solidFill>
                <a:effectLst/>
                <a:uLnTx/>
                <a:uFillTx/>
                <a:latin typeface="Calibri"/>
                <a:ea typeface="+mj-ea"/>
                <a:cs typeface="+mj-cs"/>
              </a:rPr>
              <a:t>vergangenen 7T)</a:t>
            </a:r>
            <a:endParaRPr kumimoji="0" lang="de-DE" sz="2400" b="1" i="0" u="none" strike="noStrike" kern="1200" cap="none" spc="0" normalizeH="0" baseline="0" noProof="0" dirty="0">
              <a:ln>
                <a:noFill/>
              </a:ln>
              <a:solidFill>
                <a:srgbClr val="006EC7"/>
              </a:solidFill>
              <a:effectLst/>
              <a:uLnTx/>
              <a:uFillTx/>
              <a:latin typeface="Calibri"/>
              <a:ea typeface="+mj-ea"/>
              <a:cs typeface="+mj-cs"/>
            </a:endParaRPr>
          </a:p>
        </p:txBody>
      </p:sp>
      <p:cxnSp>
        <p:nvCxnSpPr>
          <p:cNvPr id="6" name="Gerade Verbindung 5"/>
          <p:cNvCxnSpPr/>
          <p:nvPr/>
        </p:nvCxnSpPr>
        <p:spPr>
          <a:xfrm>
            <a:off x="0" y="548680"/>
            <a:ext cx="9144000" cy="0"/>
          </a:xfrm>
          <a:prstGeom prst="line">
            <a:avLst/>
          </a:prstGeom>
          <a:noFill/>
          <a:ln w="19050" cap="flat" cmpd="sng" algn="ctr">
            <a:solidFill>
              <a:srgbClr val="006EC7"/>
            </a:solidFill>
            <a:prstDash val="solid"/>
          </a:ln>
          <a:effectLst/>
        </p:spPr>
      </p:cxnSp>
      <p:graphicFrame>
        <p:nvGraphicFramePr>
          <p:cNvPr id="7" name="Inhaltsplatzhalter 6"/>
          <p:cNvGraphicFramePr>
            <a:graphicFrameLocks noGrp="1"/>
          </p:cNvGraphicFramePr>
          <p:nvPr>
            <p:ph idx="1"/>
            <p:extLst>
              <p:ext uri="{D42A27DB-BD31-4B8C-83A1-F6EECF244321}">
                <p14:modId xmlns:p14="http://schemas.microsoft.com/office/powerpoint/2010/main" val="3178541915"/>
              </p:ext>
            </p:extLst>
          </p:nvPr>
        </p:nvGraphicFramePr>
        <p:xfrm>
          <a:off x="180001" y="620688"/>
          <a:ext cx="8802722" cy="2808312"/>
        </p:xfrm>
        <a:graphic>
          <a:graphicData uri="http://schemas.openxmlformats.org/drawingml/2006/table">
            <a:tbl>
              <a:tblPr firstRow="1" bandRow="1">
                <a:tableStyleId>{5C22544A-7EE6-4342-B048-85BDC9FD1C3A}</a:tableStyleId>
              </a:tblPr>
              <a:tblGrid>
                <a:gridCol w="1511679"/>
                <a:gridCol w="1008112"/>
                <a:gridCol w="720080"/>
                <a:gridCol w="720080"/>
                <a:gridCol w="864096"/>
                <a:gridCol w="1586095"/>
                <a:gridCol w="934185"/>
                <a:gridCol w="1458395"/>
              </a:tblGrid>
              <a:tr h="367988">
                <a:tc>
                  <a:txBody>
                    <a:bodyPr/>
                    <a:lstStyle/>
                    <a:p>
                      <a:pPr algn="l" fontAlgn="b"/>
                      <a:r>
                        <a:rPr lang="de-DE" sz="1200" b="1" i="0" u="none" strike="noStrike" dirty="0">
                          <a:solidFill>
                            <a:schemeClr val="bg1"/>
                          </a:solidFill>
                          <a:effectLst/>
                          <a:latin typeface="Calibri"/>
                        </a:rPr>
                        <a:t>Land</a:t>
                      </a:r>
                    </a:p>
                  </a:txBody>
                  <a:tcPr marL="9525" marR="9525" marT="9525" marB="0" anchor="b"/>
                </a:tc>
                <a:tc>
                  <a:txBody>
                    <a:bodyPr/>
                    <a:lstStyle/>
                    <a:p>
                      <a:pPr algn="l" fontAlgn="b"/>
                      <a:r>
                        <a:rPr lang="de-DE" sz="1200" b="1" i="0" u="none" strike="noStrike">
                          <a:solidFill>
                            <a:schemeClr val="bg1"/>
                          </a:solidFill>
                          <a:effectLst/>
                          <a:latin typeface="Calibri"/>
                        </a:rPr>
                        <a:t>EUEEAUK</a:t>
                      </a:r>
                    </a:p>
                  </a:txBody>
                  <a:tcPr marL="9525" marR="9525" marT="9525" marB="0" anchor="b"/>
                </a:tc>
                <a:tc>
                  <a:txBody>
                    <a:bodyPr/>
                    <a:lstStyle/>
                    <a:p>
                      <a:pPr algn="l" fontAlgn="b"/>
                      <a:r>
                        <a:rPr lang="de-DE" sz="1200" b="1" i="0" u="none" strike="noStrike">
                          <a:solidFill>
                            <a:schemeClr val="bg1"/>
                          </a:solidFill>
                          <a:effectLst/>
                          <a:latin typeface="Calibri"/>
                        </a:rPr>
                        <a:t>Fälle</a:t>
                      </a:r>
                    </a:p>
                  </a:txBody>
                  <a:tcPr marL="9525" marR="9525" marT="9525" marB="0" anchor="b"/>
                </a:tc>
                <a:tc>
                  <a:txBody>
                    <a:bodyPr/>
                    <a:lstStyle/>
                    <a:p>
                      <a:pPr algn="l" fontAlgn="b"/>
                      <a:r>
                        <a:rPr lang="de-DE" sz="1200" b="1" i="0" u="none" strike="noStrike" dirty="0">
                          <a:solidFill>
                            <a:schemeClr val="bg1"/>
                          </a:solidFill>
                          <a:effectLst/>
                          <a:latin typeface="Calibri"/>
                        </a:rPr>
                        <a:t>Fälle 7T</a:t>
                      </a:r>
                    </a:p>
                  </a:txBody>
                  <a:tcPr marL="9525" marR="9525" marT="9525" marB="0" anchor="b"/>
                </a:tc>
                <a:tc>
                  <a:txBody>
                    <a:bodyPr/>
                    <a:lstStyle/>
                    <a:p>
                      <a:pPr algn="l" fontAlgn="b"/>
                      <a:r>
                        <a:rPr lang="de-DE" sz="1200" b="1" i="0" u="none" strike="noStrike" dirty="0">
                          <a:solidFill>
                            <a:schemeClr val="bg1"/>
                          </a:solidFill>
                          <a:effectLst/>
                          <a:latin typeface="Calibri"/>
                        </a:rPr>
                        <a:t>Inzidenz 7T</a:t>
                      </a:r>
                    </a:p>
                  </a:txBody>
                  <a:tcPr marL="9525" marR="9525" marT="9525" marB="0" anchor="b"/>
                </a:tc>
                <a:tc>
                  <a:txBody>
                    <a:bodyPr/>
                    <a:lstStyle/>
                    <a:p>
                      <a:pPr algn="l" fontAlgn="b"/>
                      <a:r>
                        <a:rPr lang="de-DE" sz="1200" b="1" i="0" u="none" strike="noStrike">
                          <a:solidFill>
                            <a:schemeClr val="bg1"/>
                          </a:solidFill>
                          <a:effectLst/>
                          <a:latin typeface="Calibri"/>
                        </a:rPr>
                        <a:t>Fall-Verstorbenen-Anteil</a:t>
                      </a:r>
                    </a:p>
                  </a:txBody>
                  <a:tcPr marL="9525" marR="9525" marT="9525" marB="0" anchor="b"/>
                </a:tc>
                <a:tc>
                  <a:txBody>
                    <a:bodyPr/>
                    <a:lstStyle/>
                    <a:p>
                      <a:pPr algn="l" fontAlgn="b"/>
                      <a:r>
                        <a:rPr lang="de-DE" sz="1200" b="1" i="0" u="none" strike="noStrike" dirty="0">
                          <a:solidFill>
                            <a:schemeClr val="bg1"/>
                          </a:solidFill>
                          <a:effectLst/>
                          <a:latin typeface="Calibri"/>
                        </a:rPr>
                        <a:t>Todesfälle 7T</a:t>
                      </a:r>
                    </a:p>
                  </a:txBody>
                  <a:tcPr marL="9525" marR="9525" marT="9525" marB="0" anchor="b">
                    <a:solidFill>
                      <a:srgbClr val="366092"/>
                    </a:solidFill>
                  </a:tcPr>
                </a:tc>
                <a:tc>
                  <a:txBody>
                    <a:bodyPr/>
                    <a:lstStyle/>
                    <a:p>
                      <a:pPr algn="l" fontAlgn="b"/>
                      <a:r>
                        <a:rPr lang="de-DE" sz="1200" b="1" i="0" u="none" strike="noStrike" dirty="0">
                          <a:solidFill>
                            <a:schemeClr val="bg1"/>
                          </a:solidFill>
                          <a:effectLst/>
                          <a:latin typeface="Calibri"/>
                        </a:rPr>
                        <a:t>I</a:t>
                      </a:r>
                      <a:r>
                        <a:rPr lang="de-DE" sz="1200" b="1" i="0" u="none" strike="noStrike" dirty="0" smtClean="0">
                          <a:solidFill>
                            <a:schemeClr val="bg1"/>
                          </a:solidFill>
                          <a:effectLst/>
                          <a:latin typeface="Calibri"/>
                        </a:rPr>
                        <a:t>nzidenz </a:t>
                      </a:r>
                      <a:r>
                        <a:rPr lang="de-DE" sz="1200" b="1" i="0" u="none" strike="noStrike" dirty="0">
                          <a:solidFill>
                            <a:schemeClr val="bg1"/>
                          </a:solidFill>
                          <a:effectLst/>
                          <a:latin typeface="Calibri"/>
                        </a:rPr>
                        <a:t>Todesfälle 7T</a:t>
                      </a:r>
                    </a:p>
                  </a:txBody>
                  <a:tcPr marL="9525" marR="9525" marT="9525" marB="0" anchor="b">
                    <a:solidFill>
                      <a:srgbClr val="366092"/>
                    </a:solidFill>
                  </a:tcPr>
                </a:tc>
              </a:tr>
              <a:tr h="277561">
                <a:tc>
                  <a:txBody>
                    <a:bodyPr/>
                    <a:lstStyle/>
                    <a:p>
                      <a:pPr algn="l" fontAlgn="b"/>
                      <a:r>
                        <a:rPr lang="de-DE" sz="1200" b="0" i="0" u="none" strike="noStrike" dirty="0">
                          <a:solidFill>
                            <a:schemeClr val="tx2">
                              <a:lumMod val="50000"/>
                            </a:schemeClr>
                          </a:solidFill>
                          <a:effectLst/>
                          <a:latin typeface="Calibri"/>
                        </a:rPr>
                        <a:t>Tschechische Republik</a:t>
                      </a:r>
                    </a:p>
                  </a:txBody>
                  <a:tcPr marL="9525" marR="9525" marT="9525" marB="0" anchor="b"/>
                </a:tc>
                <a:tc>
                  <a:txBody>
                    <a:bodyPr/>
                    <a:lstStyle/>
                    <a:p>
                      <a:pPr algn="l" fontAlgn="b"/>
                      <a:r>
                        <a:rPr lang="de-DE" sz="1200" b="0" i="0" u="none" strike="noStrike">
                          <a:solidFill>
                            <a:schemeClr val="tx2">
                              <a:lumMod val="50000"/>
                            </a:schemeClr>
                          </a:solidFill>
                          <a:effectLst/>
                          <a:latin typeface="Calibri"/>
                        </a:rPr>
                        <a:t>EUEEAUK</a:t>
                      </a:r>
                    </a:p>
                  </a:txBody>
                  <a:tcPr marL="9525" marR="9525" marT="9525" marB="0" anchor="b"/>
                </a:tc>
                <a:tc>
                  <a:txBody>
                    <a:bodyPr/>
                    <a:lstStyle/>
                    <a:p>
                      <a:pPr algn="r" fontAlgn="b"/>
                      <a:r>
                        <a:rPr lang="de-DE" sz="1200" b="0" i="0" u="none" strike="noStrike">
                          <a:solidFill>
                            <a:schemeClr val="tx2">
                              <a:lumMod val="50000"/>
                            </a:schemeClr>
                          </a:solidFill>
                          <a:effectLst/>
                          <a:latin typeface="Calibri"/>
                        </a:rPr>
                        <a:t>208915</a:t>
                      </a:r>
                    </a:p>
                  </a:txBody>
                  <a:tcPr marL="9525" marR="9525" marT="9525" marB="0" anchor="b"/>
                </a:tc>
                <a:tc>
                  <a:txBody>
                    <a:bodyPr/>
                    <a:lstStyle/>
                    <a:p>
                      <a:pPr algn="r" fontAlgn="b"/>
                      <a:r>
                        <a:rPr lang="de-DE" sz="1200" b="0" i="0" u="none" strike="noStrike">
                          <a:solidFill>
                            <a:schemeClr val="tx2">
                              <a:lumMod val="50000"/>
                            </a:schemeClr>
                          </a:solidFill>
                          <a:effectLst/>
                          <a:latin typeface="Calibri"/>
                        </a:rPr>
                        <a:t>69625</a:t>
                      </a:r>
                    </a:p>
                  </a:txBody>
                  <a:tcPr marL="9525" marR="9525" marT="9525" marB="0" anchor="b"/>
                </a:tc>
                <a:tc>
                  <a:txBody>
                    <a:bodyPr/>
                    <a:lstStyle/>
                    <a:p>
                      <a:pPr algn="r" fontAlgn="b"/>
                      <a:r>
                        <a:rPr lang="de-DE" sz="1200" b="0" i="0" u="none" strike="noStrike" dirty="0">
                          <a:solidFill>
                            <a:schemeClr val="tx2">
                              <a:lumMod val="50000"/>
                            </a:schemeClr>
                          </a:solidFill>
                          <a:effectLst/>
                          <a:latin typeface="Calibri"/>
                        </a:rPr>
                        <a:t>653,77</a:t>
                      </a:r>
                    </a:p>
                  </a:txBody>
                  <a:tcPr marL="9525" marR="9525" marT="9525" marB="0" anchor="b"/>
                </a:tc>
                <a:tc>
                  <a:txBody>
                    <a:bodyPr/>
                    <a:lstStyle/>
                    <a:p>
                      <a:pPr algn="r" fontAlgn="b"/>
                      <a:r>
                        <a:rPr lang="de-DE" sz="1200" b="0" i="0" u="none" strike="noStrike">
                          <a:solidFill>
                            <a:schemeClr val="tx2">
                              <a:lumMod val="50000"/>
                            </a:schemeClr>
                          </a:solidFill>
                          <a:effectLst/>
                          <a:latin typeface="Calibri"/>
                        </a:rPr>
                        <a:t>0,83</a:t>
                      </a:r>
                    </a:p>
                  </a:txBody>
                  <a:tcPr marL="9525" marR="9525" marT="9525" marB="0" anchor="b"/>
                </a:tc>
                <a:tc>
                  <a:txBody>
                    <a:bodyPr/>
                    <a:lstStyle/>
                    <a:p>
                      <a:pPr algn="r" fontAlgn="b"/>
                      <a:r>
                        <a:rPr lang="de-DE" sz="1200" b="0" i="0" u="none" strike="noStrike">
                          <a:solidFill>
                            <a:schemeClr val="bg1"/>
                          </a:solidFill>
                          <a:effectLst/>
                          <a:latin typeface="Calibri"/>
                        </a:rPr>
                        <a:t>567</a:t>
                      </a:r>
                    </a:p>
                  </a:txBody>
                  <a:tcPr marL="9525" marR="9525" marT="9525" marB="0" anchor="b">
                    <a:solidFill>
                      <a:srgbClr val="366092"/>
                    </a:solidFill>
                  </a:tcPr>
                </a:tc>
                <a:tc>
                  <a:txBody>
                    <a:bodyPr/>
                    <a:lstStyle/>
                    <a:p>
                      <a:pPr algn="r" fontAlgn="b"/>
                      <a:r>
                        <a:rPr lang="de-DE" sz="1200" b="0" i="0" u="none" strike="noStrike">
                          <a:solidFill>
                            <a:schemeClr val="bg1"/>
                          </a:solidFill>
                          <a:effectLst/>
                          <a:latin typeface="Calibri"/>
                        </a:rPr>
                        <a:t>5,32</a:t>
                      </a:r>
                    </a:p>
                  </a:txBody>
                  <a:tcPr marL="9525" marR="9525" marT="9525" marB="0" anchor="b">
                    <a:solidFill>
                      <a:srgbClr val="366092"/>
                    </a:solidFill>
                  </a:tcPr>
                </a:tc>
              </a:tr>
              <a:tr h="240307">
                <a:tc>
                  <a:txBody>
                    <a:bodyPr/>
                    <a:lstStyle/>
                    <a:p>
                      <a:pPr algn="l" fontAlgn="b"/>
                      <a:r>
                        <a:rPr lang="de-DE" sz="1200" b="0" i="0" u="none" strike="noStrike" dirty="0">
                          <a:solidFill>
                            <a:schemeClr val="tx2">
                              <a:lumMod val="50000"/>
                            </a:schemeClr>
                          </a:solidFill>
                          <a:effectLst/>
                          <a:latin typeface="Calibri"/>
                        </a:rPr>
                        <a:t>Montenegro</a:t>
                      </a:r>
                    </a:p>
                  </a:txBody>
                  <a:tcPr marL="9525" marR="9525" marT="9525" marB="0" anchor="b"/>
                </a:tc>
                <a:tc>
                  <a:txBody>
                    <a:bodyPr/>
                    <a:lstStyle/>
                    <a:p>
                      <a:pPr algn="l" fontAlgn="b"/>
                      <a:r>
                        <a:rPr lang="de-DE" sz="1200" b="0" i="0" u="none" strike="noStrike">
                          <a:solidFill>
                            <a:schemeClr val="tx2">
                              <a:lumMod val="50000"/>
                            </a:schemeClr>
                          </a:solidFill>
                          <a:effectLst/>
                          <a:latin typeface="Calibri"/>
                        </a:rPr>
                        <a:t>Non-EUEEAUK</a:t>
                      </a:r>
                    </a:p>
                  </a:txBody>
                  <a:tcPr marL="9525" marR="9525" marT="9525" marB="0" anchor="b"/>
                </a:tc>
                <a:tc>
                  <a:txBody>
                    <a:bodyPr/>
                    <a:lstStyle/>
                    <a:p>
                      <a:pPr algn="r" fontAlgn="b"/>
                      <a:r>
                        <a:rPr lang="de-DE" sz="1200" b="0" i="0" u="none" strike="noStrike" dirty="0">
                          <a:solidFill>
                            <a:schemeClr val="tx2">
                              <a:lumMod val="50000"/>
                            </a:schemeClr>
                          </a:solidFill>
                          <a:effectLst/>
                          <a:latin typeface="Calibri"/>
                        </a:rPr>
                        <a:t>16069</a:t>
                      </a:r>
                    </a:p>
                  </a:txBody>
                  <a:tcPr marL="9525" marR="9525" marT="9525" marB="0" anchor="b"/>
                </a:tc>
                <a:tc>
                  <a:txBody>
                    <a:bodyPr/>
                    <a:lstStyle/>
                    <a:p>
                      <a:pPr algn="r" fontAlgn="b"/>
                      <a:r>
                        <a:rPr lang="de-DE" sz="1200" b="0" i="0" u="none" strike="noStrike">
                          <a:solidFill>
                            <a:schemeClr val="tx2">
                              <a:lumMod val="50000"/>
                            </a:schemeClr>
                          </a:solidFill>
                          <a:effectLst/>
                          <a:latin typeface="Calibri"/>
                        </a:rPr>
                        <a:t>1608</a:t>
                      </a:r>
                    </a:p>
                  </a:txBody>
                  <a:tcPr marL="9525" marR="9525" marT="9525" marB="0" anchor="b"/>
                </a:tc>
                <a:tc>
                  <a:txBody>
                    <a:bodyPr/>
                    <a:lstStyle/>
                    <a:p>
                      <a:pPr algn="r" fontAlgn="b"/>
                      <a:r>
                        <a:rPr lang="de-DE" sz="1200" b="0" i="0" u="none" strike="noStrike" dirty="0">
                          <a:solidFill>
                            <a:schemeClr val="tx2">
                              <a:lumMod val="50000"/>
                            </a:schemeClr>
                          </a:solidFill>
                          <a:effectLst/>
                          <a:latin typeface="Calibri"/>
                        </a:rPr>
                        <a:t>258,45</a:t>
                      </a:r>
                    </a:p>
                  </a:txBody>
                  <a:tcPr marL="9525" marR="9525" marT="9525" marB="0" anchor="b"/>
                </a:tc>
                <a:tc>
                  <a:txBody>
                    <a:bodyPr/>
                    <a:lstStyle/>
                    <a:p>
                      <a:pPr algn="r" fontAlgn="b"/>
                      <a:r>
                        <a:rPr lang="de-DE" sz="1200" b="0" i="0" u="none" strike="noStrike">
                          <a:solidFill>
                            <a:schemeClr val="tx2">
                              <a:lumMod val="50000"/>
                            </a:schemeClr>
                          </a:solidFill>
                          <a:effectLst/>
                          <a:latin typeface="Calibri"/>
                        </a:rPr>
                        <a:t>1,56</a:t>
                      </a:r>
                    </a:p>
                  </a:txBody>
                  <a:tcPr marL="9525" marR="9525" marT="9525" marB="0" anchor="b"/>
                </a:tc>
                <a:tc>
                  <a:txBody>
                    <a:bodyPr/>
                    <a:lstStyle/>
                    <a:p>
                      <a:pPr algn="r" fontAlgn="b"/>
                      <a:r>
                        <a:rPr lang="de-DE" sz="1200" b="0" i="0" u="none" strike="noStrike">
                          <a:solidFill>
                            <a:schemeClr val="bg1"/>
                          </a:solidFill>
                          <a:effectLst/>
                          <a:latin typeface="Calibri"/>
                        </a:rPr>
                        <a:t>33</a:t>
                      </a:r>
                    </a:p>
                  </a:txBody>
                  <a:tcPr marL="9525" marR="9525" marT="9525" marB="0" anchor="b">
                    <a:solidFill>
                      <a:srgbClr val="366092"/>
                    </a:solidFill>
                  </a:tcPr>
                </a:tc>
                <a:tc>
                  <a:txBody>
                    <a:bodyPr/>
                    <a:lstStyle/>
                    <a:p>
                      <a:pPr algn="r" fontAlgn="b"/>
                      <a:r>
                        <a:rPr lang="de-DE" sz="1200" b="0" i="0" u="none" strike="noStrike" dirty="0">
                          <a:solidFill>
                            <a:schemeClr val="bg1"/>
                          </a:solidFill>
                          <a:effectLst/>
                          <a:latin typeface="Calibri"/>
                        </a:rPr>
                        <a:t>5,3</a:t>
                      </a:r>
                    </a:p>
                  </a:txBody>
                  <a:tcPr marL="9525" marR="9525" marT="9525" marB="0" anchor="b">
                    <a:solidFill>
                      <a:srgbClr val="366092"/>
                    </a:solidFill>
                  </a:tcPr>
                </a:tc>
              </a:tr>
              <a:tr h="240307">
                <a:tc>
                  <a:txBody>
                    <a:bodyPr/>
                    <a:lstStyle/>
                    <a:p>
                      <a:pPr algn="l" fontAlgn="b"/>
                      <a:r>
                        <a:rPr lang="de-DE" sz="1200" b="0" i="0" u="none" strike="noStrike">
                          <a:solidFill>
                            <a:schemeClr val="tx2">
                              <a:lumMod val="50000"/>
                            </a:schemeClr>
                          </a:solidFill>
                          <a:effectLst/>
                          <a:latin typeface="Calibri"/>
                        </a:rPr>
                        <a:t>Andorra</a:t>
                      </a:r>
                    </a:p>
                  </a:txBody>
                  <a:tcPr marL="9525" marR="9525" marT="9525" marB="0" anchor="b"/>
                </a:tc>
                <a:tc>
                  <a:txBody>
                    <a:bodyPr/>
                    <a:lstStyle/>
                    <a:p>
                      <a:pPr algn="l" fontAlgn="b"/>
                      <a:r>
                        <a:rPr lang="de-DE" sz="1200" b="0" i="0" u="none" strike="noStrike">
                          <a:solidFill>
                            <a:schemeClr val="tx2">
                              <a:lumMod val="50000"/>
                            </a:schemeClr>
                          </a:solidFill>
                          <a:effectLst/>
                          <a:latin typeface="Calibri"/>
                        </a:rPr>
                        <a:t>Non-EUEEAUK</a:t>
                      </a:r>
                    </a:p>
                  </a:txBody>
                  <a:tcPr marL="9525" marR="9525" marT="9525" marB="0" anchor="b"/>
                </a:tc>
                <a:tc>
                  <a:txBody>
                    <a:bodyPr/>
                    <a:lstStyle/>
                    <a:p>
                      <a:pPr algn="r" fontAlgn="b"/>
                      <a:r>
                        <a:rPr lang="de-DE" sz="1200" b="0" i="0" u="none" strike="noStrike" dirty="0">
                          <a:solidFill>
                            <a:schemeClr val="tx2">
                              <a:lumMod val="50000"/>
                            </a:schemeClr>
                          </a:solidFill>
                          <a:effectLst/>
                          <a:latin typeface="Calibri"/>
                        </a:rPr>
                        <a:t>3811</a:t>
                      </a:r>
                    </a:p>
                  </a:txBody>
                  <a:tcPr marL="9525" marR="9525" marT="9525" marB="0" anchor="b"/>
                </a:tc>
                <a:tc>
                  <a:txBody>
                    <a:bodyPr/>
                    <a:lstStyle/>
                    <a:p>
                      <a:pPr algn="r" fontAlgn="b"/>
                      <a:r>
                        <a:rPr lang="de-DE" sz="1200" b="0" i="0" u="none" strike="noStrike" dirty="0">
                          <a:solidFill>
                            <a:schemeClr val="tx2">
                              <a:lumMod val="50000"/>
                            </a:schemeClr>
                          </a:solidFill>
                          <a:effectLst/>
                          <a:latin typeface="Calibri"/>
                        </a:rPr>
                        <a:t>621</a:t>
                      </a:r>
                    </a:p>
                  </a:txBody>
                  <a:tcPr marL="9525" marR="9525" marT="9525" marB="0" anchor="b"/>
                </a:tc>
                <a:tc>
                  <a:txBody>
                    <a:bodyPr/>
                    <a:lstStyle/>
                    <a:p>
                      <a:pPr algn="r" fontAlgn="b"/>
                      <a:r>
                        <a:rPr lang="de-DE" sz="1200" b="0" i="0" u="none" strike="noStrike">
                          <a:solidFill>
                            <a:schemeClr val="tx2">
                              <a:lumMod val="50000"/>
                            </a:schemeClr>
                          </a:solidFill>
                          <a:effectLst/>
                          <a:latin typeface="Calibri"/>
                        </a:rPr>
                        <a:t>815,21</a:t>
                      </a:r>
                    </a:p>
                  </a:txBody>
                  <a:tcPr marL="9525" marR="9525" marT="9525" marB="0" anchor="b"/>
                </a:tc>
                <a:tc>
                  <a:txBody>
                    <a:bodyPr/>
                    <a:lstStyle/>
                    <a:p>
                      <a:pPr algn="r" fontAlgn="b"/>
                      <a:r>
                        <a:rPr lang="de-DE" sz="1200" b="0" i="0" u="none" strike="noStrike">
                          <a:solidFill>
                            <a:schemeClr val="tx2">
                              <a:lumMod val="50000"/>
                            </a:schemeClr>
                          </a:solidFill>
                          <a:effectLst/>
                          <a:latin typeface="Calibri"/>
                        </a:rPr>
                        <a:t>1,65</a:t>
                      </a:r>
                    </a:p>
                  </a:txBody>
                  <a:tcPr marL="9525" marR="9525" marT="9525" marB="0" anchor="b"/>
                </a:tc>
                <a:tc>
                  <a:txBody>
                    <a:bodyPr/>
                    <a:lstStyle/>
                    <a:p>
                      <a:pPr algn="r" fontAlgn="b"/>
                      <a:r>
                        <a:rPr lang="de-DE" sz="1200" b="0" i="0" u="none" strike="noStrike">
                          <a:solidFill>
                            <a:schemeClr val="bg1"/>
                          </a:solidFill>
                          <a:effectLst/>
                          <a:latin typeface="Calibri"/>
                        </a:rPr>
                        <a:t>4</a:t>
                      </a:r>
                    </a:p>
                  </a:txBody>
                  <a:tcPr marL="9525" marR="9525" marT="9525" marB="0" anchor="b">
                    <a:solidFill>
                      <a:srgbClr val="366092"/>
                    </a:solidFill>
                  </a:tcPr>
                </a:tc>
                <a:tc>
                  <a:txBody>
                    <a:bodyPr/>
                    <a:lstStyle/>
                    <a:p>
                      <a:pPr algn="r" fontAlgn="b"/>
                      <a:r>
                        <a:rPr lang="de-DE" sz="1200" b="0" i="0" u="none" strike="noStrike">
                          <a:solidFill>
                            <a:schemeClr val="bg1"/>
                          </a:solidFill>
                          <a:effectLst/>
                          <a:latin typeface="Calibri"/>
                        </a:rPr>
                        <a:t>5,25</a:t>
                      </a:r>
                    </a:p>
                  </a:txBody>
                  <a:tcPr marL="9525" marR="9525" marT="9525" marB="0" anchor="b">
                    <a:solidFill>
                      <a:srgbClr val="366092"/>
                    </a:solidFill>
                  </a:tcPr>
                </a:tc>
              </a:tr>
              <a:tr h="240307">
                <a:tc>
                  <a:txBody>
                    <a:bodyPr/>
                    <a:lstStyle/>
                    <a:p>
                      <a:pPr algn="l" fontAlgn="b"/>
                      <a:r>
                        <a:rPr lang="de-DE" sz="1200" b="0" i="0" u="none" strike="noStrike">
                          <a:solidFill>
                            <a:schemeClr val="tx2">
                              <a:lumMod val="50000"/>
                            </a:schemeClr>
                          </a:solidFill>
                          <a:effectLst/>
                          <a:latin typeface="Calibri"/>
                        </a:rPr>
                        <a:t>Republik Moldau</a:t>
                      </a:r>
                    </a:p>
                  </a:txBody>
                  <a:tcPr marL="9525" marR="9525" marT="9525" marB="0" anchor="b"/>
                </a:tc>
                <a:tc>
                  <a:txBody>
                    <a:bodyPr/>
                    <a:lstStyle/>
                    <a:p>
                      <a:pPr algn="l" fontAlgn="b"/>
                      <a:r>
                        <a:rPr lang="de-DE" sz="1200" b="0" i="0" u="none" strike="noStrike">
                          <a:solidFill>
                            <a:schemeClr val="tx2">
                              <a:lumMod val="50000"/>
                            </a:schemeClr>
                          </a:solidFill>
                          <a:effectLst/>
                          <a:latin typeface="Calibri"/>
                        </a:rPr>
                        <a:t>Non-EUEEAUK</a:t>
                      </a:r>
                    </a:p>
                  </a:txBody>
                  <a:tcPr marL="9525" marR="9525" marT="9525" marB="0" anchor="b"/>
                </a:tc>
                <a:tc>
                  <a:txBody>
                    <a:bodyPr/>
                    <a:lstStyle/>
                    <a:p>
                      <a:pPr algn="r" fontAlgn="b"/>
                      <a:r>
                        <a:rPr lang="de-DE" sz="1200" b="0" i="0" u="none" strike="noStrike">
                          <a:solidFill>
                            <a:schemeClr val="tx2">
                              <a:lumMod val="50000"/>
                            </a:schemeClr>
                          </a:solidFill>
                          <a:effectLst/>
                          <a:latin typeface="Calibri"/>
                        </a:rPr>
                        <a:t>68791</a:t>
                      </a:r>
                    </a:p>
                  </a:txBody>
                  <a:tcPr marL="9525" marR="9525" marT="9525" marB="0" anchor="b"/>
                </a:tc>
                <a:tc>
                  <a:txBody>
                    <a:bodyPr/>
                    <a:lstStyle/>
                    <a:p>
                      <a:pPr algn="r" fontAlgn="b"/>
                      <a:r>
                        <a:rPr lang="de-DE" sz="1200" b="0" i="0" u="none" strike="noStrike">
                          <a:solidFill>
                            <a:schemeClr val="tx2">
                              <a:lumMod val="50000"/>
                            </a:schemeClr>
                          </a:solidFill>
                          <a:effectLst/>
                          <a:latin typeface="Calibri"/>
                        </a:rPr>
                        <a:t>4367</a:t>
                      </a:r>
                    </a:p>
                  </a:txBody>
                  <a:tcPr marL="9525" marR="9525" marT="9525" marB="0" anchor="b"/>
                </a:tc>
                <a:tc>
                  <a:txBody>
                    <a:bodyPr/>
                    <a:lstStyle/>
                    <a:p>
                      <a:pPr algn="r" fontAlgn="b"/>
                      <a:r>
                        <a:rPr lang="de-DE" sz="1200" b="0" i="0" u="none" strike="noStrike" dirty="0">
                          <a:solidFill>
                            <a:schemeClr val="tx2">
                              <a:lumMod val="50000"/>
                            </a:schemeClr>
                          </a:solidFill>
                          <a:effectLst/>
                          <a:latin typeface="Calibri"/>
                        </a:rPr>
                        <a:t>108,01</a:t>
                      </a:r>
                    </a:p>
                  </a:txBody>
                  <a:tcPr marL="9525" marR="9525" marT="9525" marB="0" anchor="b"/>
                </a:tc>
                <a:tc>
                  <a:txBody>
                    <a:bodyPr/>
                    <a:lstStyle/>
                    <a:p>
                      <a:pPr algn="r" fontAlgn="b"/>
                      <a:r>
                        <a:rPr lang="de-DE" sz="1200" b="0" i="0" u="none" strike="noStrike">
                          <a:solidFill>
                            <a:schemeClr val="tx2">
                              <a:lumMod val="50000"/>
                            </a:schemeClr>
                          </a:solidFill>
                          <a:effectLst/>
                          <a:latin typeface="Calibri"/>
                        </a:rPr>
                        <a:t>2,37</a:t>
                      </a:r>
                    </a:p>
                  </a:txBody>
                  <a:tcPr marL="9525" marR="9525" marT="9525" marB="0" anchor="b"/>
                </a:tc>
                <a:tc>
                  <a:txBody>
                    <a:bodyPr/>
                    <a:lstStyle/>
                    <a:p>
                      <a:pPr algn="r" fontAlgn="b"/>
                      <a:r>
                        <a:rPr lang="de-DE" sz="1200" b="0" i="0" u="none" strike="noStrike">
                          <a:solidFill>
                            <a:schemeClr val="bg1"/>
                          </a:solidFill>
                          <a:effectLst/>
                          <a:latin typeface="Calibri"/>
                        </a:rPr>
                        <a:t>116</a:t>
                      </a:r>
                    </a:p>
                  </a:txBody>
                  <a:tcPr marL="9525" marR="9525" marT="9525" marB="0" anchor="b">
                    <a:solidFill>
                      <a:srgbClr val="366092"/>
                    </a:solidFill>
                  </a:tcPr>
                </a:tc>
                <a:tc>
                  <a:txBody>
                    <a:bodyPr/>
                    <a:lstStyle/>
                    <a:p>
                      <a:pPr algn="r" fontAlgn="b"/>
                      <a:r>
                        <a:rPr lang="de-DE" sz="1200" b="0" i="0" u="none" strike="noStrike" dirty="0">
                          <a:solidFill>
                            <a:schemeClr val="bg1"/>
                          </a:solidFill>
                          <a:effectLst/>
                          <a:latin typeface="Calibri"/>
                        </a:rPr>
                        <a:t>2,87</a:t>
                      </a:r>
                    </a:p>
                  </a:txBody>
                  <a:tcPr marL="9525" marR="9525" marT="9525" marB="0" anchor="b">
                    <a:solidFill>
                      <a:srgbClr val="366092"/>
                    </a:solidFill>
                  </a:tcPr>
                </a:tc>
              </a:tr>
              <a:tr h="240307">
                <a:tc>
                  <a:txBody>
                    <a:bodyPr/>
                    <a:lstStyle/>
                    <a:p>
                      <a:pPr algn="l" fontAlgn="b"/>
                      <a:r>
                        <a:rPr lang="de-DE" sz="1200" b="0" i="0" u="none" strike="noStrike">
                          <a:solidFill>
                            <a:schemeClr val="tx2">
                              <a:lumMod val="50000"/>
                            </a:schemeClr>
                          </a:solidFill>
                          <a:effectLst/>
                          <a:latin typeface="Calibri"/>
                        </a:rPr>
                        <a:t>Armenien</a:t>
                      </a:r>
                    </a:p>
                  </a:txBody>
                  <a:tcPr marL="9525" marR="9525" marT="9525" marB="0" anchor="b"/>
                </a:tc>
                <a:tc>
                  <a:txBody>
                    <a:bodyPr/>
                    <a:lstStyle/>
                    <a:p>
                      <a:pPr algn="l" fontAlgn="b"/>
                      <a:r>
                        <a:rPr lang="de-DE" sz="1200" b="0" i="0" u="none" strike="noStrike">
                          <a:solidFill>
                            <a:schemeClr val="tx2">
                              <a:lumMod val="50000"/>
                            </a:schemeClr>
                          </a:solidFill>
                          <a:effectLst/>
                          <a:latin typeface="Calibri"/>
                        </a:rPr>
                        <a:t>Non-EUEEAUK</a:t>
                      </a:r>
                    </a:p>
                  </a:txBody>
                  <a:tcPr marL="9525" marR="9525" marT="9525" marB="0" anchor="b"/>
                </a:tc>
                <a:tc>
                  <a:txBody>
                    <a:bodyPr/>
                    <a:lstStyle/>
                    <a:p>
                      <a:pPr algn="r" fontAlgn="b"/>
                      <a:r>
                        <a:rPr lang="de-DE" sz="1200" b="0" i="0" u="none" strike="noStrike">
                          <a:solidFill>
                            <a:schemeClr val="tx2">
                              <a:lumMod val="50000"/>
                            </a:schemeClr>
                          </a:solidFill>
                          <a:effectLst/>
                          <a:latin typeface="Calibri"/>
                        </a:rPr>
                        <a:t>68530</a:t>
                      </a:r>
                    </a:p>
                  </a:txBody>
                  <a:tcPr marL="9525" marR="9525" marT="9525" marB="0" anchor="b"/>
                </a:tc>
                <a:tc>
                  <a:txBody>
                    <a:bodyPr/>
                    <a:lstStyle/>
                    <a:p>
                      <a:pPr algn="r" fontAlgn="b"/>
                      <a:r>
                        <a:rPr lang="de-DE" sz="1200" b="0" i="0" u="none" strike="noStrike">
                          <a:solidFill>
                            <a:schemeClr val="tx2">
                              <a:lumMod val="50000"/>
                            </a:schemeClr>
                          </a:solidFill>
                          <a:effectLst/>
                          <a:latin typeface="Calibri"/>
                        </a:rPr>
                        <a:t>9906</a:t>
                      </a:r>
                    </a:p>
                  </a:txBody>
                  <a:tcPr marL="9525" marR="9525" marT="9525" marB="0" anchor="b"/>
                </a:tc>
                <a:tc>
                  <a:txBody>
                    <a:bodyPr/>
                    <a:lstStyle/>
                    <a:p>
                      <a:pPr algn="r" fontAlgn="b"/>
                      <a:r>
                        <a:rPr lang="de-DE" sz="1200" b="0" i="0" u="none" strike="noStrike">
                          <a:solidFill>
                            <a:schemeClr val="tx2">
                              <a:lumMod val="50000"/>
                            </a:schemeClr>
                          </a:solidFill>
                          <a:effectLst/>
                          <a:latin typeface="Calibri"/>
                        </a:rPr>
                        <a:t>334,92</a:t>
                      </a:r>
                    </a:p>
                  </a:txBody>
                  <a:tcPr marL="9525" marR="9525" marT="9525" marB="0" anchor="b"/>
                </a:tc>
                <a:tc>
                  <a:txBody>
                    <a:bodyPr/>
                    <a:lstStyle/>
                    <a:p>
                      <a:pPr algn="r" fontAlgn="b"/>
                      <a:r>
                        <a:rPr lang="de-DE" sz="1200" b="0" i="0" u="none" strike="noStrike" dirty="0">
                          <a:solidFill>
                            <a:schemeClr val="tx2">
                              <a:lumMod val="50000"/>
                            </a:schemeClr>
                          </a:solidFill>
                          <a:effectLst/>
                          <a:latin typeface="Calibri"/>
                        </a:rPr>
                        <a:t>1,64</a:t>
                      </a:r>
                    </a:p>
                  </a:txBody>
                  <a:tcPr marL="9525" marR="9525" marT="9525" marB="0" anchor="b"/>
                </a:tc>
                <a:tc>
                  <a:txBody>
                    <a:bodyPr/>
                    <a:lstStyle/>
                    <a:p>
                      <a:pPr algn="r" fontAlgn="b"/>
                      <a:r>
                        <a:rPr lang="de-DE" sz="1200" b="0" i="0" u="none" strike="noStrike">
                          <a:solidFill>
                            <a:schemeClr val="bg1"/>
                          </a:solidFill>
                          <a:effectLst/>
                          <a:latin typeface="Calibri"/>
                        </a:rPr>
                        <a:t>82</a:t>
                      </a:r>
                    </a:p>
                  </a:txBody>
                  <a:tcPr marL="9525" marR="9525" marT="9525" marB="0" anchor="b">
                    <a:solidFill>
                      <a:srgbClr val="366092"/>
                    </a:solidFill>
                  </a:tcPr>
                </a:tc>
                <a:tc>
                  <a:txBody>
                    <a:bodyPr/>
                    <a:lstStyle/>
                    <a:p>
                      <a:pPr algn="r" fontAlgn="b"/>
                      <a:r>
                        <a:rPr lang="de-DE" sz="1200" b="0" i="0" u="none" strike="noStrike" dirty="0">
                          <a:solidFill>
                            <a:schemeClr val="bg1"/>
                          </a:solidFill>
                          <a:effectLst/>
                          <a:latin typeface="Calibri"/>
                        </a:rPr>
                        <a:t>2,77</a:t>
                      </a:r>
                    </a:p>
                  </a:txBody>
                  <a:tcPr marL="9525" marR="9525" marT="9525" marB="0" anchor="b">
                    <a:solidFill>
                      <a:srgbClr val="366092"/>
                    </a:solidFill>
                  </a:tcPr>
                </a:tc>
              </a:tr>
              <a:tr h="240307">
                <a:tc>
                  <a:txBody>
                    <a:bodyPr/>
                    <a:lstStyle/>
                    <a:p>
                      <a:pPr algn="l" fontAlgn="b"/>
                      <a:r>
                        <a:rPr lang="de-DE" sz="1200" b="0" i="0" u="none" strike="noStrike" dirty="0">
                          <a:solidFill>
                            <a:schemeClr val="tx2">
                              <a:lumMod val="50000"/>
                            </a:schemeClr>
                          </a:solidFill>
                          <a:effectLst/>
                          <a:latin typeface="Calibri"/>
                        </a:rPr>
                        <a:t>Ungarn</a:t>
                      </a:r>
                    </a:p>
                  </a:txBody>
                  <a:tcPr marL="9525" marR="9525" marT="9525" marB="0" anchor="b"/>
                </a:tc>
                <a:tc>
                  <a:txBody>
                    <a:bodyPr/>
                    <a:lstStyle/>
                    <a:p>
                      <a:pPr algn="l" fontAlgn="b"/>
                      <a:r>
                        <a:rPr lang="de-DE" sz="1200" b="0" i="0" u="none" strike="noStrike" dirty="0">
                          <a:solidFill>
                            <a:schemeClr val="tx2">
                              <a:lumMod val="50000"/>
                            </a:schemeClr>
                          </a:solidFill>
                          <a:effectLst/>
                          <a:latin typeface="Calibri"/>
                        </a:rPr>
                        <a:t>EUEEAUK</a:t>
                      </a:r>
                    </a:p>
                  </a:txBody>
                  <a:tcPr marL="9525" marR="9525" marT="9525" marB="0" anchor="b"/>
                </a:tc>
                <a:tc>
                  <a:txBody>
                    <a:bodyPr/>
                    <a:lstStyle/>
                    <a:p>
                      <a:pPr algn="r" fontAlgn="b"/>
                      <a:r>
                        <a:rPr lang="de-DE" sz="1200" b="0" i="0" u="none" strike="noStrike">
                          <a:solidFill>
                            <a:schemeClr val="tx2">
                              <a:lumMod val="50000"/>
                            </a:schemeClr>
                          </a:solidFill>
                          <a:effectLst/>
                          <a:latin typeface="Calibri"/>
                        </a:rPr>
                        <a:t>52212</a:t>
                      </a:r>
                    </a:p>
                  </a:txBody>
                  <a:tcPr marL="9525" marR="9525" marT="9525" marB="0" anchor="b"/>
                </a:tc>
                <a:tc>
                  <a:txBody>
                    <a:bodyPr/>
                    <a:lstStyle/>
                    <a:p>
                      <a:pPr algn="r" fontAlgn="b"/>
                      <a:r>
                        <a:rPr lang="de-DE" sz="1200" b="0" i="0" u="none" strike="noStrike">
                          <a:solidFill>
                            <a:schemeClr val="tx2">
                              <a:lumMod val="50000"/>
                            </a:schemeClr>
                          </a:solidFill>
                          <a:effectLst/>
                          <a:latin typeface="Calibri"/>
                        </a:rPr>
                        <a:t>10480</a:t>
                      </a:r>
                    </a:p>
                  </a:txBody>
                  <a:tcPr marL="9525" marR="9525" marT="9525" marB="0" anchor="b"/>
                </a:tc>
                <a:tc>
                  <a:txBody>
                    <a:bodyPr/>
                    <a:lstStyle/>
                    <a:p>
                      <a:pPr algn="r" fontAlgn="b"/>
                      <a:r>
                        <a:rPr lang="de-DE" sz="1200" b="0" i="0" u="none" strike="noStrike">
                          <a:solidFill>
                            <a:schemeClr val="tx2">
                              <a:lumMod val="50000"/>
                            </a:schemeClr>
                          </a:solidFill>
                          <a:effectLst/>
                          <a:latin typeface="Calibri"/>
                        </a:rPr>
                        <a:t>107,24</a:t>
                      </a:r>
                    </a:p>
                  </a:txBody>
                  <a:tcPr marL="9525" marR="9525" marT="9525" marB="0" anchor="b"/>
                </a:tc>
                <a:tc>
                  <a:txBody>
                    <a:bodyPr/>
                    <a:lstStyle/>
                    <a:p>
                      <a:pPr algn="r" fontAlgn="b"/>
                      <a:r>
                        <a:rPr lang="de-DE" sz="1200" b="0" i="0" u="none" strike="noStrike" dirty="0">
                          <a:solidFill>
                            <a:schemeClr val="tx2">
                              <a:lumMod val="50000"/>
                            </a:schemeClr>
                          </a:solidFill>
                          <a:effectLst/>
                          <a:latin typeface="Calibri"/>
                        </a:rPr>
                        <a:t>2,5</a:t>
                      </a:r>
                    </a:p>
                  </a:txBody>
                  <a:tcPr marL="9525" marR="9525" marT="9525" marB="0" anchor="b"/>
                </a:tc>
                <a:tc>
                  <a:txBody>
                    <a:bodyPr/>
                    <a:lstStyle/>
                    <a:p>
                      <a:pPr algn="r" fontAlgn="b"/>
                      <a:r>
                        <a:rPr lang="de-DE" sz="1200" b="0" i="0" u="none" strike="noStrike">
                          <a:solidFill>
                            <a:schemeClr val="bg1"/>
                          </a:solidFill>
                          <a:effectLst/>
                          <a:latin typeface="Calibri"/>
                        </a:rPr>
                        <a:t>253</a:t>
                      </a:r>
                    </a:p>
                  </a:txBody>
                  <a:tcPr marL="9525" marR="9525" marT="9525" marB="0" anchor="b">
                    <a:solidFill>
                      <a:srgbClr val="366092"/>
                    </a:solidFill>
                  </a:tcPr>
                </a:tc>
                <a:tc>
                  <a:txBody>
                    <a:bodyPr/>
                    <a:lstStyle/>
                    <a:p>
                      <a:pPr algn="r" fontAlgn="b"/>
                      <a:r>
                        <a:rPr lang="de-DE" sz="1200" b="0" i="0" u="none" strike="noStrike">
                          <a:solidFill>
                            <a:schemeClr val="bg1"/>
                          </a:solidFill>
                          <a:effectLst/>
                          <a:latin typeface="Calibri"/>
                        </a:rPr>
                        <a:t>2,59</a:t>
                      </a:r>
                    </a:p>
                  </a:txBody>
                  <a:tcPr marL="9525" marR="9525" marT="9525" marB="0" anchor="b">
                    <a:solidFill>
                      <a:srgbClr val="366092"/>
                    </a:solidFill>
                  </a:tcPr>
                </a:tc>
              </a:tr>
              <a:tr h="240307">
                <a:tc>
                  <a:txBody>
                    <a:bodyPr/>
                    <a:lstStyle/>
                    <a:p>
                      <a:pPr algn="l" fontAlgn="b"/>
                      <a:r>
                        <a:rPr lang="de-DE" sz="1200" b="0" i="0" u="none" strike="noStrike">
                          <a:solidFill>
                            <a:schemeClr val="tx2">
                              <a:lumMod val="50000"/>
                            </a:schemeClr>
                          </a:solidFill>
                          <a:effectLst/>
                          <a:latin typeface="Calibri"/>
                        </a:rPr>
                        <a:t>Nordmazedonien</a:t>
                      </a:r>
                    </a:p>
                  </a:txBody>
                  <a:tcPr marL="9525" marR="9525" marT="9525" marB="0" anchor="b"/>
                </a:tc>
                <a:tc>
                  <a:txBody>
                    <a:bodyPr/>
                    <a:lstStyle/>
                    <a:p>
                      <a:pPr algn="l" fontAlgn="b"/>
                      <a:r>
                        <a:rPr lang="de-DE" sz="1200" b="0" i="0" u="none" strike="noStrike">
                          <a:solidFill>
                            <a:schemeClr val="tx2">
                              <a:lumMod val="50000"/>
                            </a:schemeClr>
                          </a:solidFill>
                          <a:effectLst/>
                          <a:latin typeface="Calibri"/>
                        </a:rPr>
                        <a:t>Non-EUEEAUK</a:t>
                      </a:r>
                    </a:p>
                  </a:txBody>
                  <a:tcPr marL="9525" marR="9525" marT="9525" marB="0" anchor="b"/>
                </a:tc>
                <a:tc>
                  <a:txBody>
                    <a:bodyPr/>
                    <a:lstStyle/>
                    <a:p>
                      <a:pPr algn="r" fontAlgn="b"/>
                      <a:r>
                        <a:rPr lang="de-DE" sz="1200" b="0" i="0" u="none" strike="noStrike">
                          <a:solidFill>
                            <a:schemeClr val="tx2">
                              <a:lumMod val="50000"/>
                            </a:schemeClr>
                          </a:solidFill>
                          <a:effectLst/>
                          <a:latin typeface="Calibri"/>
                        </a:rPr>
                        <a:t>24836</a:t>
                      </a:r>
                    </a:p>
                  </a:txBody>
                  <a:tcPr marL="9525" marR="9525" marT="9525" marB="0" anchor="b"/>
                </a:tc>
                <a:tc>
                  <a:txBody>
                    <a:bodyPr/>
                    <a:lstStyle/>
                    <a:p>
                      <a:pPr algn="r" fontAlgn="b"/>
                      <a:r>
                        <a:rPr lang="de-DE" sz="1200" b="0" i="0" u="none" strike="noStrike" dirty="0">
                          <a:solidFill>
                            <a:schemeClr val="tx2">
                              <a:lumMod val="50000"/>
                            </a:schemeClr>
                          </a:solidFill>
                          <a:effectLst/>
                          <a:latin typeface="Calibri"/>
                        </a:rPr>
                        <a:t>3200</a:t>
                      </a:r>
                    </a:p>
                  </a:txBody>
                  <a:tcPr marL="9525" marR="9525" marT="9525" marB="0" anchor="b"/>
                </a:tc>
                <a:tc>
                  <a:txBody>
                    <a:bodyPr/>
                    <a:lstStyle/>
                    <a:p>
                      <a:pPr algn="r" fontAlgn="b"/>
                      <a:r>
                        <a:rPr lang="de-DE" sz="1200" b="0" i="0" u="none" strike="noStrike">
                          <a:solidFill>
                            <a:schemeClr val="tx2">
                              <a:lumMod val="50000"/>
                            </a:schemeClr>
                          </a:solidFill>
                          <a:effectLst/>
                          <a:latin typeface="Calibri"/>
                        </a:rPr>
                        <a:t>154,06</a:t>
                      </a:r>
                    </a:p>
                  </a:txBody>
                  <a:tcPr marL="9525" marR="9525" marT="9525" marB="0" anchor="b"/>
                </a:tc>
                <a:tc>
                  <a:txBody>
                    <a:bodyPr/>
                    <a:lstStyle/>
                    <a:p>
                      <a:pPr algn="r" fontAlgn="b"/>
                      <a:r>
                        <a:rPr lang="de-DE" sz="1200" b="0" i="0" u="none" strike="noStrike">
                          <a:solidFill>
                            <a:schemeClr val="tx2">
                              <a:lumMod val="50000"/>
                            </a:schemeClr>
                          </a:solidFill>
                          <a:effectLst/>
                          <a:latin typeface="Calibri"/>
                        </a:rPr>
                        <a:t>3,47</a:t>
                      </a:r>
                    </a:p>
                  </a:txBody>
                  <a:tcPr marL="9525" marR="9525" marT="9525" marB="0" anchor="b"/>
                </a:tc>
                <a:tc>
                  <a:txBody>
                    <a:bodyPr/>
                    <a:lstStyle/>
                    <a:p>
                      <a:pPr algn="r" fontAlgn="b"/>
                      <a:r>
                        <a:rPr lang="de-DE" sz="1200" b="0" i="0" u="none" strike="noStrike" dirty="0">
                          <a:solidFill>
                            <a:schemeClr val="bg1"/>
                          </a:solidFill>
                          <a:effectLst/>
                          <a:latin typeface="Calibri"/>
                        </a:rPr>
                        <a:t>53</a:t>
                      </a:r>
                    </a:p>
                  </a:txBody>
                  <a:tcPr marL="9525" marR="9525" marT="9525" marB="0" anchor="b">
                    <a:solidFill>
                      <a:srgbClr val="366092"/>
                    </a:solidFill>
                  </a:tcPr>
                </a:tc>
                <a:tc>
                  <a:txBody>
                    <a:bodyPr/>
                    <a:lstStyle/>
                    <a:p>
                      <a:pPr algn="r" fontAlgn="b"/>
                      <a:r>
                        <a:rPr lang="de-DE" sz="1200" b="0" i="0" u="none" strike="noStrike" dirty="0">
                          <a:solidFill>
                            <a:schemeClr val="bg1"/>
                          </a:solidFill>
                          <a:effectLst/>
                          <a:latin typeface="Calibri"/>
                        </a:rPr>
                        <a:t>2,55</a:t>
                      </a:r>
                    </a:p>
                  </a:txBody>
                  <a:tcPr marL="9525" marR="9525" marT="9525" marB="0" anchor="b">
                    <a:solidFill>
                      <a:srgbClr val="366092"/>
                    </a:solidFill>
                  </a:tcPr>
                </a:tc>
              </a:tr>
              <a:tr h="240307">
                <a:tc>
                  <a:txBody>
                    <a:bodyPr/>
                    <a:lstStyle/>
                    <a:p>
                      <a:pPr algn="l" fontAlgn="b"/>
                      <a:r>
                        <a:rPr lang="de-DE" sz="1200" b="0" i="0" u="none" strike="noStrike">
                          <a:solidFill>
                            <a:schemeClr val="tx2">
                              <a:lumMod val="50000"/>
                            </a:schemeClr>
                          </a:solidFill>
                          <a:effectLst/>
                          <a:latin typeface="Calibri"/>
                        </a:rPr>
                        <a:t>Rumänien</a:t>
                      </a:r>
                    </a:p>
                  </a:txBody>
                  <a:tcPr marL="9525" marR="9525" marT="9525" marB="0" anchor="b"/>
                </a:tc>
                <a:tc>
                  <a:txBody>
                    <a:bodyPr/>
                    <a:lstStyle/>
                    <a:p>
                      <a:pPr algn="l" fontAlgn="b"/>
                      <a:r>
                        <a:rPr lang="de-DE" sz="1200" b="0" i="0" u="none" strike="noStrike">
                          <a:solidFill>
                            <a:schemeClr val="tx2">
                              <a:lumMod val="50000"/>
                            </a:schemeClr>
                          </a:solidFill>
                          <a:effectLst/>
                          <a:latin typeface="Calibri"/>
                        </a:rPr>
                        <a:t>EUEEAUK</a:t>
                      </a:r>
                    </a:p>
                  </a:txBody>
                  <a:tcPr marL="9525" marR="9525" marT="9525" marB="0" anchor="b"/>
                </a:tc>
                <a:tc>
                  <a:txBody>
                    <a:bodyPr/>
                    <a:lstStyle/>
                    <a:p>
                      <a:pPr algn="r" fontAlgn="b"/>
                      <a:r>
                        <a:rPr lang="de-DE" sz="1200" b="0" i="0" u="none" strike="noStrike">
                          <a:solidFill>
                            <a:schemeClr val="tx2">
                              <a:lumMod val="50000"/>
                            </a:schemeClr>
                          </a:solidFill>
                          <a:effectLst/>
                          <a:latin typeface="Calibri"/>
                        </a:rPr>
                        <a:t>191102</a:t>
                      </a:r>
                    </a:p>
                  </a:txBody>
                  <a:tcPr marL="9525" marR="9525" marT="9525" marB="0" anchor="b"/>
                </a:tc>
                <a:tc>
                  <a:txBody>
                    <a:bodyPr/>
                    <a:lstStyle/>
                    <a:p>
                      <a:pPr algn="r" fontAlgn="b"/>
                      <a:r>
                        <a:rPr lang="de-DE" sz="1200" b="0" i="0" u="none" strike="noStrike">
                          <a:solidFill>
                            <a:schemeClr val="tx2">
                              <a:lumMod val="50000"/>
                            </a:schemeClr>
                          </a:solidFill>
                          <a:effectLst/>
                          <a:latin typeface="Calibri"/>
                        </a:rPr>
                        <a:t>26625</a:t>
                      </a:r>
                    </a:p>
                  </a:txBody>
                  <a:tcPr marL="9525" marR="9525" marT="9525" marB="0" anchor="b"/>
                </a:tc>
                <a:tc>
                  <a:txBody>
                    <a:bodyPr/>
                    <a:lstStyle/>
                    <a:p>
                      <a:pPr algn="r" fontAlgn="b"/>
                      <a:r>
                        <a:rPr lang="de-DE" sz="1200" b="0" i="0" u="none" strike="noStrike">
                          <a:solidFill>
                            <a:schemeClr val="tx2">
                              <a:lumMod val="50000"/>
                            </a:schemeClr>
                          </a:solidFill>
                          <a:effectLst/>
                          <a:latin typeface="Calibri"/>
                        </a:rPr>
                        <a:t>137,14</a:t>
                      </a:r>
                    </a:p>
                  </a:txBody>
                  <a:tcPr marL="9525" marR="9525" marT="9525" marB="0" anchor="b"/>
                </a:tc>
                <a:tc>
                  <a:txBody>
                    <a:bodyPr/>
                    <a:lstStyle/>
                    <a:p>
                      <a:pPr algn="r" fontAlgn="b"/>
                      <a:r>
                        <a:rPr lang="de-DE" sz="1200" b="0" i="0" u="none" strike="noStrike" dirty="0">
                          <a:solidFill>
                            <a:schemeClr val="tx2">
                              <a:lumMod val="50000"/>
                            </a:schemeClr>
                          </a:solidFill>
                          <a:effectLst/>
                          <a:latin typeface="Calibri"/>
                        </a:rPr>
                        <a:t>3,17</a:t>
                      </a:r>
                    </a:p>
                  </a:txBody>
                  <a:tcPr marL="9525" marR="9525" marT="9525" marB="0" anchor="b"/>
                </a:tc>
                <a:tc>
                  <a:txBody>
                    <a:bodyPr/>
                    <a:lstStyle/>
                    <a:p>
                      <a:pPr algn="r" fontAlgn="b"/>
                      <a:r>
                        <a:rPr lang="de-DE" sz="1200" b="0" i="0" u="none" strike="noStrike">
                          <a:solidFill>
                            <a:schemeClr val="bg1"/>
                          </a:solidFill>
                          <a:effectLst/>
                          <a:latin typeface="Calibri"/>
                        </a:rPr>
                        <a:t>464</a:t>
                      </a:r>
                    </a:p>
                  </a:txBody>
                  <a:tcPr marL="9525" marR="9525" marT="9525" marB="0" anchor="b">
                    <a:solidFill>
                      <a:srgbClr val="366092"/>
                    </a:solidFill>
                  </a:tcPr>
                </a:tc>
                <a:tc>
                  <a:txBody>
                    <a:bodyPr/>
                    <a:lstStyle/>
                    <a:p>
                      <a:pPr algn="r" fontAlgn="b"/>
                      <a:r>
                        <a:rPr lang="de-DE" sz="1200" b="0" i="0" u="none" strike="noStrike" dirty="0">
                          <a:solidFill>
                            <a:schemeClr val="bg1"/>
                          </a:solidFill>
                          <a:effectLst/>
                          <a:latin typeface="Calibri"/>
                        </a:rPr>
                        <a:t>2,39</a:t>
                      </a:r>
                    </a:p>
                  </a:txBody>
                  <a:tcPr marL="9525" marR="9525" marT="9525" marB="0" anchor="b">
                    <a:solidFill>
                      <a:srgbClr val="366092"/>
                    </a:solidFill>
                  </a:tcPr>
                </a:tc>
              </a:tr>
              <a:tr h="240307">
                <a:tc>
                  <a:txBody>
                    <a:bodyPr/>
                    <a:lstStyle/>
                    <a:p>
                      <a:pPr algn="l" fontAlgn="b"/>
                      <a:r>
                        <a:rPr lang="de-DE" sz="1200" b="0" i="0" u="none" strike="noStrike">
                          <a:solidFill>
                            <a:schemeClr val="tx2">
                              <a:lumMod val="50000"/>
                            </a:schemeClr>
                          </a:solidFill>
                          <a:effectLst/>
                          <a:latin typeface="Calibri"/>
                        </a:rPr>
                        <a:t>Bosnia and Herzegovina</a:t>
                      </a:r>
                    </a:p>
                  </a:txBody>
                  <a:tcPr marL="9525" marR="9525" marT="9525" marB="0" anchor="b"/>
                </a:tc>
                <a:tc>
                  <a:txBody>
                    <a:bodyPr/>
                    <a:lstStyle/>
                    <a:p>
                      <a:pPr algn="l" fontAlgn="b"/>
                      <a:r>
                        <a:rPr lang="de-DE" sz="1200" b="0" i="0" u="none" strike="noStrike">
                          <a:solidFill>
                            <a:schemeClr val="tx2">
                              <a:lumMod val="50000"/>
                            </a:schemeClr>
                          </a:solidFill>
                          <a:effectLst/>
                          <a:latin typeface="Calibri"/>
                        </a:rPr>
                        <a:t>Non-EUEEAUK</a:t>
                      </a:r>
                    </a:p>
                  </a:txBody>
                  <a:tcPr marL="9525" marR="9525" marT="9525" marB="0" anchor="b"/>
                </a:tc>
                <a:tc>
                  <a:txBody>
                    <a:bodyPr/>
                    <a:lstStyle/>
                    <a:p>
                      <a:pPr algn="r" fontAlgn="b"/>
                      <a:r>
                        <a:rPr lang="de-DE" sz="1200" b="0" i="0" u="none" strike="noStrike">
                          <a:solidFill>
                            <a:schemeClr val="tx2">
                              <a:lumMod val="50000"/>
                            </a:schemeClr>
                          </a:solidFill>
                          <a:effectLst/>
                          <a:latin typeface="Calibri"/>
                        </a:rPr>
                        <a:t>36315</a:t>
                      </a:r>
                    </a:p>
                  </a:txBody>
                  <a:tcPr marL="9525" marR="9525" marT="9525" marB="0" anchor="b"/>
                </a:tc>
                <a:tc>
                  <a:txBody>
                    <a:bodyPr/>
                    <a:lstStyle/>
                    <a:p>
                      <a:pPr algn="r" fontAlgn="b"/>
                      <a:r>
                        <a:rPr lang="de-DE" sz="1200" b="0" i="0" u="none" strike="noStrike">
                          <a:solidFill>
                            <a:schemeClr val="tx2">
                              <a:lumMod val="50000"/>
                            </a:schemeClr>
                          </a:solidFill>
                          <a:effectLst/>
                          <a:latin typeface="Calibri"/>
                        </a:rPr>
                        <a:t>4660</a:t>
                      </a:r>
                    </a:p>
                  </a:txBody>
                  <a:tcPr marL="9525" marR="9525" marT="9525" marB="0" anchor="b"/>
                </a:tc>
                <a:tc>
                  <a:txBody>
                    <a:bodyPr/>
                    <a:lstStyle/>
                    <a:p>
                      <a:pPr algn="r" fontAlgn="b"/>
                      <a:r>
                        <a:rPr lang="de-DE" sz="1200" b="0" i="0" u="none" strike="noStrike">
                          <a:solidFill>
                            <a:schemeClr val="tx2">
                              <a:lumMod val="50000"/>
                            </a:schemeClr>
                          </a:solidFill>
                          <a:effectLst/>
                          <a:latin typeface="Calibri"/>
                        </a:rPr>
                        <a:t>141,17</a:t>
                      </a:r>
                    </a:p>
                  </a:txBody>
                  <a:tcPr marL="9525" marR="9525" marT="9525" marB="0" anchor="b"/>
                </a:tc>
                <a:tc>
                  <a:txBody>
                    <a:bodyPr/>
                    <a:lstStyle/>
                    <a:p>
                      <a:pPr algn="r" fontAlgn="b"/>
                      <a:r>
                        <a:rPr lang="de-DE" sz="1200" b="0" i="0" u="none" strike="noStrike" dirty="0">
                          <a:solidFill>
                            <a:schemeClr val="tx2">
                              <a:lumMod val="50000"/>
                            </a:schemeClr>
                          </a:solidFill>
                          <a:effectLst/>
                          <a:latin typeface="Calibri"/>
                        </a:rPr>
                        <a:t>2,84</a:t>
                      </a:r>
                    </a:p>
                  </a:txBody>
                  <a:tcPr marL="9525" marR="9525" marT="9525" marB="0" anchor="b"/>
                </a:tc>
                <a:tc>
                  <a:txBody>
                    <a:bodyPr/>
                    <a:lstStyle/>
                    <a:p>
                      <a:pPr algn="r" fontAlgn="b"/>
                      <a:r>
                        <a:rPr lang="de-DE" sz="1200" b="0" i="0" u="none" strike="noStrike">
                          <a:solidFill>
                            <a:schemeClr val="bg1"/>
                          </a:solidFill>
                          <a:effectLst/>
                          <a:latin typeface="Calibri"/>
                        </a:rPr>
                        <a:t>73</a:t>
                      </a:r>
                    </a:p>
                  </a:txBody>
                  <a:tcPr marL="9525" marR="9525" marT="9525" marB="0" anchor="b">
                    <a:solidFill>
                      <a:srgbClr val="366092"/>
                    </a:solidFill>
                  </a:tcPr>
                </a:tc>
                <a:tc>
                  <a:txBody>
                    <a:bodyPr/>
                    <a:lstStyle/>
                    <a:p>
                      <a:pPr algn="r" fontAlgn="b"/>
                      <a:r>
                        <a:rPr lang="de-DE" sz="1200" b="0" i="0" u="none" strike="noStrike" dirty="0">
                          <a:solidFill>
                            <a:schemeClr val="bg1"/>
                          </a:solidFill>
                          <a:effectLst/>
                          <a:latin typeface="Calibri"/>
                        </a:rPr>
                        <a:t>2,21</a:t>
                      </a:r>
                    </a:p>
                  </a:txBody>
                  <a:tcPr marL="9525" marR="9525" marT="9525" marB="0" anchor="b">
                    <a:solidFill>
                      <a:srgbClr val="366092"/>
                    </a:solidFill>
                  </a:tcPr>
                </a:tc>
              </a:tr>
              <a:tr h="240307">
                <a:tc>
                  <a:txBody>
                    <a:bodyPr/>
                    <a:lstStyle/>
                    <a:p>
                      <a:pPr algn="l" fontAlgn="b"/>
                      <a:r>
                        <a:rPr lang="de-DE" sz="1200" b="0" i="0" u="none" strike="noStrike">
                          <a:solidFill>
                            <a:schemeClr val="tx2">
                              <a:lumMod val="50000"/>
                            </a:schemeClr>
                          </a:solidFill>
                          <a:effectLst/>
                          <a:latin typeface="Calibri"/>
                        </a:rPr>
                        <a:t>Spanien</a:t>
                      </a:r>
                    </a:p>
                  </a:txBody>
                  <a:tcPr marL="9525" marR="9525" marT="9525" marB="0" anchor="b"/>
                </a:tc>
                <a:tc>
                  <a:txBody>
                    <a:bodyPr/>
                    <a:lstStyle/>
                    <a:p>
                      <a:pPr algn="l" fontAlgn="b"/>
                      <a:r>
                        <a:rPr lang="de-DE" sz="1200" b="0" i="0" u="none" strike="noStrike">
                          <a:solidFill>
                            <a:schemeClr val="tx2">
                              <a:lumMod val="50000"/>
                            </a:schemeClr>
                          </a:solidFill>
                          <a:effectLst/>
                          <a:latin typeface="Calibri"/>
                        </a:rPr>
                        <a:t>EUEEAUK</a:t>
                      </a:r>
                    </a:p>
                  </a:txBody>
                  <a:tcPr marL="9525" marR="9525" marT="9525" marB="0" anchor="b"/>
                </a:tc>
                <a:tc>
                  <a:txBody>
                    <a:bodyPr/>
                    <a:lstStyle/>
                    <a:p>
                      <a:pPr algn="r" fontAlgn="b"/>
                      <a:r>
                        <a:rPr lang="de-DE" sz="1200" b="0" i="0" u="none" strike="noStrike">
                          <a:solidFill>
                            <a:schemeClr val="tx2">
                              <a:lumMod val="50000"/>
                            </a:schemeClr>
                          </a:solidFill>
                          <a:effectLst/>
                          <a:latin typeface="Calibri"/>
                        </a:rPr>
                        <a:t>1005295</a:t>
                      </a:r>
                    </a:p>
                  </a:txBody>
                  <a:tcPr marL="9525" marR="9525" marT="9525" marB="0" anchor="b"/>
                </a:tc>
                <a:tc>
                  <a:txBody>
                    <a:bodyPr/>
                    <a:lstStyle/>
                    <a:p>
                      <a:pPr algn="r" fontAlgn="b"/>
                      <a:r>
                        <a:rPr lang="de-DE" sz="1200" b="0" i="0" u="none" strike="noStrike" dirty="0">
                          <a:solidFill>
                            <a:schemeClr val="tx2">
                              <a:lumMod val="50000"/>
                            </a:schemeClr>
                          </a:solidFill>
                          <a:effectLst/>
                          <a:latin typeface="Calibri"/>
                        </a:rPr>
                        <a:t>97239</a:t>
                      </a:r>
                    </a:p>
                  </a:txBody>
                  <a:tcPr marL="9525" marR="9525" marT="9525" marB="0" anchor="b"/>
                </a:tc>
                <a:tc>
                  <a:txBody>
                    <a:bodyPr/>
                    <a:lstStyle/>
                    <a:p>
                      <a:pPr algn="r" fontAlgn="b"/>
                      <a:r>
                        <a:rPr lang="de-DE" sz="1200" b="0" i="0" u="none" strike="noStrike">
                          <a:solidFill>
                            <a:schemeClr val="tx2">
                              <a:lumMod val="50000"/>
                            </a:schemeClr>
                          </a:solidFill>
                          <a:effectLst/>
                          <a:latin typeface="Calibri"/>
                        </a:rPr>
                        <a:t>207,17</a:t>
                      </a:r>
                    </a:p>
                  </a:txBody>
                  <a:tcPr marL="9525" marR="9525" marT="9525" marB="0" anchor="b"/>
                </a:tc>
                <a:tc>
                  <a:txBody>
                    <a:bodyPr/>
                    <a:lstStyle/>
                    <a:p>
                      <a:pPr algn="r" fontAlgn="b"/>
                      <a:r>
                        <a:rPr lang="de-DE" sz="1200" b="0" i="0" u="none" strike="noStrike" dirty="0">
                          <a:solidFill>
                            <a:schemeClr val="tx2">
                              <a:lumMod val="50000"/>
                            </a:schemeClr>
                          </a:solidFill>
                          <a:effectLst/>
                          <a:latin typeface="Calibri"/>
                        </a:rPr>
                        <a:t>3,42</a:t>
                      </a:r>
                    </a:p>
                  </a:txBody>
                  <a:tcPr marL="9525" marR="9525" marT="9525" marB="0" anchor="b"/>
                </a:tc>
                <a:tc>
                  <a:txBody>
                    <a:bodyPr/>
                    <a:lstStyle/>
                    <a:p>
                      <a:pPr algn="r" fontAlgn="b"/>
                      <a:r>
                        <a:rPr lang="de-DE" sz="1200" b="0" i="0" u="none" strike="noStrike" dirty="0">
                          <a:solidFill>
                            <a:schemeClr val="bg1"/>
                          </a:solidFill>
                          <a:effectLst/>
                          <a:latin typeface="Calibri"/>
                        </a:rPr>
                        <a:t>953</a:t>
                      </a:r>
                    </a:p>
                  </a:txBody>
                  <a:tcPr marL="9525" marR="9525" marT="9525" marB="0" anchor="b">
                    <a:solidFill>
                      <a:srgbClr val="366092"/>
                    </a:solidFill>
                  </a:tcPr>
                </a:tc>
                <a:tc>
                  <a:txBody>
                    <a:bodyPr/>
                    <a:lstStyle/>
                    <a:p>
                      <a:pPr algn="r" fontAlgn="b"/>
                      <a:r>
                        <a:rPr lang="de-DE" sz="1200" b="0" i="0" u="none" strike="noStrike" dirty="0">
                          <a:solidFill>
                            <a:schemeClr val="bg1"/>
                          </a:solidFill>
                          <a:effectLst/>
                          <a:latin typeface="Calibri"/>
                        </a:rPr>
                        <a:t>2,03</a:t>
                      </a:r>
                    </a:p>
                  </a:txBody>
                  <a:tcPr marL="9525" marR="9525" marT="9525" marB="0" anchor="b">
                    <a:solidFill>
                      <a:srgbClr val="366092"/>
                    </a:solidFill>
                  </a:tcPr>
                </a:tc>
              </a:tr>
            </a:tbl>
          </a:graphicData>
        </a:graphic>
      </p:graphicFrame>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552" y="3909334"/>
            <a:ext cx="3377581" cy="26880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Textfeld 8"/>
          <p:cNvSpPr txBox="1"/>
          <p:nvPr/>
        </p:nvSpPr>
        <p:spPr>
          <a:xfrm>
            <a:off x="251520" y="3573016"/>
            <a:ext cx="5328592" cy="276999"/>
          </a:xfrm>
          <a:prstGeom prst="rect">
            <a:avLst/>
          </a:prstGeom>
          <a:solidFill>
            <a:srgbClr val="366092"/>
          </a:solidFill>
        </p:spPr>
        <p:txBody>
          <a:bodyPr wrap="square" rtlCol="0">
            <a:spAutoFit/>
          </a:bodyPr>
          <a:lstStyle/>
          <a:p>
            <a:r>
              <a:rPr lang="de-DE" sz="1200" b="1" dirty="0">
                <a:solidFill>
                  <a:schemeClr val="bg1"/>
                </a:solidFill>
              </a:rPr>
              <a:t>Länder mit der höchsten Anzahl neuer Fälle in der vergangenen Woche </a:t>
            </a:r>
            <a:r>
              <a:rPr lang="de-DE" sz="1200" b="1" dirty="0" smtClean="0">
                <a:solidFill>
                  <a:schemeClr val="bg1"/>
                </a:solidFill>
              </a:rPr>
              <a:t>(KW42)</a:t>
            </a:r>
            <a:endParaRPr lang="de-DE" sz="1200" b="1" dirty="0">
              <a:solidFill>
                <a:schemeClr val="bg1"/>
              </a:solidFill>
            </a:endParaRPr>
          </a:p>
        </p:txBody>
      </p:sp>
      <p:sp>
        <p:nvSpPr>
          <p:cNvPr id="14" name="Textfeld 13"/>
          <p:cNvSpPr txBox="1"/>
          <p:nvPr/>
        </p:nvSpPr>
        <p:spPr>
          <a:xfrm>
            <a:off x="5903640" y="6577607"/>
            <a:ext cx="3240360" cy="307777"/>
          </a:xfrm>
          <a:prstGeom prst="rect">
            <a:avLst/>
          </a:prstGeom>
          <a:noFill/>
        </p:spPr>
        <p:txBody>
          <a:bodyPr wrap="square" rtlCol="0">
            <a:spAutoFit/>
          </a:bodyPr>
          <a:lstStyle/>
          <a:p>
            <a:pPr algn="r"/>
            <a:r>
              <a:rPr lang="de-DE" sz="1400" i="1" dirty="0" smtClean="0">
                <a:solidFill>
                  <a:prstClr val="black"/>
                </a:solidFill>
              </a:rPr>
              <a:t>Quelle: </a:t>
            </a:r>
            <a:r>
              <a:rPr lang="de-DE" sz="1400" i="1" dirty="0" smtClean="0">
                <a:solidFill>
                  <a:prstClr val="black"/>
                </a:solidFill>
              </a:rPr>
              <a:t>WHO, </a:t>
            </a:r>
            <a:r>
              <a:rPr lang="de-DE" sz="1400" i="1" dirty="0" smtClean="0">
                <a:solidFill>
                  <a:prstClr val="black"/>
                </a:solidFill>
              </a:rPr>
              <a:t>Stand: </a:t>
            </a:r>
            <a:r>
              <a:rPr lang="de-DE" sz="1400" i="1" dirty="0" smtClean="0">
                <a:solidFill>
                  <a:prstClr val="black"/>
                </a:solidFill>
              </a:rPr>
              <a:t>21.10.2020</a:t>
            </a:r>
            <a:endParaRPr lang="de-DE" sz="1400" i="1" dirty="0">
              <a:solidFill>
                <a:prstClr val="black"/>
              </a:solidFill>
            </a:endParaRPr>
          </a:p>
        </p:txBody>
      </p:sp>
      <p:sp>
        <p:nvSpPr>
          <p:cNvPr id="15" name="Textfeld 14"/>
          <p:cNvSpPr txBox="1"/>
          <p:nvPr/>
        </p:nvSpPr>
        <p:spPr>
          <a:xfrm>
            <a:off x="6462444" y="3501008"/>
            <a:ext cx="2520280" cy="307777"/>
          </a:xfrm>
          <a:prstGeom prst="rect">
            <a:avLst/>
          </a:prstGeom>
          <a:noFill/>
        </p:spPr>
        <p:txBody>
          <a:bodyPr wrap="square" rtlCol="0">
            <a:spAutoFit/>
          </a:bodyPr>
          <a:lstStyle/>
          <a:p>
            <a:r>
              <a:rPr lang="de-DE" sz="1400" i="1" dirty="0" smtClean="0">
                <a:solidFill>
                  <a:prstClr val="black"/>
                </a:solidFill>
              </a:rPr>
              <a:t>Quelle: ECDC, Stand: 22.10.2020</a:t>
            </a:r>
            <a:endParaRPr lang="de-DE" sz="1400" i="1" dirty="0">
              <a:solidFill>
                <a:prstClr val="black"/>
              </a:solidFill>
            </a:endParaRPr>
          </a:p>
        </p:txBody>
      </p:sp>
    </p:spTree>
    <p:extLst>
      <p:ext uri="{BB962C8B-B14F-4D97-AF65-F5344CB8AC3E}">
        <p14:creationId xmlns:p14="http://schemas.microsoft.com/office/powerpoint/2010/main" val="1534792000"/>
      </p:ext>
    </p:extLst>
  </p:cSld>
  <p:clrMapOvr>
    <a:masterClrMapping/>
  </p:clrMapOvr>
  <p:timing>
    <p:tnLst>
      <p:par>
        <p:cTn id="1" dur="indefinite" restart="never" nodeType="tmRoot"/>
      </p:par>
    </p:tnLst>
  </p:timing>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569</Words>
  <Application>Microsoft Office PowerPoint</Application>
  <PresentationFormat>Bildschirmpräsentation (4:3)</PresentationFormat>
  <Paragraphs>391</Paragraphs>
  <Slides>4</Slides>
  <Notes>4</Notes>
  <HiddenSlides>0</HiddenSlides>
  <MMClips>0</MMClips>
  <ScaleCrop>false</ScaleCrop>
  <HeadingPairs>
    <vt:vector size="4" baseType="variant">
      <vt:variant>
        <vt:lpstr>Design</vt:lpstr>
      </vt:variant>
      <vt:variant>
        <vt:i4>1</vt:i4>
      </vt:variant>
      <vt:variant>
        <vt:lpstr>Folientitel</vt:lpstr>
      </vt:variant>
      <vt:variant>
        <vt:i4>4</vt:i4>
      </vt:variant>
    </vt:vector>
  </HeadingPairs>
  <TitlesOfParts>
    <vt:vector size="5" baseType="lpstr">
      <vt:lpstr>Larissa</vt:lpstr>
      <vt:lpstr>PowerPoint-Präsentation</vt:lpstr>
      <vt:lpstr>PowerPoint-Präsentation</vt:lpstr>
      <vt:lpstr>PowerPoint-Präsentation</vt:lpstr>
      <vt:lpstr>PowerPoint-Präsentation</vt:lpstr>
    </vt:vector>
  </TitlesOfParts>
  <Company>Robert Koch-Institut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McFarland, Sarah</dc:creator>
  <cp:lastModifiedBy>Romo Ventura, Eugenia</cp:lastModifiedBy>
  <cp:revision>1012</cp:revision>
  <dcterms:created xsi:type="dcterms:W3CDTF">2020-04-16T05:25:18Z</dcterms:created>
  <dcterms:modified xsi:type="dcterms:W3CDTF">2020-10-23T09:15:47Z</dcterms:modified>
</cp:coreProperties>
</file>