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5" r:id="rId4"/>
    <p:sldId id="266" r:id="rId5"/>
    <p:sldId id="267" r:id="rId6"/>
    <p:sldId id="268" r:id="rId7"/>
    <p:sldId id="273" r:id="rId8"/>
    <p:sldId id="279" r:id="rId9"/>
    <p:sldId id="274" r:id="rId10"/>
    <p:sldId id="275" r:id="rId11"/>
    <p:sldId id="271" r:id="rId12"/>
    <p:sldId id="263" r:id="rId13"/>
    <p:sldId id="260" r:id="rId14"/>
    <p:sldId id="262" r:id="rId15"/>
    <p:sldId id="276" r:id="rId16"/>
    <p:sldId id="277" r:id="rId17"/>
    <p:sldId id="278" r:id="rId18"/>
    <p:sldId id="280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595"/>
  </p:normalViewPr>
  <p:slideViewPr>
    <p:cSldViewPr>
      <p:cViewPr varScale="1">
        <p:scale>
          <a:sx n="89" d="100"/>
          <a:sy n="89" d="100"/>
        </p:scale>
        <p:origin x="5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4526275041135E-2"/>
          <c:y val="3.5006995134353437E-2"/>
          <c:w val="0.90968547372495889"/>
          <c:h val="0.73201055171475393"/>
        </c:manualLayout>
      </c:layout>
      <c:lineChart>
        <c:grouping val="standard"/>
        <c:varyColors val="0"/>
        <c:ser>
          <c:idx val="1"/>
          <c:order val="0"/>
          <c:tx>
            <c:strRef>
              <c:f>All!$B$1</c:f>
              <c:strCache>
                <c:ptCount val="1"/>
                <c:pt idx="0">
                  <c:v>Sweden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All!$A$2:$A$38</c:f>
              <c:strCache>
                <c:ptCount val="37"/>
                <c:pt idx="0">
                  <c:v>2020-W04</c:v>
                </c:pt>
                <c:pt idx="1">
                  <c:v>2020-W05</c:v>
                </c:pt>
                <c:pt idx="2">
                  <c:v>2020-W06</c:v>
                </c:pt>
                <c:pt idx="3">
                  <c:v>2020-W07</c:v>
                </c:pt>
                <c:pt idx="4">
                  <c:v>2020-W08</c:v>
                </c:pt>
                <c:pt idx="5">
                  <c:v>2020-W09</c:v>
                </c:pt>
                <c:pt idx="6">
                  <c:v>2020-W10</c:v>
                </c:pt>
                <c:pt idx="7">
                  <c:v>2020-W11</c:v>
                </c:pt>
                <c:pt idx="8">
                  <c:v>2020-W12</c:v>
                </c:pt>
                <c:pt idx="9">
                  <c:v>2020-W13</c:v>
                </c:pt>
                <c:pt idx="10">
                  <c:v>2020-W14</c:v>
                </c:pt>
                <c:pt idx="11">
                  <c:v>2020-W15</c:v>
                </c:pt>
                <c:pt idx="12">
                  <c:v>2020-W16</c:v>
                </c:pt>
                <c:pt idx="13">
                  <c:v>2020-W17</c:v>
                </c:pt>
                <c:pt idx="14">
                  <c:v>2020-W18</c:v>
                </c:pt>
                <c:pt idx="15">
                  <c:v>2020-W19</c:v>
                </c:pt>
                <c:pt idx="16">
                  <c:v>2020-W20</c:v>
                </c:pt>
                <c:pt idx="17">
                  <c:v>2020-W21</c:v>
                </c:pt>
                <c:pt idx="18">
                  <c:v>2020-W22</c:v>
                </c:pt>
                <c:pt idx="19">
                  <c:v>2020-W23</c:v>
                </c:pt>
                <c:pt idx="20">
                  <c:v>2020-W24</c:v>
                </c:pt>
                <c:pt idx="21">
                  <c:v>2020-W25</c:v>
                </c:pt>
                <c:pt idx="22">
                  <c:v>2020-W26</c:v>
                </c:pt>
                <c:pt idx="23">
                  <c:v>2020-W27</c:v>
                </c:pt>
                <c:pt idx="24">
                  <c:v>2020-W28</c:v>
                </c:pt>
                <c:pt idx="25">
                  <c:v>2020-W29</c:v>
                </c:pt>
                <c:pt idx="26">
                  <c:v>2020-W30</c:v>
                </c:pt>
                <c:pt idx="27">
                  <c:v>2020-W31</c:v>
                </c:pt>
                <c:pt idx="28">
                  <c:v>2020-W32</c:v>
                </c:pt>
                <c:pt idx="29">
                  <c:v>2020-W33</c:v>
                </c:pt>
                <c:pt idx="30">
                  <c:v>2020-W34</c:v>
                </c:pt>
                <c:pt idx="31">
                  <c:v>2020-W35</c:v>
                </c:pt>
                <c:pt idx="32">
                  <c:v>2020-W36</c:v>
                </c:pt>
                <c:pt idx="33">
                  <c:v>2020-W37</c:v>
                </c:pt>
                <c:pt idx="34">
                  <c:v>2020-W38</c:v>
                </c:pt>
                <c:pt idx="35">
                  <c:v>2020-W39</c:v>
                </c:pt>
                <c:pt idx="36">
                  <c:v>2020-W40</c:v>
                </c:pt>
              </c:strCache>
            </c:strRef>
          </c:cat>
          <c:val>
            <c:numRef>
              <c:f>All!$B$2:$B$38</c:f>
              <c:numCache>
                <c:formatCode>General</c:formatCode>
                <c:ptCount val="37"/>
                <c:pt idx="0">
                  <c:v>0.1075249372323179</c:v>
                </c:pt>
                <c:pt idx="1">
                  <c:v>0.25414985164002413</c:v>
                </c:pt>
                <c:pt idx="2">
                  <c:v>0.76244955492007238</c:v>
                </c:pt>
                <c:pt idx="3">
                  <c:v>0.37144978316618898</c:v>
                </c:pt>
                <c:pt idx="4">
                  <c:v>0.26392484593387122</c:v>
                </c:pt>
                <c:pt idx="5">
                  <c:v>7.3507957089730054</c:v>
                </c:pt>
                <c:pt idx="6">
                  <c:v>42.052025452130138</c:v>
                </c:pt>
                <c:pt idx="7">
                  <c:v>87.877198701685259</c:v>
                </c:pt>
                <c:pt idx="8">
                  <c:v>100.8974911010896</c:v>
                </c:pt>
                <c:pt idx="9">
                  <c:v>120.7114045347176</c:v>
                </c:pt>
                <c:pt idx="10">
                  <c:v>173.76029856742571</c:v>
                </c:pt>
                <c:pt idx="11">
                  <c:v>194.32688656168</c:v>
                </c:pt>
                <c:pt idx="12">
                  <c:v>181.56074401391569</c:v>
                </c:pt>
                <c:pt idx="13">
                  <c:v>240.0738598568843</c:v>
                </c:pt>
                <c:pt idx="14">
                  <c:v>281.53938565138361</c:v>
                </c:pt>
                <c:pt idx="15">
                  <c:v>284.73580878547159</c:v>
                </c:pt>
                <c:pt idx="16">
                  <c:v>322.60413667983522</c:v>
                </c:pt>
                <c:pt idx="17">
                  <c:v>283.33798460145152</c:v>
                </c:pt>
                <c:pt idx="18">
                  <c:v>356.45494191942771</c:v>
                </c:pt>
                <c:pt idx="19">
                  <c:v>460.2067313543206</c:v>
                </c:pt>
                <c:pt idx="20">
                  <c:v>589.3930559418036</c:v>
                </c:pt>
                <c:pt idx="21">
                  <c:v>604.50519712009111</c:v>
                </c:pt>
                <c:pt idx="22">
                  <c:v>734.60059617690195</c:v>
                </c:pt>
                <c:pt idx="23">
                  <c:v>806.67162910543641</c:v>
                </c:pt>
                <c:pt idx="24">
                  <c:v>812.14562590999094</c:v>
                </c:pt>
                <c:pt idx="25">
                  <c:v>679.64557825689371</c:v>
                </c:pt>
                <c:pt idx="26">
                  <c:v>578.72853716721636</c:v>
                </c:pt>
                <c:pt idx="27">
                  <c:v>518.38749739129844</c:v>
                </c:pt>
                <c:pt idx="28">
                  <c:v>525.62099316874526</c:v>
                </c:pt>
                <c:pt idx="29">
                  <c:v>554.84822610734795</c:v>
                </c:pt>
                <c:pt idx="30">
                  <c:v>637.97477758222362</c:v>
                </c:pt>
                <c:pt idx="31">
                  <c:v>834.97023758612386</c:v>
                </c:pt>
                <c:pt idx="32">
                  <c:v>1233.4869799519749</c:v>
                </c:pt>
                <c:pt idx="33">
                  <c:v>1394.6277608860451</c:v>
                </c:pt>
                <c:pt idx="34">
                  <c:v>1363.3282291571461</c:v>
                </c:pt>
                <c:pt idx="35">
                  <c:v>1259.527564750784</c:v>
                </c:pt>
                <c:pt idx="36">
                  <c:v>1061.6523552604381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25-8C47-9FB3-A35202429542}"/>
            </c:ext>
          </c:extLst>
        </c:ser>
        <c:ser>
          <c:idx val="0"/>
          <c:order val="1"/>
          <c:tx>
            <c:strRef>
              <c:f>All!$C$1</c:f>
              <c:strCache>
                <c:ptCount val="1"/>
                <c:pt idx="0">
                  <c:v>Germany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All!$A$2:$A$38</c:f>
              <c:strCache>
                <c:ptCount val="37"/>
                <c:pt idx="0">
                  <c:v>2020-W04</c:v>
                </c:pt>
                <c:pt idx="1">
                  <c:v>2020-W05</c:v>
                </c:pt>
                <c:pt idx="2">
                  <c:v>2020-W06</c:v>
                </c:pt>
                <c:pt idx="3">
                  <c:v>2020-W07</c:v>
                </c:pt>
                <c:pt idx="4">
                  <c:v>2020-W08</c:v>
                </c:pt>
                <c:pt idx="5">
                  <c:v>2020-W09</c:v>
                </c:pt>
                <c:pt idx="6">
                  <c:v>2020-W10</c:v>
                </c:pt>
                <c:pt idx="7">
                  <c:v>2020-W11</c:v>
                </c:pt>
                <c:pt idx="8">
                  <c:v>2020-W12</c:v>
                </c:pt>
                <c:pt idx="9">
                  <c:v>2020-W13</c:v>
                </c:pt>
                <c:pt idx="10">
                  <c:v>2020-W14</c:v>
                </c:pt>
                <c:pt idx="11">
                  <c:v>2020-W15</c:v>
                </c:pt>
                <c:pt idx="12">
                  <c:v>2020-W16</c:v>
                </c:pt>
                <c:pt idx="13">
                  <c:v>2020-W17</c:v>
                </c:pt>
                <c:pt idx="14">
                  <c:v>2020-W18</c:v>
                </c:pt>
                <c:pt idx="15">
                  <c:v>2020-W19</c:v>
                </c:pt>
                <c:pt idx="16">
                  <c:v>2020-W20</c:v>
                </c:pt>
                <c:pt idx="17">
                  <c:v>2020-W21</c:v>
                </c:pt>
                <c:pt idx="18">
                  <c:v>2020-W22</c:v>
                </c:pt>
                <c:pt idx="19">
                  <c:v>2020-W23</c:v>
                </c:pt>
                <c:pt idx="20">
                  <c:v>2020-W24</c:v>
                </c:pt>
                <c:pt idx="21">
                  <c:v>2020-W25</c:v>
                </c:pt>
                <c:pt idx="22">
                  <c:v>2020-W26</c:v>
                </c:pt>
                <c:pt idx="23">
                  <c:v>2020-W27</c:v>
                </c:pt>
                <c:pt idx="24">
                  <c:v>2020-W28</c:v>
                </c:pt>
                <c:pt idx="25">
                  <c:v>2020-W29</c:v>
                </c:pt>
                <c:pt idx="26">
                  <c:v>2020-W30</c:v>
                </c:pt>
                <c:pt idx="27">
                  <c:v>2020-W31</c:v>
                </c:pt>
                <c:pt idx="28">
                  <c:v>2020-W32</c:v>
                </c:pt>
                <c:pt idx="29">
                  <c:v>2020-W33</c:v>
                </c:pt>
                <c:pt idx="30">
                  <c:v>2020-W34</c:v>
                </c:pt>
                <c:pt idx="31">
                  <c:v>2020-W35</c:v>
                </c:pt>
                <c:pt idx="32">
                  <c:v>2020-W36</c:v>
                </c:pt>
                <c:pt idx="33">
                  <c:v>2020-W37</c:v>
                </c:pt>
                <c:pt idx="34">
                  <c:v>2020-W38</c:v>
                </c:pt>
                <c:pt idx="35">
                  <c:v>2020-W39</c:v>
                </c:pt>
                <c:pt idx="36">
                  <c:v>2020-W40</c:v>
                </c:pt>
              </c:strCache>
            </c:strRef>
          </c:cat>
          <c:val>
            <c:numRef>
              <c:f>All!$C$2:$C$38</c:f>
              <c:numCache>
                <c:formatCode>General</c:formatCode>
                <c:ptCount val="37"/>
                <c:pt idx="7">
                  <c:v>153.52711185060261</c:v>
                </c:pt>
                <c:pt idx="8">
                  <c:v>419.92568635889143</c:v>
                </c:pt>
                <c:pt idx="9">
                  <c:v>435.45943997325048</c:v>
                </c:pt>
                <c:pt idx="10">
                  <c:v>491.87168276336217</c:v>
                </c:pt>
                <c:pt idx="11">
                  <c:v>457.96266461836967</c:v>
                </c:pt>
                <c:pt idx="12">
                  <c:v>399.7893836936276</c:v>
                </c:pt>
                <c:pt idx="13">
                  <c:v>438.32022353668901</c:v>
                </c:pt>
                <c:pt idx="14">
                  <c:v>393.62936384376468</c:v>
                </c:pt>
                <c:pt idx="15">
                  <c:v>486.48377334051571</c:v>
                </c:pt>
                <c:pt idx="16">
                  <c:v>521.16369737207697</c:v>
                </c:pt>
                <c:pt idx="17">
                  <c:v>425.76529844964932</c:v>
                </c:pt>
                <c:pt idx="18">
                  <c:v>488.1629027246982</c:v>
                </c:pt>
                <c:pt idx="19">
                  <c:v>410.731429121112</c:v>
                </c:pt>
                <c:pt idx="20">
                  <c:v>394.12081634645222</c:v>
                </c:pt>
                <c:pt idx="21">
                  <c:v>467.5869427960007</c:v>
                </c:pt>
                <c:pt idx="22">
                  <c:v>563.01786431051812</c:v>
                </c:pt>
                <c:pt idx="23">
                  <c:v>610.08769138777541</c:v>
                </c:pt>
                <c:pt idx="24">
                  <c:v>614.97933014614341</c:v>
                </c:pt>
                <c:pt idx="25">
                  <c:v>648.88714375068821</c:v>
                </c:pt>
                <c:pt idx="26">
                  <c:v>690.16192673375497</c:v>
                </c:pt>
                <c:pt idx="27">
                  <c:v>699.88256814720705</c:v>
                </c:pt>
                <c:pt idx="28">
                  <c:v>884.1206432539899</c:v>
                </c:pt>
                <c:pt idx="29">
                  <c:v>1074.4356249197399</c:v>
                </c:pt>
                <c:pt idx="30">
                  <c:v>1271.5875781669961</c:v>
                </c:pt>
                <c:pt idx="31">
                  <c:v>1326.5591905815829</c:v>
                </c:pt>
                <c:pt idx="32">
                  <c:v>1266.1225781554931</c:v>
                </c:pt>
                <c:pt idx="33">
                  <c:v>1350.091092769092</c:v>
                </c:pt>
                <c:pt idx="34">
                  <c:v>1307.550337775426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25-8C47-9FB3-A35202429542}"/>
            </c:ext>
          </c:extLst>
        </c:ser>
        <c:ser>
          <c:idx val="2"/>
          <c:order val="2"/>
          <c:tx>
            <c:strRef>
              <c:f>All!$D$1</c:f>
              <c:strCache>
                <c:ptCount val="1"/>
                <c:pt idx="0">
                  <c:v>UK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All!$A$2:$A$38</c:f>
              <c:strCache>
                <c:ptCount val="37"/>
                <c:pt idx="0">
                  <c:v>2020-W04</c:v>
                </c:pt>
                <c:pt idx="1">
                  <c:v>2020-W05</c:v>
                </c:pt>
                <c:pt idx="2">
                  <c:v>2020-W06</c:v>
                </c:pt>
                <c:pt idx="3">
                  <c:v>2020-W07</c:v>
                </c:pt>
                <c:pt idx="4">
                  <c:v>2020-W08</c:v>
                </c:pt>
                <c:pt idx="5">
                  <c:v>2020-W09</c:v>
                </c:pt>
                <c:pt idx="6">
                  <c:v>2020-W10</c:v>
                </c:pt>
                <c:pt idx="7">
                  <c:v>2020-W11</c:v>
                </c:pt>
                <c:pt idx="8">
                  <c:v>2020-W12</c:v>
                </c:pt>
                <c:pt idx="9">
                  <c:v>2020-W13</c:v>
                </c:pt>
                <c:pt idx="10">
                  <c:v>2020-W14</c:v>
                </c:pt>
                <c:pt idx="11">
                  <c:v>2020-W15</c:v>
                </c:pt>
                <c:pt idx="12">
                  <c:v>2020-W16</c:v>
                </c:pt>
                <c:pt idx="13">
                  <c:v>2020-W17</c:v>
                </c:pt>
                <c:pt idx="14">
                  <c:v>2020-W18</c:v>
                </c:pt>
                <c:pt idx="15">
                  <c:v>2020-W19</c:v>
                </c:pt>
                <c:pt idx="16">
                  <c:v>2020-W20</c:v>
                </c:pt>
                <c:pt idx="17">
                  <c:v>2020-W21</c:v>
                </c:pt>
                <c:pt idx="18">
                  <c:v>2020-W22</c:v>
                </c:pt>
                <c:pt idx="19">
                  <c:v>2020-W23</c:v>
                </c:pt>
                <c:pt idx="20">
                  <c:v>2020-W24</c:v>
                </c:pt>
                <c:pt idx="21">
                  <c:v>2020-W25</c:v>
                </c:pt>
                <c:pt idx="22">
                  <c:v>2020-W26</c:v>
                </c:pt>
                <c:pt idx="23">
                  <c:v>2020-W27</c:v>
                </c:pt>
                <c:pt idx="24">
                  <c:v>2020-W28</c:v>
                </c:pt>
                <c:pt idx="25">
                  <c:v>2020-W29</c:v>
                </c:pt>
                <c:pt idx="26">
                  <c:v>2020-W30</c:v>
                </c:pt>
                <c:pt idx="27">
                  <c:v>2020-W31</c:v>
                </c:pt>
                <c:pt idx="28">
                  <c:v>2020-W32</c:v>
                </c:pt>
                <c:pt idx="29">
                  <c:v>2020-W33</c:v>
                </c:pt>
                <c:pt idx="30">
                  <c:v>2020-W34</c:v>
                </c:pt>
                <c:pt idx="31">
                  <c:v>2020-W35</c:v>
                </c:pt>
                <c:pt idx="32">
                  <c:v>2020-W36</c:v>
                </c:pt>
                <c:pt idx="33">
                  <c:v>2020-W37</c:v>
                </c:pt>
                <c:pt idx="34">
                  <c:v>2020-W38</c:v>
                </c:pt>
                <c:pt idx="35">
                  <c:v>2020-W39</c:v>
                </c:pt>
                <c:pt idx="36">
                  <c:v>2020-W40</c:v>
                </c:pt>
              </c:strCache>
            </c:strRef>
          </c:cat>
          <c:val>
            <c:numRef>
              <c:f>All!$D$2:$D$38</c:f>
              <c:numCache>
                <c:formatCode>General</c:formatCode>
                <c:ptCount val="37"/>
                <c:pt idx="10">
                  <c:v>102.2925044374016</c:v>
                </c:pt>
                <c:pt idx="11">
                  <c:v>169.67877017686831</c:v>
                </c:pt>
                <c:pt idx="12">
                  <c:v>192.79154961733369</c:v>
                </c:pt>
                <c:pt idx="13">
                  <c:v>255.0898229468668</c:v>
                </c:pt>
                <c:pt idx="14">
                  <c:v>599.96898290206479</c:v>
                </c:pt>
                <c:pt idx="15">
                  <c:v>777.3720187605428</c:v>
                </c:pt>
                <c:pt idx="16">
                  <c:v>867.38342090501988</c:v>
                </c:pt>
                <c:pt idx="17">
                  <c:v>934.76218444394112</c:v>
                </c:pt>
                <c:pt idx="18">
                  <c:v>909.11216077899974</c:v>
                </c:pt>
                <c:pt idx="19">
                  <c:v>974.29878131853638</c:v>
                </c:pt>
                <c:pt idx="20">
                  <c:v>987.96779071237177</c:v>
                </c:pt>
                <c:pt idx="21">
                  <c:v>892.21720515061475</c:v>
                </c:pt>
                <c:pt idx="22">
                  <c:v>1011.487189422401</c:v>
                </c:pt>
                <c:pt idx="23">
                  <c:v>1219.236626487281</c:v>
                </c:pt>
                <c:pt idx="24">
                  <c:v>1222.1429789785941</c:v>
                </c:pt>
                <c:pt idx="25">
                  <c:v>1344.6794213678761</c:v>
                </c:pt>
                <c:pt idx="26">
                  <c:v>1372.0459485176191</c:v>
                </c:pt>
                <c:pt idx="27">
                  <c:v>1579.6918552149709</c:v>
                </c:pt>
                <c:pt idx="28">
                  <c:v>1740.926148457866</c:v>
                </c:pt>
                <c:pt idx="29">
                  <c:v>1769.2574585977561</c:v>
                </c:pt>
                <c:pt idx="30">
                  <c:v>1794.446847149206</c:v>
                </c:pt>
                <c:pt idx="31">
                  <c:v>1913.433248240374</c:v>
                </c:pt>
                <c:pt idx="32">
                  <c:v>1985.716950495919</c:v>
                </c:pt>
                <c:pt idx="33">
                  <c:v>2268.5664159011121</c:v>
                </c:pt>
                <c:pt idx="34">
                  <c:v>2715.416986110366</c:v>
                </c:pt>
                <c:pt idx="35">
                  <c:v>2674.6095164633689</c:v>
                </c:pt>
                <c:pt idx="36">
                  <c:v>2709.9853929154501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25-8C47-9FB3-A35202429542}"/>
            </c:ext>
          </c:extLst>
        </c:ser>
        <c:ser>
          <c:idx val="3"/>
          <c:order val="3"/>
          <c:tx>
            <c:strRef>
              <c:f>All!$E$1</c:f>
              <c:strCache>
                <c:ptCount val="1"/>
                <c:pt idx="0">
                  <c:v>Nepal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All!$A$2:$A$38</c:f>
              <c:strCache>
                <c:ptCount val="37"/>
                <c:pt idx="0">
                  <c:v>2020-W04</c:v>
                </c:pt>
                <c:pt idx="1">
                  <c:v>2020-W05</c:v>
                </c:pt>
                <c:pt idx="2">
                  <c:v>2020-W06</c:v>
                </c:pt>
                <c:pt idx="3">
                  <c:v>2020-W07</c:v>
                </c:pt>
                <c:pt idx="4">
                  <c:v>2020-W08</c:v>
                </c:pt>
                <c:pt idx="5">
                  <c:v>2020-W09</c:v>
                </c:pt>
                <c:pt idx="6">
                  <c:v>2020-W10</c:v>
                </c:pt>
                <c:pt idx="7">
                  <c:v>2020-W11</c:v>
                </c:pt>
                <c:pt idx="8">
                  <c:v>2020-W12</c:v>
                </c:pt>
                <c:pt idx="9">
                  <c:v>2020-W13</c:v>
                </c:pt>
                <c:pt idx="10">
                  <c:v>2020-W14</c:v>
                </c:pt>
                <c:pt idx="11">
                  <c:v>2020-W15</c:v>
                </c:pt>
                <c:pt idx="12">
                  <c:v>2020-W16</c:v>
                </c:pt>
                <c:pt idx="13">
                  <c:v>2020-W17</c:v>
                </c:pt>
                <c:pt idx="14">
                  <c:v>2020-W18</c:v>
                </c:pt>
                <c:pt idx="15">
                  <c:v>2020-W19</c:v>
                </c:pt>
                <c:pt idx="16">
                  <c:v>2020-W20</c:v>
                </c:pt>
                <c:pt idx="17">
                  <c:v>2020-W21</c:v>
                </c:pt>
                <c:pt idx="18">
                  <c:v>2020-W22</c:v>
                </c:pt>
                <c:pt idx="19">
                  <c:v>2020-W23</c:v>
                </c:pt>
                <c:pt idx="20">
                  <c:v>2020-W24</c:v>
                </c:pt>
                <c:pt idx="21">
                  <c:v>2020-W25</c:v>
                </c:pt>
                <c:pt idx="22">
                  <c:v>2020-W26</c:v>
                </c:pt>
                <c:pt idx="23">
                  <c:v>2020-W27</c:v>
                </c:pt>
                <c:pt idx="24">
                  <c:v>2020-W28</c:v>
                </c:pt>
                <c:pt idx="25">
                  <c:v>2020-W29</c:v>
                </c:pt>
                <c:pt idx="26">
                  <c:v>2020-W30</c:v>
                </c:pt>
                <c:pt idx="27">
                  <c:v>2020-W31</c:v>
                </c:pt>
                <c:pt idx="28">
                  <c:v>2020-W32</c:v>
                </c:pt>
                <c:pt idx="29">
                  <c:v>2020-W33</c:v>
                </c:pt>
                <c:pt idx="30">
                  <c:v>2020-W34</c:v>
                </c:pt>
                <c:pt idx="31">
                  <c:v>2020-W35</c:v>
                </c:pt>
                <c:pt idx="32">
                  <c:v>2020-W36</c:v>
                </c:pt>
                <c:pt idx="33">
                  <c:v>2020-W37</c:v>
                </c:pt>
                <c:pt idx="34">
                  <c:v>2020-W38</c:v>
                </c:pt>
                <c:pt idx="35">
                  <c:v>2020-W39</c:v>
                </c:pt>
                <c:pt idx="36">
                  <c:v>2020-W40</c:v>
                </c:pt>
              </c:strCache>
            </c:strRef>
          </c:cat>
          <c:val>
            <c:numRef>
              <c:f>All!$E$2:$E$38</c:f>
              <c:numCache>
                <c:formatCode>General</c:formatCode>
                <c:ptCount val="37"/>
                <c:pt idx="0">
                  <c:v>3.4156730000000001E-3</c:v>
                </c:pt>
                <c:pt idx="1">
                  <c:v>1.0247018E-2</c:v>
                </c:pt>
                <c:pt idx="2">
                  <c:v>3.4156727999999997E-2</c:v>
                </c:pt>
                <c:pt idx="3">
                  <c:v>2.0494037E-2</c:v>
                </c:pt>
                <c:pt idx="4">
                  <c:v>0.64897783099999995</c:v>
                </c:pt>
                <c:pt idx="5">
                  <c:v>3.7572400999999998E-2</c:v>
                </c:pt>
                <c:pt idx="6">
                  <c:v>0.72412263200000004</c:v>
                </c:pt>
                <c:pt idx="7">
                  <c:v>4.7819419000000002E-2</c:v>
                </c:pt>
                <c:pt idx="8">
                  <c:v>0.222018732</c:v>
                </c:pt>
                <c:pt idx="9">
                  <c:v>0.59774273899999997</c:v>
                </c:pt>
                <c:pt idx="10">
                  <c:v>1.5643781400000001</c:v>
                </c:pt>
                <c:pt idx="11">
                  <c:v>4.1705364820000002</c:v>
                </c:pt>
                <c:pt idx="12">
                  <c:v>15.38760594</c:v>
                </c:pt>
                <c:pt idx="13">
                  <c:v>7.319786798</c:v>
                </c:pt>
                <c:pt idx="14">
                  <c:v>8.5733387130000001</c:v>
                </c:pt>
                <c:pt idx="15">
                  <c:v>8.7851104259999993</c:v>
                </c:pt>
                <c:pt idx="16">
                  <c:v>24.743133719999999</c:v>
                </c:pt>
                <c:pt idx="17">
                  <c:v>48.345432729999999</c:v>
                </c:pt>
                <c:pt idx="18">
                  <c:v>77.819273269999997</c:v>
                </c:pt>
                <c:pt idx="19">
                  <c:v>88.319051439999996</c:v>
                </c:pt>
                <c:pt idx="20">
                  <c:v>108.62864190000001</c:v>
                </c:pt>
                <c:pt idx="21">
                  <c:v>94.959119349999995</c:v>
                </c:pt>
                <c:pt idx="22">
                  <c:v>168.92551370000001</c:v>
                </c:pt>
                <c:pt idx="23">
                  <c:v>136.73962900000001</c:v>
                </c:pt>
                <c:pt idx="24">
                  <c:v>113.8443742</c:v>
                </c:pt>
                <c:pt idx="25">
                  <c:v>110.23059240000001</c:v>
                </c:pt>
                <c:pt idx="26">
                  <c:v>97.923923329999994</c:v>
                </c:pt>
                <c:pt idx="27">
                  <c:v>105.359843</c:v>
                </c:pt>
                <c:pt idx="28">
                  <c:v>186.5264756</c:v>
                </c:pt>
                <c:pt idx="29">
                  <c:v>205.71230969999999</c:v>
                </c:pt>
                <c:pt idx="30">
                  <c:v>277.38337189999999</c:v>
                </c:pt>
                <c:pt idx="31">
                  <c:v>276.20496480000003</c:v>
                </c:pt>
                <c:pt idx="32">
                  <c:v>284.13957269999997</c:v>
                </c:pt>
                <c:pt idx="33">
                  <c:v>276.33476039999999</c:v>
                </c:pt>
                <c:pt idx="34">
                  <c:v>249.1152639</c:v>
                </c:pt>
                <c:pt idx="35">
                  <c:v>246.6115757</c:v>
                </c:pt>
                <c:pt idx="36">
                  <c:v>263.1058597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25-8C47-9FB3-A35202429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560448"/>
        <c:axId val="77570816"/>
      </c:lineChart>
      <c:catAx>
        <c:axId val="7756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570816"/>
        <c:crosses val="autoZero"/>
        <c:auto val="1"/>
        <c:lblAlgn val="ctr"/>
        <c:lblOffset val="100"/>
        <c:noMultiLvlLbl val="0"/>
      </c:catAx>
      <c:valAx>
        <c:axId val="7757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56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293933194454069"/>
          <c:y val="0.2354278712864718"/>
          <c:w val="0.56329531361483787"/>
          <c:h val="0.2079550865936489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28B6B-EB73-4DD5-A507-B48EE61D9E81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93C8D-D767-4C0A-8F93-6F5599B64AF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67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FE3A4-DCE6-41DB-B539-B21ABE726B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7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8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29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589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6409267" y="118533"/>
            <a:ext cx="2411205" cy="927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PPT_Background_4zu3_RBGNE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" y="1384875"/>
            <a:ext cx="8746484" cy="4358640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3624352" y="2264791"/>
            <a:ext cx="5124112" cy="2678578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/>
        </p:nvCxnSpPr>
        <p:spPr>
          <a:xfrm>
            <a:off x="3934890" y="2015660"/>
            <a:ext cx="0" cy="3160410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8439734" y="2009669"/>
            <a:ext cx="0" cy="31664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89647" y="64321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934890" y="2267305"/>
            <a:ext cx="4504844" cy="1548940"/>
          </a:xfrm>
        </p:spPr>
        <p:txBody>
          <a:bodyPr lIns="252000" tIns="252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3816244"/>
            <a:ext cx="4503737" cy="1127125"/>
          </a:xfrm>
        </p:spPr>
        <p:txBody>
          <a:bodyPr lIns="252000" tIns="108000" rIns="252000" bIns="252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2" name="Bild 11" descr="RKI-Logo_RGB_P300C.tif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379" y="332655"/>
            <a:ext cx="2050093" cy="594649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8748464" y="2267304"/>
            <a:ext cx="395537" cy="2676064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65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52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51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44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7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877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34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64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61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4277D-0592-463E-B6D5-0B1BC9307B8E}" type="datetimeFigureOut">
              <a:rPr lang="de-DE" smtClean="0"/>
              <a:t>20.10.20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575BD-6067-45FA-8CA6-AB0E8830C6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046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hyperlink" Target="http://www.decoi.eu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5.tiff"/><Relationship Id="rId10" Type="http://schemas.openxmlformats.org/officeDocument/2006/relationships/image" Target="../media/image30.jpg"/><Relationship Id="rId4" Type="http://schemas.openxmlformats.org/officeDocument/2006/relationships/hyperlink" Target="http://www.gisaid.org/" TargetMode="External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vid19.mohp.gov.np/" TargetMode="External"/><Relationship Id="rId2" Type="http://schemas.openxmlformats.org/officeDocument/2006/relationships/hyperlink" Target="http://www.ecdc.europa.eu/en/covid-19/" TargetMode="Externa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35412" y="2267305"/>
            <a:ext cx="4813052" cy="1548940"/>
          </a:xfrm>
        </p:spPr>
        <p:txBody>
          <a:bodyPr/>
          <a:lstStyle/>
          <a:p>
            <a:r>
              <a:rPr lang="de-DE" sz="2400" dirty="0"/>
              <a:t>Rapid </a:t>
            </a:r>
            <a:r>
              <a:rPr lang="de-DE" sz="2400" dirty="0" err="1"/>
              <a:t>genome-based</a:t>
            </a:r>
            <a:r>
              <a:rPr lang="de-DE" sz="2400" dirty="0"/>
              <a:t> </a:t>
            </a:r>
            <a:r>
              <a:rPr lang="de-DE" sz="2400" dirty="0" err="1"/>
              <a:t>estimation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SARS-CoV2 </a:t>
            </a:r>
            <a:r>
              <a:rPr lang="de-DE" sz="2400" dirty="0" err="1"/>
              <a:t>incidence</a:t>
            </a:r>
            <a:endParaRPr lang="de-DE" sz="2400" b="0" i="1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Max von Kleist (RKI-MF1/P5) </a:t>
            </a:r>
          </a:p>
          <a:p>
            <a:r>
              <a:rPr lang="en-US" dirty="0"/>
              <a:t>Denise </a:t>
            </a:r>
            <a:r>
              <a:rPr lang="en-US" dirty="0" err="1"/>
              <a:t>Kühnert</a:t>
            </a:r>
            <a:r>
              <a:rPr lang="en-US" dirty="0"/>
              <a:t> (MPI-SHH)</a:t>
            </a:r>
          </a:p>
        </p:txBody>
      </p:sp>
      <p:pic>
        <p:nvPicPr>
          <p:cNvPr id="5" name="Picture 2" descr="http://www.stcorp.nl/media/pages/57/bioinformatic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384300"/>
            <a:ext cx="3319463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01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>
            <a:spLocks noGrp="1"/>
          </p:cNvSpPr>
          <p:nvPr>
            <p:ph type="title"/>
          </p:nvPr>
        </p:nvSpPr>
        <p:spPr>
          <a:xfrm>
            <a:off x="475716" y="110221"/>
            <a:ext cx="8229601" cy="58241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t>Applications: Other countries 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1027364" y="743987"/>
            <a:ext cx="6887928" cy="2018865"/>
            <a:chOff x="755576" y="2645883"/>
            <a:chExt cx="6887928" cy="2018865"/>
          </a:xfrm>
        </p:grpSpPr>
        <p:sp>
          <p:nvSpPr>
            <p:cNvPr id="230" name="Rectangle 2"/>
            <p:cNvSpPr txBox="1"/>
            <p:nvPr/>
          </p:nvSpPr>
          <p:spPr>
            <a:xfrm>
              <a:off x="6990857" y="3309838"/>
              <a:ext cx="652647" cy="5493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3600" b="1"/>
              </a:lvl1pPr>
            </a:lstStyle>
            <a:p>
              <a:r>
                <a:rPr dirty="0"/>
                <a:t>UK</a:t>
              </a:r>
            </a:p>
          </p:txBody>
        </p:sp>
        <p:pic>
          <p:nvPicPr>
            <p:cNvPr id="233" name="reportedNewCasesFromRawRepCasesTable_vs_out_splin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2645883"/>
              <a:ext cx="5976664" cy="201886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7" name="Gruppieren 26"/>
          <p:cNvGrpSpPr/>
          <p:nvPr/>
        </p:nvGrpSpPr>
        <p:grpSpPr>
          <a:xfrm>
            <a:off x="1299152" y="2751240"/>
            <a:ext cx="7499634" cy="2050890"/>
            <a:chOff x="1027364" y="4653136"/>
            <a:chExt cx="7499634" cy="2050890"/>
          </a:xfrm>
        </p:grpSpPr>
        <p:sp>
          <p:nvSpPr>
            <p:cNvPr id="229" name="TextBox 6"/>
            <p:cNvSpPr txBox="1"/>
            <p:nvPr/>
          </p:nvSpPr>
          <p:spPr>
            <a:xfrm>
              <a:off x="6687596" y="5407487"/>
              <a:ext cx="1839402" cy="5493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3600" b="1"/>
              </a:lvl1pPr>
            </a:lstStyle>
            <a:p>
              <a:r>
                <a:rPr dirty="0"/>
                <a:t>Germany</a:t>
              </a:r>
            </a:p>
          </p:txBody>
        </p:sp>
        <p:pic>
          <p:nvPicPr>
            <p:cNvPr id="234" name="reportedNewCasesFromRawRepCasesTable_vs_out_splin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64" y="4653136"/>
              <a:ext cx="5416844" cy="205089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0" name="Gruppieren 19"/>
          <p:cNvGrpSpPr/>
          <p:nvPr/>
        </p:nvGrpSpPr>
        <p:grpSpPr>
          <a:xfrm>
            <a:off x="2550361" y="693954"/>
            <a:ext cx="2655332" cy="1228965"/>
            <a:chOff x="2278573" y="2595850"/>
            <a:chExt cx="2655332" cy="1228965"/>
          </a:xfrm>
        </p:grpSpPr>
        <p:sp>
          <p:nvSpPr>
            <p:cNvPr id="3" name="Rechteck 2"/>
            <p:cNvSpPr/>
            <p:nvPr/>
          </p:nvSpPr>
          <p:spPr>
            <a:xfrm>
              <a:off x="2278573" y="3662784"/>
              <a:ext cx="936104" cy="1620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3314253" y="2595850"/>
              <a:ext cx="161965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Testing</a:t>
              </a:r>
              <a:r>
                <a:rPr lang="de-DE" sz="1200" b="1" dirty="0"/>
                <a:t> </a:t>
              </a:r>
              <a:r>
                <a:rPr lang="de-DE" sz="1200" b="1" dirty="0" err="1"/>
                <a:t>capacities</a:t>
              </a:r>
              <a:r>
                <a:rPr lang="de-DE" sz="1200" b="1" dirty="0"/>
                <a:t> </a:t>
              </a:r>
              <a:r>
                <a:rPr lang="de-DE" sz="1200" b="1" dirty="0" err="1"/>
                <a:t>are</a:t>
              </a:r>
              <a:r>
                <a:rPr lang="de-DE" sz="1200" b="1" dirty="0"/>
                <a:t> </a:t>
              </a:r>
              <a:r>
                <a:rPr lang="de-DE" sz="1200" b="1" dirty="0" err="1"/>
                <a:t>increased</a:t>
              </a:r>
              <a:endParaRPr lang="de-DE" sz="1200" b="1" dirty="0"/>
            </a:p>
            <a:p>
              <a:r>
                <a:rPr lang="de-DE" sz="1200" b="1" dirty="0"/>
                <a:t>(W14-W20)</a:t>
              </a:r>
              <a:endParaRPr lang="en-US" sz="1200" b="1" dirty="0"/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3290201" y="-884776"/>
            <a:ext cx="5518018" cy="4089909"/>
            <a:chOff x="3018413" y="1017120"/>
            <a:chExt cx="5518018" cy="4089909"/>
          </a:xfrm>
        </p:grpSpPr>
        <p:cxnSp>
          <p:nvCxnSpPr>
            <p:cNvPr id="6" name="Gerade Verbindung 5"/>
            <p:cNvCxnSpPr>
              <a:stCxn id="4" idx="1"/>
              <a:endCxn id="3" idx="0"/>
            </p:cNvCxnSpPr>
            <p:nvPr/>
          </p:nvCxnSpPr>
          <p:spPr>
            <a:xfrm flipH="1">
              <a:off x="3018413" y="1017120"/>
              <a:ext cx="567628" cy="7437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/>
            <p:cNvSpPr/>
            <p:nvPr/>
          </p:nvSpPr>
          <p:spPr>
            <a:xfrm>
              <a:off x="4101285" y="4664748"/>
              <a:ext cx="1572916" cy="1716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916779" y="4460698"/>
              <a:ext cx="1619652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Testing</a:t>
              </a:r>
              <a:r>
                <a:rPr lang="de-DE" sz="1200" b="1" dirty="0"/>
                <a:t> </a:t>
              </a:r>
              <a:r>
                <a:rPr lang="de-DE" sz="1200" b="1" dirty="0" err="1"/>
                <a:t>capacities</a:t>
              </a:r>
              <a:r>
                <a:rPr lang="de-DE" sz="1200" b="1" dirty="0"/>
                <a:t> </a:t>
              </a:r>
              <a:r>
                <a:rPr lang="de-DE" sz="1200" b="1" dirty="0" err="1"/>
                <a:t>are</a:t>
              </a:r>
              <a:r>
                <a:rPr lang="de-DE" sz="1200" b="1" dirty="0"/>
                <a:t> </a:t>
              </a:r>
              <a:r>
                <a:rPr lang="de-DE" sz="1200" b="1" dirty="0" err="1"/>
                <a:t>further</a:t>
              </a:r>
              <a:r>
                <a:rPr lang="de-DE" sz="1200" b="1" dirty="0"/>
                <a:t>  </a:t>
              </a:r>
              <a:r>
                <a:rPr lang="de-DE" sz="1200" b="1" dirty="0" err="1"/>
                <a:t>increased</a:t>
              </a:r>
              <a:endParaRPr lang="de-DE" sz="1200" b="1" dirty="0"/>
            </a:p>
            <a:p>
              <a:r>
                <a:rPr lang="de-DE" sz="1200" b="1" dirty="0"/>
                <a:t>(W26-W37)</a:t>
              </a:r>
              <a:endParaRPr lang="en-US" sz="1200" b="1" dirty="0"/>
            </a:p>
          </p:txBody>
        </p:sp>
        <p:cxnSp>
          <p:nvCxnSpPr>
            <p:cNvPr id="17" name="Gerade Verbindung 16"/>
            <p:cNvCxnSpPr/>
            <p:nvPr/>
          </p:nvCxnSpPr>
          <p:spPr>
            <a:xfrm flipH="1" flipV="1">
              <a:off x="5652120" y="4740948"/>
              <a:ext cx="1237938" cy="858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uppieren 4"/>
          <p:cNvGrpSpPr/>
          <p:nvPr/>
        </p:nvGrpSpPr>
        <p:grpSpPr>
          <a:xfrm>
            <a:off x="1223915" y="4869160"/>
            <a:ext cx="6904247" cy="1904732"/>
            <a:chOff x="1223915" y="4869160"/>
            <a:chExt cx="6904247" cy="1904732"/>
          </a:xfrm>
        </p:grpSpPr>
        <p:sp>
          <p:nvSpPr>
            <p:cNvPr id="228" name="TextBox 5"/>
            <p:cNvSpPr txBox="1"/>
            <p:nvPr/>
          </p:nvSpPr>
          <p:spPr>
            <a:xfrm>
              <a:off x="5707884" y="5272191"/>
              <a:ext cx="2420278" cy="5493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3600" b="1"/>
              </a:lvl1pPr>
            </a:lstStyle>
            <a:p>
              <a:r>
                <a:rPr dirty="0"/>
                <a:t>South Korea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23915" y="4869160"/>
              <a:ext cx="4132571" cy="190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/>
            <p:cNvSpPr txBox="1"/>
            <p:nvPr/>
          </p:nvSpPr>
          <p:spPr>
            <a:xfrm>
              <a:off x="5984530" y="5821526"/>
              <a:ext cx="1609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(</a:t>
              </a:r>
              <a:r>
                <a:rPr lang="de-DE" b="1" dirty="0" err="1"/>
                <a:t>no</a:t>
              </a:r>
              <a:r>
                <a:rPr lang="de-DE" b="1" dirty="0"/>
                <a:t> lock down)</a:t>
              </a:r>
              <a:endParaRPr lang="en-US" b="1" dirty="0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2063638" y="3081618"/>
            <a:ext cx="3374236" cy="523220"/>
            <a:chOff x="1791850" y="4983514"/>
            <a:chExt cx="3374236" cy="523220"/>
          </a:xfrm>
        </p:grpSpPr>
        <p:sp>
          <p:nvSpPr>
            <p:cNvPr id="22" name="Rechteck 21"/>
            <p:cNvSpPr/>
            <p:nvPr/>
          </p:nvSpPr>
          <p:spPr>
            <a:xfrm>
              <a:off x="1791850" y="5164109"/>
              <a:ext cx="229578" cy="1620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4609400" y="5164109"/>
              <a:ext cx="556686" cy="16203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2627784" y="4983514"/>
              <a:ext cx="161965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400" b="1" dirty="0" err="1"/>
                <a:t>Testing</a:t>
              </a:r>
              <a:r>
                <a:rPr lang="de-DE" sz="1400" b="1" dirty="0"/>
                <a:t> </a:t>
              </a:r>
              <a:r>
                <a:rPr lang="de-DE" sz="1400" b="1" dirty="0" err="1"/>
                <a:t>capacities</a:t>
              </a:r>
              <a:r>
                <a:rPr lang="de-DE" sz="1400" b="1" dirty="0"/>
                <a:t> </a:t>
              </a:r>
              <a:r>
                <a:rPr lang="de-DE" sz="1400" b="1" dirty="0" err="1"/>
                <a:t>are</a:t>
              </a:r>
              <a:r>
                <a:rPr lang="de-DE" sz="1400" b="1" dirty="0"/>
                <a:t> </a:t>
              </a:r>
              <a:r>
                <a:rPr lang="de-DE" sz="1400" b="1" dirty="0" err="1"/>
                <a:t>increased</a:t>
              </a:r>
              <a:endParaRPr lang="de-DE" sz="1400" b="1" dirty="0"/>
            </a:p>
          </p:txBody>
        </p:sp>
        <p:cxnSp>
          <p:nvCxnSpPr>
            <p:cNvPr id="25" name="Gerade Verbindung 24"/>
            <p:cNvCxnSpPr/>
            <p:nvPr/>
          </p:nvCxnSpPr>
          <p:spPr>
            <a:xfrm>
              <a:off x="4283968" y="5245124"/>
              <a:ext cx="2534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/>
          </p:nvCxnSpPr>
          <p:spPr>
            <a:xfrm>
              <a:off x="2123728" y="5245124"/>
              <a:ext cx="432048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5" name="Gruppieren 234"/>
          <p:cNvGrpSpPr/>
          <p:nvPr/>
        </p:nvGrpSpPr>
        <p:grpSpPr>
          <a:xfrm>
            <a:off x="4195716" y="1407942"/>
            <a:ext cx="1346853" cy="1199282"/>
            <a:chOff x="3923928" y="3309838"/>
            <a:chExt cx="1346853" cy="1199282"/>
          </a:xfrm>
        </p:grpSpPr>
        <p:cxnSp>
          <p:nvCxnSpPr>
            <p:cNvPr id="224" name="Gerade Verbindung 223"/>
            <p:cNvCxnSpPr/>
            <p:nvPr/>
          </p:nvCxnSpPr>
          <p:spPr>
            <a:xfrm flipV="1">
              <a:off x="3923928" y="3824815"/>
              <a:ext cx="0" cy="68430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Textfeld 225"/>
            <p:cNvSpPr txBox="1"/>
            <p:nvPr/>
          </p:nvSpPr>
          <p:spPr>
            <a:xfrm>
              <a:off x="3948018" y="3309838"/>
              <a:ext cx="132276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200" b="1" dirty="0" err="1"/>
                <a:t>Facemasks</a:t>
              </a:r>
              <a:r>
                <a:rPr lang="de-DE" sz="1200" b="1" dirty="0"/>
                <a:t> in-</a:t>
              </a:r>
              <a:r>
                <a:rPr lang="de-DE" sz="1200" b="1" dirty="0" err="1"/>
                <a:t>doors</a:t>
              </a:r>
              <a:r>
                <a:rPr lang="de-DE" sz="1200" b="1" dirty="0"/>
                <a:t> </a:t>
              </a:r>
              <a:r>
                <a:rPr lang="de-DE" sz="1200" b="1" dirty="0" err="1"/>
                <a:t>and</a:t>
              </a:r>
              <a:r>
                <a:rPr lang="de-DE" sz="1200" b="1" dirty="0"/>
                <a:t> </a:t>
              </a:r>
              <a:r>
                <a:rPr lang="de-DE" sz="1200" b="1" dirty="0" err="1"/>
                <a:t>publ</a:t>
              </a:r>
              <a:r>
                <a:rPr lang="de-DE" sz="1200" b="1" dirty="0"/>
                <a:t>. </a:t>
              </a:r>
              <a:r>
                <a:rPr lang="de-DE" sz="1200" b="1" dirty="0" err="1"/>
                <a:t>places</a:t>
              </a:r>
              <a:endParaRPr lang="en-US" sz="1200" b="1" dirty="0"/>
            </a:p>
          </p:txBody>
        </p:sp>
      </p:grpSp>
      <p:sp>
        <p:nvSpPr>
          <p:cNvPr id="2" name="Ellipse 1"/>
          <p:cNvSpPr/>
          <p:nvPr/>
        </p:nvSpPr>
        <p:spPr>
          <a:xfrm>
            <a:off x="5707884" y="2175176"/>
            <a:ext cx="553293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A19A21-BB68-BE44-B863-D2B8EBF16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31182"/>
            <a:ext cx="4608512" cy="28660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72816"/>
            <a:ext cx="4474622" cy="27828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2BBF61-F94E-1E41-BD92-BE25928139E4}"/>
              </a:ext>
            </a:extLst>
          </p:cNvPr>
          <p:cNvSpPr txBox="1">
            <a:spLocks/>
          </p:cNvSpPr>
          <p:nvPr/>
        </p:nvSpPr>
        <p:spPr>
          <a:xfrm>
            <a:off x="1835696" y="0"/>
            <a:ext cx="59046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verification</a:t>
            </a:r>
            <a:r>
              <a:rPr lang="de-DE" dirty="0"/>
              <a:t>: Part III</a:t>
            </a:r>
          </a:p>
          <a:p>
            <a:r>
              <a:rPr lang="de-DE" sz="3100" dirty="0"/>
              <a:t>--&gt;- </a:t>
            </a:r>
            <a:r>
              <a:rPr lang="de-DE" sz="3100" dirty="0" err="1"/>
              <a:t>Comparison</a:t>
            </a:r>
            <a:r>
              <a:rPr lang="de-DE" sz="3100" dirty="0"/>
              <a:t> </a:t>
            </a:r>
            <a:r>
              <a:rPr lang="de-DE" sz="3100" dirty="0" err="1"/>
              <a:t>with</a:t>
            </a:r>
            <a:r>
              <a:rPr lang="de-DE" sz="3100" dirty="0"/>
              <a:t> BEAST: R</a:t>
            </a:r>
            <a:r>
              <a:rPr lang="de-DE" sz="3100" baseline="-25000" dirty="0"/>
              <a:t>0 </a:t>
            </a:r>
            <a:r>
              <a:rPr lang="de-DE" sz="3100" dirty="0"/>
              <a:t>-&lt;--</a:t>
            </a:r>
          </a:p>
        </p:txBody>
      </p:sp>
    </p:spTree>
    <p:extLst>
      <p:ext uri="{BB962C8B-B14F-4D97-AF65-F5344CB8AC3E}">
        <p14:creationId xmlns:p14="http://schemas.microsoft.com/office/powerpoint/2010/main" val="3428352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74B0-82D9-4C49-B386-8FA502C5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1671"/>
            <a:ext cx="8229600" cy="1143000"/>
          </a:xfr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CBBD8-A69D-BE4B-9987-BFB8DB107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363272" cy="4032448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Fast </a:t>
            </a:r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incidence</a:t>
            </a:r>
            <a:r>
              <a:rPr lang="de-DE" dirty="0"/>
              <a:t> </a:t>
            </a:r>
            <a:r>
              <a:rPr lang="de-DE" dirty="0" err="1"/>
              <a:t>reconstruction</a:t>
            </a:r>
            <a:r>
              <a:rPr lang="de-DE" dirty="0"/>
              <a:t> (~min)</a:t>
            </a:r>
          </a:p>
          <a:p>
            <a:r>
              <a:rPr lang="de-DE" dirty="0"/>
              <a:t>Works:</a:t>
            </a:r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simulated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, </a:t>
            </a:r>
          </a:p>
          <a:p>
            <a:pPr lvl="1"/>
            <a:r>
              <a:rPr lang="de-DE" dirty="0" err="1"/>
              <a:t>makes</a:t>
            </a:r>
            <a:r>
              <a:rPr lang="de-DE" dirty="0"/>
              <a:t> sense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actual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lvl="1"/>
            <a:r>
              <a:rPr lang="de-DE" dirty="0" err="1"/>
              <a:t>Compares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established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 (BEAST)</a:t>
            </a:r>
          </a:p>
          <a:p>
            <a:r>
              <a:rPr lang="de-DE" dirty="0"/>
              <a:t>Works on large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(UK; </a:t>
            </a:r>
            <a:r>
              <a:rPr lang="de-DE" b="1" dirty="0"/>
              <a:t>40,000</a:t>
            </a:r>
            <a:r>
              <a:rPr lang="de-DE" dirty="0"/>
              <a:t>~Sequences)</a:t>
            </a:r>
          </a:p>
          <a:p>
            <a:endParaRPr lang="de-DE" dirty="0"/>
          </a:p>
          <a:p>
            <a:pPr>
              <a:buFont typeface="Wingdings" pitchFamily="2" charset="2"/>
              <a:buChar char="Ø"/>
            </a:pPr>
            <a:r>
              <a:rPr lang="de-DE" dirty="0" err="1"/>
              <a:t>Valuable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an </a:t>
            </a:r>
            <a:r>
              <a:rPr lang="de-DE" i="1" u="sng" dirty="0"/>
              <a:t>additional </a:t>
            </a:r>
            <a:r>
              <a:rPr lang="de-DE" i="1" u="sng" dirty="0" err="1"/>
              <a:t>parameter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outbreak</a:t>
            </a:r>
            <a:r>
              <a:rPr lang="de-DE" dirty="0"/>
              <a:t> </a:t>
            </a:r>
            <a:r>
              <a:rPr lang="de-DE" dirty="0" err="1"/>
              <a:t>surveillance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u="sng" dirty="0" err="1"/>
              <a:t>Publication</a:t>
            </a:r>
            <a:r>
              <a:rPr lang="de-DE" u="sng" dirty="0"/>
              <a:t>: 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i="1" dirty="0" err="1"/>
              <a:t>manuscript</a:t>
            </a:r>
            <a:r>
              <a:rPr lang="de-DE" i="1" dirty="0"/>
              <a:t> in </a:t>
            </a:r>
            <a:r>
              <a:rPr lang="de-DE" i="1" dirty="0" err="1"/>
              <a:t>preparation</a:t>
            </a:r>
            <a:endParaRPr lang="de-DE" i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0DC24F-F911-F04D-AB4F-71B8462C59FF}"/>
              </a:ext>
            </a:extLst>
          </p:cNvPr>
          <p:cNvSpPr txBox="1">
            <a:spLocks/>
          </p:cNvSpPr>
          <p:nvPr/>
        </p:nvSpPr>
        <p:spPr>
          <a:xfrm>
            <a:off x="425798" y="5013176"/>
            <a:ext cx="8229600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Disclaimer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552F51-2A67-8E47-9891-22800A9196FE}"/>
              </a:ext>
            </a:extLst>
          </p:cNvPr>
          <p:cNvSpPr txBox="1">
            <a:spLocks/>
          </p:cNvSpPr>
          <p:nvPr/>
        </p:nvSpPr>
        <p:spPr>
          <a:xfrm>
            <a:off x="431477" y="5724128"/>
            <a:ext cx="8229600" cy="1017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>
                <a:solidFill>
                  <a:srgbClr val="FF0000"/>
                </a:solidFill>
              </a:rPr>
              <a:t>Sequencing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/>
              <a:t>currently</a:t>
            </a:r>
            <a:r>
              <a:rPr lang="de-DE" sz="2000" dirty="0"/>
              <a:t> </a:t>
            </a:r>
            <a:r>
              <a:rPr lang="de-DE" sz="2000" dirty="0" err="1">
                <a:solidFill>
                  <a:srgbClr val="FF0000"/>
                </a:solidFill>
              </a:rPr>
              <a:t>too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slow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>
                <a:solidFill>
                  <a:srgbClr val="FF0000"/>
                </a:solidFill>
              </a:rPr>
              <a:t>real time </a:t>
            </a:r>
            <a:r>
              <a:rPr lang="de-DE" sz="2000" dirty="0" err="1"/>
              <a:t>epidemiological</a:t>
            </a:r>
            <a:r>
              <a:rPr lang="de-DE" sz="2000" dirty="0"/>
              <a:t> </a:t>
            </a:r>
            <a:r>
              <a:rPr lang="de-DE" sz="2000" dirty="0" err="1"/>
              <a:t>tracking</a:t>
            </a:r>
            <a:r>
              <a:rPr lang="de-DE" sz="2000" dirty="0"/>
              <a:t>.</a:t>
            </a:r>
          </a:p>
          <a:p>
            <a:r>
              <a:rPr lang="de-DE" sz="2000" dirty="0" err="1"/>
              <a:t>Towards</a:t>
            </a:r>
            <a:r>
              <a:rPr lang="de-DE" sz="2000" dirty="0"/>
              <a:t> massive-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timely</a:t>
            </a:r>
            <a:r>
              <a:rPr lang="de-DE" sz="2000" dirty="0"/>
              <a:t> </a:t>
            </a:r>
            <a:r>
              <a:rPr lang="de-DE" sz="2000" dirty="0" err="1"/>
              <a:t>sequencing</a:t>
            </a:r>
            <a:r>
              <a:rPr lang="de-DE" sz="2000" dirty="0"/>
              <a:t>: UK/PHE </a:t>
            </a:r>
            <a:r>
              <a:rPr lang="de-DE" sz="2000" dirty="0" err="1"/>
              <a:t>shows</a:t>
            </a:r>
            <a:r>
              <a:rPr lang="de-DE" sz="2000" dirty="0"/>
              <a:t> </a:t>
            </a:r>
            <a:r>
              <a:rPr lang="de-DE" sz="2000" dirty="0" err="1"/>
              <a:t>us</a:t>
            </a:r>
            <a:r>
              <a:rPr lang="de-DE" sz="2000" dirty="0"/>
              <a:t> </a:t>
            </a:r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this</a:t>
            </a:r>
            <a:r>
              <a:rPr lang="de-DE" sz="2000" dirty="0"/>
              <a:t> </a:t>
            </a:r>
            <a:r>
              <a:rPr lang="de-DE" sz="2000" dirty="0" err="1"/>
              <a:t>could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done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future</a:t>
            </a:r>
            <a:r>
              <a:rPr lang="de-DE" sz="2000" dirty="0"/>
              <a:t>.</a:t>
            </a:r>
          </a:p>
        </p:txBody>
      </p:sp>
      <p:cxnSp>
        <p:nvCxnSpPr>
          <p:cNvPr id="7" name="Gerade Verbindung 6"/>
          <p:cNvCxnSpPr/>
          <p:nvPr/>
        </p:nvCxnSpPr>
        <p:spPr>
          <a:xfrm>
            <a:off x="323528" y="4941168"/>
            <a:ext cx="87129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832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84AF44-3E42-F446-83A6-F85635A6D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645" y="1834847"/>
            <a:ext cx="2365085" cy="2998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46D11-A578-4F4E-9A3B-19D8BA3F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1681"/>
            <a:ext cx="8229600" cy="776954"/>
          </a:xfrm>
        </p:spPr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84165-B508-CA48-ACD8-CF3F786FD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966" y="1091171"/>
            <a:ext cx="3235905" cy="467565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sz="3400" b="1" dirty="0" err="1"/>
              <a:t>deCOI</a:t>
            </a:r>
            <a:r>
              <a:rPr lang="de-DE" sz="3400" dirty="0"/>
              <a:t> (</a:t>
            </a:r>
            <a:r>
              <a:rPr lang="de-DE" sz="3400" dirty="0">
                <a:hlinkClick r:id="rId3"/>
              </a:rPr>
              <a:t>www.decoi.eu</a:t>
            </a:r>
            <a:r>
              <a:rPr lang="de-DE" sz="3400" dirty="0"/>
              <a:t>)</a:t>
            </a:r>
          </a:p>
          <a:p>
            <a:pPr marL="0" indent="0">
              <a:buNone/>
            </a:pPr>
            <a:r>
              <a:rPr lang="de-DE" sz="2900" dirty="0"/>
              <a:t>(German COVID-</a:t>
            </a:r>
            <a:r>
              <a:rPr lang="de-DE" sz="2900" dirty="0" err="1"/>
              <a:t>Omics</a:t>
            </a:r>
            <a:r>
              <a:rPr lang="de-DE" sz="2900" dirty="0"/>
              <a:t> Initiative)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sz="3400" dirty="0"/>
          </a:p>
          <a:p>
            <a:pPr marL="0" indent="0">
              <a:buNone/>
            </a:pPr>
            <a:endParaRPr lang="de-DE" sz="3400" b="1" dirty="0"/>
          </a:p>
          <a:p>
            <a:pPr marL="0" indent="0">
              <a:buNone/>
            </a:pPr>
            <a:r>
              <a:rPr lang="de-DE" sz="3400" b="1" dirty="0"/>
              <a:t>GISAID</a:t>
            </a:r>
          </a:p>
          <a:p>
            <a:pPr marL="0" indent="0">
              <a:buNone/>
            </a:pPr>
            <a:r>
              <a:rPr lang="de-DE" sz="3400" dirty="0">
                <a:hlinkClick r:id="rId4"/>
              </a:rPr>
              <a:t>www.gisaid.org</a:t>
            </a:r>
            <a:r>
              <a:rPr lang="de-DE" sz="3400" dirty="0"/>
              <a:t> </a:t>
            </a:r>
          </a:p>
          <a:p>
            <a:endParaRPr lang="de-D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FDAA6-2993-D24A-A77F-5D6C91941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888" y="1166120"/>
            <a:ext cx="4782327" cy="226287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e-DE" b="1" dirty="0"/>
              <a:t>Robert-Koch Institute</a:t>
            </a:r>
            <a:endParaRPr lang="de-DE" dirty="0"/>
          </a:p>
          <a:p>
            <a:r>
              <a:rPr lang="de-DE" dirty="0"/>
              <a:t>Maria </a:t>
            </a:r>
            <a:r>
              <a:rPr lang="de-DE" dirty="0" err="1"/>
              <a:t>Trofimova</a:t>
            </a:r>
            <a:endParaRPr lang="de-DE" dirty="0"/>
          </a:p>
          <a:p>
            <a:r>
              <a:rPr lang="de-DE" dirty="0"/>
              <a:t>Dr. Maureen Smith</a:t>
            </a:r>
          </a:p>
          <a:p>
            <a:endParaRPr lang="de-DE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Max-Planck Institute SHH</a:t>
            </a:r>
            <a:endParaRPr lang="de-DE" dirty="0"/>
          </a:p>
          <a:p>
            <a:r>
              <a:rPr lang="de-DE" dirty="0"/>
              <a:t>Ariane Weber</a:t>
            </a:r>
          </a:p>
          <a:p>
            <a:r>
              <a:rPr lang="de-DE" dirty="0"/>
              <a:t>Dr. Denise Kühnert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F7873-6D4C-FA46-B53D-9A0B1CEEC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966" y="5949280"/>
            <a:ext cx="18542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7B612-93C5-C946-A76F-56592A6DB2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0548" y="838635"/>
            <a:ext cx="1219212" cy="1309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B39046-612B-0445-9BC0-A858576465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841" y="838635"/>
            <a:ext cx="944687" cy="1309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261EA1-487E-2C4E-9F7B-24C0A31AB03A}"/>
              </a:ext>
            </a:extLst>
          </p:cNvPr>
          <p:cNvSpPr txBox="1"/>
          <p:nvPr/>
        </p:nvSpPr>
        <p:spPr>
          <a:xfrm>
            <a:off x="7515066" y="4025505"/>
            <a:ext cx="150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MF1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Fuchs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Drechsel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Kmicienski</a:t>
            </a:r>
            <a:endParaRPr lang="de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F42A27-B45E-064E-8CFD-16C1E2C48DA1}"/>
              </a:ext>
            </a:extLst>
          </p:cNvPr>
          <p:cNvSpPr/>
          <p:nvPr/>
        </p:nvSpPr>
        <p:spPr>
          <a:xfrm>
            <a:off x="2699792" y="5617947"/>
            <a:ext cx="5279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SARS-CoV2 </a:t>
            </a:r>
            <a:r>
              <a:rPr lang="de-DE" b="1" dirty="0" err="1"/>
              <a:t>MolSurv</a:t>
            </a:r>
            <a:endParaRPr lang="de-DE" b="1" dirty="0"/>
          </a:p>
          <a:p>
            <a:pPr lvl="1"/>
            <a:r>
              <a:rPr lang="de-DE" dirty="0"/>
              <a:t>Wolff (RKI-FG18), Haas, Kröger (RKI-FG36)</a:t>
            </a:r>
          </a:p>
          <a:p>
            <a:pPr lvl="1"/>
            <a:r>
              <a:rPr lang="de-DE" dirty="0"/>
              <a:t>Nitsche (RKI-ZBS1), </a:t>
            </a:r>
            <a:r>
              <a:rPr lang="de-DE" dirty="0" err="1"/>
              <a:t>Thürmer</a:t>
            </a:r>
            <a:r>
              <a:rPr lang="de-DE" dirty="0"/>
              <a:t>, </a:t>
            </a:r>
            <a:r>
              <a:rPr lang="de-DE" dirty="0" err="1"/>
              <a:t>Radonic</a:t>
            </a:r>
            <a:r>
              <a:rPr lang="de-DE" dirty="0"/>
              <a:t> (RKI-MF2)</a:t>
            </a:r>
          </a:p>
          <a:p>
            <a:pPr lvl="1"/>
            <a:r>
              <a:rPr lang="de-DE" dirty="0" err="1"/>
              <a:t>Drosten</a:t>
            </a:r>
            <a:r>
              <a:rPr lang="de-DE" dirty="0"/>
              <a:t> Lab (Charité)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525C80-CC8F-1D41-A68B-EB2FEF93D2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9514" y="3657425"/>
            <a:ext cx="3600444" cy="1960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2A60C4-2732-AF41-875C-5391D8FFB9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603" t="6053" r="7359" b="44049"/>
          <a:stretch/>
        </p:blipFill>
        <p:spPr>
          <a:xfrm>
            <a:off x="6243640" y="2297559"/>
            <a:ext cx="1271426" cy="11719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677" y="2297559"/>
            <a:ext cx="1197035" cy="153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48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A03CC-BFF3-8E44-88A3-C72DFF76E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8272"/>
            <a:ext cx="8229600" cy="814464"/>
          </a:xfrm>
        </p:spPr>
        <p:txBody>
          <a:bodyPr>
            <a:noAutofit/>
          </a:bodyPr>
          <a:lstStyle/>
          <a:p>
            <a:r>
              <a:rPr lang="de-DE" sz="3200" b="1" dirty="0" err="1"/>
              <a:t>We</a:t>
            </a:r>
            <a:r>
              <a:rPr lang="de-DE" sz="3200" b="1" dirty="0"/>
              <a:t> </a:t>
            </a:r>
            <a:r>
              <a:rPr lang="de-DE" sz="3200" b="1" dirty="0" err="1"/>
              <a:t>are</a:t>
            </a:r>
            <a:r>
              <a:rPr lang="de-DE" sz="3200" b="1" dirty="0"/>
              <a:t> </a:t>
            </a:r>
            <a:r>
              <a:rPr lang="de-DE" sz="3200" b="1" dirty="0" err="1"/>
              <a:t>looking</a:t>
            </a:r>
            <a:r>
              <a:rPr lang="de-DE" sz="3200" b="1" dirty="0"/>
              <a:t> </a:t>
            </a:r>
            <a:r>
              <a:rPr lang="de-DE" sz="3200" b="1" dirty="0" err="1"/>
              <a:t>for</a:t>
            </a:r>
            <a:r>
              <a:rPr lang="de-DE" sz="3200" b="1" dirty="0"/>
              <a:t> </a:t>
            </a:r>
            <a:r>
              <a:rPr lang="de-DE" sz="3200" b="1" dirty="0" err="1"/>
              <a:t>excellent</a:t>
            </a:r>
            <a:r>
              <a:rPr lang="de-DE" sz="3200" b="1" dirty="0"/>
              <a:t> </a:t>
            </a:r>
            <a:r>
              <a:rPr lang="de-DE" sz="3200" b="1" dirty="0" err="1"/>
              <a:t>data</a:t>
            </a:r>
            <a:r>
              <a:rPr lang="de-DE" sz="3200" b="1" dirty="0"/>
              <a:t> </a:t>
            </a:r>
            <a:r>
              <a:rPr lang="de-DE" sz="3200" b="1" dirty="0" err="1"/>
              <a:t>scientists</a:t>
            </a:r>
            <a:r>
              <a:rPr lang="de-DE" sz="3200" b="1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C5F63-26E2-5D4E-A333-3FB5CD815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5976664" cy="48560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A8D3D-C208-2946-8918-E9852F90A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8" y="3469777"/>
            <a:ext cx="3483647" cy="100865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de-DE" dirty="0"/>
              <a:t>New </a:t>
            </a:r>
            <a:r>
              <a:rPr lang="de-DE" dirty="0" err="1"/>
              <a:t>center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 in </a:t>
            </a:r>
            <a:r>
              <a:rPr lang="de-DE" dirty="0" err="1"/>
              <a:t>public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203DA1-57E6-D14C-AC8C-472E31DA1C3E}"/>
              </a:ext>
            </a:extLst>
          </p:cNvPr>
          <p:cNvCxnSpPr>
            <a:cxnSpLocks/>
          </p:cNvCxnSpPr>
          <p:nvPr/>
        </p:nvCxnSpPr>
        <p:spPr>
          <a:xfrm flipH="1">
            <a:off x="4788024" y="4437658"/>
            <a:ext cx="1669815" cy="17996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B0AD5D-B7B5-9C4B-8F6A-64EF75A2C717}"/>
              </a:ext>
            </a:extLst>
          </p:cNvPr>
          <p:cNvSpPr txBox="1"/>
          <p:nvPr/>
        </p:nvSpPr>
        <p:spPr>
          <a:xfrm>
            <a:off x="6205303" y="5268759"/>
            <a:ext cx="293869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/>
              <a:t>!</a:t>
            </a:r>
            <a:r>
              <a:rPr lang="de-DE" sz="2400" dirty="0" err="1"/>
              <a:t>About</a:t>
            </a:r>
            <a:r>
              <a:rPr lang="de-DE" sz="2400" dirty="0"/>
              <a:t> 44 </a:t>
            </a:r>
            <a:r>
              <a:rPr lang="de-DE" sz="2400" b="1" i="1" dirty="0">
                <a:solidFill>
                  <a:srgbClr val="0070C0"/>
                </a:solidFill>
              </a:rPr>
              <a:t>permanent </a:t>
            </a:r>
            <a:r>
              <a:rPr lang="de-DE" sz="2400" b="1" i="1" dirty="0" err="1">
                <a:solidFill>
                  <a:srgbClr val="0070C0"/>
                </a:solidFill>
              </a:rPr>
              <a:t>positions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scientists</a:t>
            </a:r>
            <a:r>
              <a:rPr lang="de-DE" sz="2400" dirty="0"/>
              <a:t> at all </a:t>
            </a:r>
            <a:r>
              <a:rPr lang="de-DE" sz="2400" dirty="0" err="1"/>
              <a:t>levels</a:t>
            </a:r>
            <a:r>
              <a:rPr lang="de-DE" sz="2400" dirty="0"/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DFE1A-485C-5B46-A5FB-6533B74D8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777" y="1916832"/>
            <a:ext cx="2361456" cy="5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2" y="476672"/>
            <a:ext cx="5108725" cy="313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92" y="3501008"/>
            <a:ext cx="544771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r>
              <a:rPr lang="de-DE" dirty="0"/>
              <a:t>Extra </a:t>
            </a:r>
            <a:r>
              <a:rPr lang="de-DE" dirty="0" err="1"/>
              <a:t>Slides</a:t>
            </a:r>
            <a:r>
              <a:rPr lang="de-DE" dirty="0"/>
              <a:t>: </a:t>
            </a:r>
            <a:r>
              <a:rPr lang="de-DE" dirty="0" err="1"/>
              <a:t>Introductions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169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UK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3350"/>
            <a:ext cx="71501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4"/>
          <p:cNvCxnSpPr/>
          <p:nvPr/>
        </p:nvCxnSpPr>
        <p:spPr>
          <a:xfrm flipH="1">
            <a:off x="2500060" y="5877272"/>
            <a:ext cx="847804" cy="6155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flipH="1">
            <a:off x="3374911" y="5405706"/>
            <a:ext cx="3357329" cy="6875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3347864" y="1196752"/>
            <a:ext cx="0" cy="54006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V="1">
            <a:off x="6732240" y="1196752"/>
            <a:ext cx="0" cy="54006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510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de-DE" dirty="0"/>
              <a:t>Germany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268760"/>
            <a:ext cx="71755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4"/>
          <p:cNvCxnSpPr/>
          <p:nvPr/>
        </p:nvCxnSpPr>
        <p:spPr>
          <a:xfrm flipH="1">
            <a:off x="3563888" y="5085184"/>
            <a:ext cx="4176464" cy="6480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H="1">
            <a:off x="2483769" y="5445224"/>
            <a:ext cx="1080119" cy="8316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V="1">
            <a:off x="2555776" y="1412776"/>
            <a:ext cx="0" cy="500807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V="1">
            <a:off x="3563888" y="1412776"/>
            <a:ext cx="0" cy="450401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flipV="1">
            <a:off x="7380312" y="1412776"/>
            <a:ext cx="0" cy="450401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314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CB33-5517-044B-9AF4-BC9D5A53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MCC trees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CEFB2D-F407-484E-8DF9-D47B6F0D394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261" y="1052736"/>
            <a:ext cx="7193478" cy="5805264"/>
          </a:xfrm>
        </p:spPr>
      </p:pic>
    </p:spTree>
    <p:extLst>
      <p:ext uri="{BB962C8B-B14F-4D97-AF65-F5344CB8AC3E}">
        <p14:creationId xmlns:p14="http://schemas.microsoft.com/office/powerpoint/2010/main" val="128495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3E6DE-13EC-2042-8909-8636E99BF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63"/>
            <a:ext cx="8229600" cy="811316"/>
          </a:xfrm>
        </p:spPr>
        <p:txBody>
          <a:bodyPr>
            <a:normAutofit/>
          </a:bodyPr>
          <a:lstStyle/>
          <a:p>
            <a:r>
              <a:rPr lang="de-DE" dirty="0"/>
              <a:t>Problem </a:t>
            </a:r>
            <a:r>
              <a:rPr lang="de-DE" dirty="0" err="1"/>
              <a:t>statement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BF5C4-929B-CD44-A5D7-E28DE068C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26" y="792159"/>
            <a:ext cx="8229600" cy="2404278"/>
          </a:xfrm>
        </p:spPr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dirty="0"/>
              <a:t>Case </a:t>
            </a:r>
            <a:r>
              <a:rPr lang="de-DE" sz="2400" dirty="0" err="1"/>
              <a:t>numbers</a:t>
            </a:r>
            <a:r>
              <a:rPr lang="de-DE" sz="2400" dirty="0"/>
              <a:t> </a:t>
            </a:r>
            <a:r>
              <a:rPr lang="de-DE" sz="2400" dirty="0" err="1"/>
              <a:t>unreliable</a:t>
            </a:r>
            <a:endParaRPr lang="de-DE" sz="2400" dirty="0"/>
          </a:p>
          <a:p>
            <a:pPr lvl="1"/>
            <a:r>
              <a:rPr lang="de-DE" sz="2000" dirty="0" err="1"/>
              <a:t>depend</a:t>
            </a:r>
            <a:r>
              <a:rPr lang="de-DE" sz="2000" dirty="0"/>
              <a:t> on </a:t>
            </a:r>
            <a:r>
              <a:rPr lang="de-DE" sz="2000" dirty="0" err="1"/>
              <a:t>testing</a:t>
            </a:r>
            <a:r>
              <a:rPr lang="de-DE" sz="2000" dirty="0"/>
              <a:t> </a:t>
            </a:r>
            <a:r>
              <a:rPr lang="de-DE" sz="2000" dirty="0" err="1"/>
              <a:t>behaviour</a:t>
            </a:r>
            <a:r>
              <a:rPr lang="de-DE" sz="2000" dirty="0"/>
              <a:t>, time </a:t>
            </a:r>
            <a:r>
              <a:rPr lang="de-DE" sz="2000" dirty="0" err="1"/>
              <a:t>delays</a:t>
            </a:r>
            <a:r>
              <a:rPr lang="de-DE" sz="2000" dirty="0"/>
              <a:t>, etc..</a:t>
            </a:r>
          </a:p>
          <a:p>
            <a:pPr lvl="1"/>
            <a:r>
              <a:rPr lang="de-DE" sz="2000" dirty="0" err="1"/>
              <a:t>Differences</a:t>
            </a:r>
            <a:r>
              <a:rPr lang="de-DE" sz="2000" dirty="0"/>
              <a:t> </a:t>
            </a:r>
            <a:r>
              <a:rPr lang="de-DE" sz="2000" dirty="0" err="1"/>
              <a:t>over</a:t>
            </a:r>
            <a:r>
              <a:rPr lang="de-DE" sz="2000" dirty="0"/>
              <a:t> time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countries</a:t>
            </a:r>
          </a:p>
          <a:p>
            <a:pPr lvl="1"/>
            <a:endParaRPr lang="de-DE" sz="2000" dirty="0"/>
          </a:p>
          <a:p>
            <a:pPr lvl="1"/>
            <a:endParaRPr lang="de-DE" sz="2000" dirty="0"/>
          </a:p>
          <a:p>
            <a:endParaRPr lang="de-DE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F882-2560-894E-81FE-1031DA11C055}"/>
              </a:ext>
            </a:extLst>
          </p:cNvPr>
          <p:cNvSpPr txBox="1"/>
          <p:nvPr/>
        </p:nvSpPr>
        <p:spPr>
          <a:xfrm>
            <a:off x="6444208" y="5487402"/>
            <a:ext cx="28083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err="1"/>
              <a:t>Sources</a:t>
            </a:r>
            <a:r>
              <a:rPr lang="de-DE" dirty="0"/>
              <a:t>:</a:t>
            </a:r>
          </a:p>
          <a:p>
            <a:r>
              <a:rPr lang="de-DE" dirty="0"/>
              <a:t>ECDC </a:t>
            </a:r>
          </a:p>
          <a:p>
            <a:r>
              <a:rPr lang="de-DE" sz="1400" dirty="0">
                <a:hlinkClick r:id="rId2"/>
              </a:rPr>
              <a:t>www.ecdc.europa.eu/en/covid-19/</a:t>
            </a:r>
            <a:r>
              <a:rPr lang="de-DE" sz="1400" dirty="0"/>
              <a:t> </a:t>
            </a:r>
          </a:p>
          <a:p>
            <a:r>
              <a:rPr lang="de-DE" dirty="0"/>
              <a:t>Nepal </a:t>
            </a:r>
            <a:r>
              <a:rPr lang="de-DE" dirty="0" err="1"/>
              <a:t>Ministr</a:t>
            </a:r>
            <a:r>
              <a:rPr lang="de-DE" dirty="0"/>
              <a:t>.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Health</a:t>
            </a:r>
            <a:endParaRPr lang="de-DE" dirty="0"/>
          </a:p>
          <a:p>
            <a:r>
              <a:rPr lang="de-DE" sz="1400" dirty="0">
                <a:hlinkClick r:id="rId3"/>
              </a:rPr>
              <a:t>https://covid19.mohp.gov.np</a:t>
            </a:r>
            <a:r>
              <a:rPr lang="de-DE" sz="1400" dirty="0"/>
              <a:t>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3BBFE6E-C55A-1F44-88D5-1E5EB93717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724253"/>
              </p:ext>
            </p:extLst>
          </p:nvPr>
        </p:nvGraphicFramePr>
        <p:xfrm>
          <a:off x="693585" y="2755213"/>
          <a:ext cx="5728237" cy="4069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E01249C-D2AD-0A4C-9934-BC974330EB09}"/>
              </a:ext>
            </a:extLst>
          </p:cNvPr>
          <p:cNvSpPr txBox="1"/>
          <p:nvPr/>
        </p:nvSpPr>
        <p:spPr>
          <a:xfrm rot="16200000" flipH="1">
            <a:off x="-593014" y="4201527"/>
            <a:ext cx="220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Tests /100,000/</a:t>
            </a: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week</a:t>
            </a: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210C981-D5E6-8A4F-A440-56A860DDFCE3}"/>
              </a:ext>
            </a:extLst>
          </p:cNvPr>
          <p:cNvSpPr txBox="1"/>
          <p:nvPr/>
        </p:nvSpPr>
        <p:spPr>
          <a:xfrm>
            <a:off x="6423259" y="1177613"/>
            <a:ext cx="269979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u="sng" dirty="0" err="1"/>
              <a:t>Importance</a:t>
            </a:r>
            <a:r>
              <a:rPr lang="de-DE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Identify</a:t>
            </a:r>
            <a:r>
              <a:rPr lang="de-DE" sz="2000" dirty="0"/>
              <a:t> </a:t>
            </a:r>
            <a:r>
              <a:rPr lang="en-US" sz="2000" dirty="0"/>
              <a:t>‘risk areas’ (</a:t>
            </a:r>
            <a:r>
              <a:rPr lang="de-DE" sz="2000" dirty="0" err="1"/>
              <a:t>travel</a:t>
            </a:r>
            <a:r>
              <a:rPr lang="de-DE" sz="2000" dirty="0"/>
              <a:t> </a:t>
            </a:r>
            <a:r>
              <a:rPr lang="de-DE" sz="2000" dirty="0" err="1"/>
              <a:t>restrictions</a:t>
            </a:r>
            <a:r>
              <a:rPr lang="de-DE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Did</a:t>
            </a:r>
            <a:r>
              <a:rPr lang="de-DE" sz="2000" dirty="0"/>
              <a:t> </a:t>
            </a:r>
            <a:r>
              <a:rPr lang="de-DE" sz="2000" dirty="0" err="1"/>
              <a:t>measures</a:t>
            </a:r>
            <a:r>
              <a:rPr lang="de-DE" sz="2000" dirty="0"/>
              <a:t> </a:t>
            </a:r>
            <a:r>
              <a:rPr lang="de-DE" sz="2000" dirty="0" err="1"/>
              <a:t>work</a:t>
            </a:r>
            <a:r>
              <a:rPr lang="de-DE" sz="2000" dirty="0"/>
              <a:t>?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547664" y="2808051"/>
            <a:ext cx="42045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err="1"/>
              <a:t>test</a:t>
            </a:r>
            <a:r>
              <a:rPr lang="de-DE" b="1" dirty="0"/>
              <a:t> </a:t>
            </a:r>
            <a:r>
              <a:rPr lang="de-DE" b="1" dirty="0" err="1"/>
              <a:t>bias</a:t>
            </a:r>
            <a:r>
              <a:rPr lang="de-DE" b="1" dirty="0"/>
              <a:t> </a:t>
            </a:r>
            <a:r>
              <a:rPr lang="de-DE" b="1" dirty="0" err="1"/>
              <a:t>over</a:t>
            </a:r>
            <a:r>
              <a:rPr lang="de-DE" b="1" dirty="0"/>
              <a:t> time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between</a:t>
            </a:r>
            <a:r>
              <a:rPr lang="de-DE" b="1" dirty="0"/>
              <a:t> countries</a:t>
            </a:r>
          </a:p>
        </p:txBody>
      </p:sp>
    </p:spTree>
    <p:extLst>
      <p:ext uri="{BB962C8B-B14F-4D97-AF65-F5344CB8AC3E}">
        <p14:creationId xmlns:p14="http://schemas.microsoft.com/office/powerpoint/2010/main" val="2473272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76FF-B1AE-7E4A-87E7-997BACC75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655"/>
            <a:ext cx="8229600" cy="65605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Aim</a:t>
            </a:r>
            <a:r>
              <a:rPr lang="de-DE" dirty="0"/>
              <a:t> &amp; </a:t>
            </a:r>
            <a:r>
              <a:rPr lang="de-DE" dirty="0" err="1"/>
              <a:t>Reasoning</a:t>
            </a:r>
            <a:r>
              <a:rPr lang="de-DE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BA250-042E-D841-9BA8-4BC354FE6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620688"/>
            <a:ext cx="8507288" cy="602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u="sng" dirty="0" err="1"/>
              <a:t>Aim</a:t>
            </a:r>
            <a:r>
              <a:rPr lang="de-DE" sz="2800" dirty="0"/>
              <a:t>: </a:t>
            </a:r>
          </a:p>
          <a:p>
            <a:pPr>
              <a:buFont typeface="Wingdings" pitchFamily="2" charset="2"/>
              <a:buChar char="Ø"/>
            </a:pPr>
            <a:endParaRPr lang="de-DE" sz="2800" dirty="0"/>
          </a:p>
          <a:p>
            <a:pPr>
              <a:buFont typeface="Wingdings" pitchFamily="2" charset="2"/>
              <a:buChar char="Ø"/>
            </a:pPr>
            <a:r>
              <a:rPr lang="de-DE" sz="2800" dirty="0" err="1"/>
              <a:t>Use</a:t>
            </a:r>
            <a:r>
              <a:rPr lang="de-DE" sz="2800" dirty="0"/>
              <a:t> </a:t>
            </a:r>
            <a:r>
              <a:rPr lang="de-DE" sz="2800" dirty="0" err="1"/>
              <a:t>genetic</a:t>
            </a:r>
            <a:r>
              <a:rPr lang="de-DE" sz="2800" dirty="0"/>
              <a:t> </a:t>
            </a:r>
            <a:r>
              <a:rPr lang="de-DE" sz="2800" dirty="0" err="1"/>
              <a:t>data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infer</a:t>
            </a:r>
            <a:r>
              <a:rPr lang="de-DE" sz="2800" dirty="0"/>
              <a:t> </a:t>
            </a:r>
            <a:r>
              <a:rPr lang="de-DE" sz="2800" dirty="0" err="1"/>
              <a:t>incidence</a:t>
            </a:r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A3B51-F76C-124C-AA46-2747CAD41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2618493"/>
            <a:ext cx="3024336" cy="2250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780DC5-E3D2-6947-B797-54E36BE4C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712" y="2347588"/>
            <a:ext cx="1539168" cy="569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5E48C-B1AE-7A45-8A12-37959BF6E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67" y="3101579"/>
            <a:ext cx="4145598" cy="68746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83940" y="5308339"/>
            <a:ext cx="787088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 err="1"/>
              <a:t>Reasoning</a:t>
            </a:r>
            <a:r>
              <a:rPr lang="de-DE" sz="2800" dirty="0"/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/>
              <a:t>SARS-CoV2 </a:t>
            </a:r>
            <a:r>
              <a:rPr lang="de-DE" sz="2000" dirty="0" err="1"/>
              <a:t>evolves</a:t>
            </a:r>
            <a:r>
              <a:rPr lang="de-DE" sz="2000" dirty="0"/>
              <a:t> </a:t>
            </a:r>
            <a:r>
              <a:rPr lang="de-DE" sz="2000" dirty="0" err="1"/>
              <a:t>slowly</a:t>
            </a:r>
            <a:r>
              <a:rPr lang="de-DE" sz="2000" dirty="0"/>
              <a:t> </a:t>
            </a:r>
            <a:r>
              <a:rPr lang="de-DE" sz="2000" i="1" u="sng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new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human. </a:t>
            </a:r>
          </a:p>
          <a:p>
            <a:pPr lvl="1"/>
            <a:r>
              <a:rPr lang="de-DE" sz="2000" dirty="0"/>
              <a:t>-&gt; </a:t>
            </a: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mutation</a:t>
            </a:r>
            <a:r>
              <a:rPr lang="de-DE" sz="2000" dirty="0"/>
              <a:t> per 2 </a:t>
            </a:r>
            <a:r>
              <a:rPr lang="de-DE" sz="2000" dirty="0" err="1"/>
              <a:t>transmissions</a:t>
            </a:r>
            <a:r>
              <a:rPr lang="de-DE" sz="2000" dirty="0"/>
              <a:t> &lt;-</a:t>
            </a:r>
          </a:p>
        </p:txBody>
      </p:sp>
    </p:spTree>
    <p:extLst>
      <p:ext uri="{BB962C8B-B14F-4D97-AF65-F5344CB8AC3E}">
        <p14:creationId xmlns:p14="http://schemas.microsoft.com/office/powerpoint/2010/main" val="3797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55AD-ABB5-D647-AB5A-F326564D0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53" y="153233"/>
            <a:ext cx="8229600" cy="850106"/>
          </a:xfrm>
        </p:spPr>
        <p:txBody>
          <a:bodyPr/>
          <a:lstStyle/>
          <a:p>
            <a:r>
              <a:rPr lang="de-DE" dirty="0" err="1"/>
              <a:t>Method</a:t>
            </a:r>
            <a:r>
              <a:rPr lang="de-DE" dirty="0"/>
              <a:t>* – Part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DE5303-FA3E-AD49-83D2-27DF236151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3166" y="3732359"/>
                <a:ext cx="6403932" cy="1512168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de-DE" sz="2400" dirty="0"/>
                  <a:t>Determine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acc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and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de-DE" sz="2400" dirty="0"/>
                  <a:t> </a:t>
                </a:r>
                <a:r>
                  <a:rPr lang="de-DE" sz="2400" dirty="0" err="1"/>
                  <a:t>from</a:t>
                </a:r>
                <a:r>
                  <a:rPr lang="de-DE" sz="2400" dirty="0"/>
                  <a:t> a multiple </a:t>
                </a:r>
                <a:r>
                  <a:rPr lang="de-DE" sz="2400" dirty="0" err="1"/>
                  <a:t>sequence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alignment</a:t>
                </a:r>
                <a:endParaRPr lang="de-DE" sz="2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de-DE" sz="2400" dirty="0" err="1"/>
                  <a:t>Solve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8DE5303-FA3E-AD49-83D2-27DF236151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166" y="3732359"/>
                <a:ext cx="6403932" cy="1512168"/>
              </a:xfrm>
              <a:blipFill rotWithShape="1">
                <a:blip r:embed="rId2"/>
                <a:stretch>
                  <a:fillRect l="-1524" t="-3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EE87F0B-FA22-AA4F-9B37-D0FC8B664822}"/>
              </a:ext>
            </a:extLst>
          </p:cNvPr>
          <p:cNvGrpSpPr/>
          <p:nvPr/>
        </p:nvGrpSpPr>
        <p:grpSpPr>
          <a:xfrm>
            <a:off x="3092348" y="5551424"/>
            <a:ext cx="6051652" cy="1168458"/>
            <a:chOff x="457200" y="3573016"/>
            <a:chExt cx="8136787" cy="17328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705A5A-8A5A-1044-9AD8-D5CFB5053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573016"/>
              <a:ext cx="7289800" cy="17272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3E7641-8521-0841-834D-C9C278F4E876}"/>
                </a:ext>
              </a:extLst>
            </p:cNvPr>
            <p:cNvSpPr txBox="1"/>
            <p:nvPr/>
          </p:nvSpPr>
          <p:spPr>
            <a:xfrm>
              <a:off x="4246691" y="4803748"/>
              <a:ext cx="4347296" cy="5020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Mol. Bio. </a:t>
              </a:r>
              <a:r>
                <a:rPr lang="de-DE" sz="1600" dirty="0" err="1"/>
                <a:t>Evol</a:t>
              </a:r>
              <a:r>
                <a:rPr lang="de-DE" sz="1600" dirty="0"/>
                <a:t>. (2019) 36(9): 2040-52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EAC2EF-4B82-A245-B7C0-B8F1C6D75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062" y="1573087"/>
            <a:ext cx="4071382" cy="925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939D46-A5E3-CF4C-B76E-C9BEC0B8A618}"/>
              </a:ext>
            </a:extLst>
          </p:cNvPr>
          <p:cNvSpPr txBox="1"/>
          <p:nvPr/>
        </p:nvSpPr>
        <p:spPr>
          <a:xfrm>
            <a:off x="717339" y="1144305"/>
            <a:ext cx="248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Number of new mutants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834D94-3772-2F4B-B7E7-3801C1FD9222}"/>
              </a:ext>
            </a:extLst>
          </p:cNvPr>
          <p:cNvCxnSpPr>
            <a:cxnSpLocks/>
          </p:cNvCxnSpPr>
          <p:nvPr/>
        </p:nvCxnSpPr>
        <p:spPr>
          <a:xfrm>
            <a:off x="2339752" y="1539354"/>
            <a:ext cx="360040" cy="2293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C08D460-E2EB-F94D-A069-6064CD24B7BF}"/>
              </a:ext>
            </a:extLst>
          </p:cNvPr>
          <p:cNvSpPr txBox="1"/>
          <p:nvPr/>
        </p:nvSpPr>
        <p:spPr>
          <a:xfrm>
            <a:off x="6122045" y="959639"/>
            <a:ext cx="203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Number of mutants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4C19C8-642F-304E-940F-5234EF9B061A}"/>
              </a:ext>
            </a:extLst>
          </p:cNvPr>
          <p:cNvCxnSpPr>
            <a:cxnSpLocks/>
          </p:cNvCxnSpPr>
          <p:nvPr/>
        </p:nvCxnSpPr>
        <p:spPr>
          <a:xfrm flipH="1">
            <a:off x="6156176" y="1328971"/>
            <a:ext cx="599578" cy="325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8B4402B-6DA7-4A4A-A38C-A32CE4EF76A7}"/>
                  </a:ext>
                </a:extLst>
              </p:cNvPr>
              <p:cNvSpPr txBox="1"/>
              <p:nvPr/>
            </p:nvSpPr>
            <p:spPr>
              <a:xfrm>
                <a:off x="1555943" y="2780928"/>
                <a:ext cx="6727611" cy="49244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de-DE" sz="32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is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b="1" i="1" u="sng" dirty="0">
                    <a:solidFill>
                      <a:schemeClr val="tx1"/>
                    </a:solidFill>
                  </a:rPr>
                  <a:t>proportional</a:t>
                </a:r>
                <a:r>
                  <a:rPr lang="de-DE" sz="32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to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the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population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size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8B4402B-6DA7-4A4A-A38C-A32CE4EF7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943" y="2780928"/>
                <a:ext cx="6727611" cy="492443"/>
              </a:xfrm>
              <a:prstGeom prst="rect">
                <a:avLst/>
              </a:prstGeom>
              <a:blipFill rotWithShape="1">
                <a:blip r:embed="rId5"/>
                <a:stretch>
                  <a:fillRect t="-21687" r="-1175" b="-4819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80B176F8-C892-3649-88EE-565EA0491417}"/>
              </a:ext>
            </a:extLst>
          </p:cNvPr>
          <p:cNvSpPr/>
          <p:nvPr/>
        </p:nvSpPr>
        <p:spPr>
          <a:xfrm>
            <a:off x="3779912" y="1768748"/>
            <a:ext cx="288032" cy="4361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91857E-5965-B94F-BE24-12EE49BE024B}"/>
              </a:ext>
            </a:extLst>
          </p:cNvPr>
          <p:cNvSpPr/>
          <p:nvPr/>
        </p:nvSpPr>
        <p:spPr>
          <a:xfrm>
            <a:off x="5900660" y="2061508"/>
            <a:ext cx="288032" cy="4049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963652-A612-B74E-B3E5-7C9F9EC6A411}"/>
              </a:ext>
            </a:extLst>
          </p:cNvPr>
          <p:cNvSpPr/>
          <p:nvPr/>
        </p:nvSpPr>
        <p:spPr>
          <a:xfrm>
            <a:off x="1907704" y="4581128"/>
            <a:ext cx="288032" cy="3906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1E9FA4-22DD-F14C-AC15-7C6DD39B4610}"/>
              </a:ext>
            </a:extLst>
          </p:cNvPr>
          <p:cNvSpPr txBox="1"/>
          <p:nvPr/>
        </p:nvSpPr>
        <p:spPr>
          <a:xfrm>
            <a:off x="2916230" y="5085184"/>
            <a:ext cx="1943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*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inspired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55872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DB56898-4803-E54C-B26A-D9E6CC87C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4" y="2426767"/>
            <a:ext cx="4826000" cy="3441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0C9B1B-96AB-DB46-BD90-20AB010BC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930" y="2551952"/>
            <a:ext cx="5125954" cy="3331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771BD-F5E7-6344-8D83-EF6B32A32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61974"/>
            <a:ext cx="8229600" cy="981873"/>
          </a:xfrm>
        </p:spPr>
        <p:txBody>
          <a:bodyPr/>
          <a:lstStyle/>
          <a:p>
            <a:r>
              <a:rPr lang="de-DE" dirty="0" err="1"/>
              <a:t>Method</a:t>
            </a:r>
            <a:r>
              <a:rPr lang="de-DE" dirty="0"/>
              <a:t> – Part 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03E5C4-7268-F14C-B732-E371CC58DE0C}"/>
              </a:ext>
            </a:extLst>
          </p:cNvPr>
          <p:cNvGrpSpPr/>
          <p:nvPr/>
        </p:nvGrpSpPr>
        <p:grpSpPr>
          <a:xfrm>
            <a:off x="1777706" y="3156689"/>
            <a:ext cx="720080" cy="2100939"/>
            <a:chOff x="2267744" y="3284984"/>
            <a:chExt cx="720080" cy="22322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C1F341-24B1-6842-896B-AE403A4E2D51}"/>
                </a:ext>
              </a:extLst>
            </p:cNvPr>
            <p:cNvSpPr/>
            <p:nvPr/>
          </p:nvSpPr>
          <p:spPr>
            <a:xfrm>
              <a:off x="2267744" y="3284984"/>
              <a:ext cx="720080" cy="223224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908ABF0C-5749-B84F-B74E-99DBA79D44C2}"/>
                </a:ext>
              </a:extLst>
            </p:cNvPr>
            <p:cNvSpPr/>
            <p:nvPr/>
          </p:nvSpPr>
          <p:spPr>
            <a:xfrm>
              <a:off x="2695808" y="5243108"/>
              <a:ext cx="216024" cy="216024"/>
            </a:xfrm>
            <a:prstGeom prst="down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8271D4-DD2C-C84C-BC85-8107A38A4923}"/>
              </a:ext>
            </a:extLst>
          </p:cNvPr>
          <p:cNvGrpSpPr/>
          <p:nvPr/>
        </p:nvGrpSpPr>
        <p:grpSpPr>
          <a:xfrm>
            <a:off x="2137746" y="2796649"/>
            <a:ext cx="576064" cy="2100939"/>
            <a:chOff x="2627784" y="2924944"/>
            <a:chExt cx="576064" cy="22322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617D5E-968B-3E44-94E9-E0631C1B0325}"/>
                </a:ext>
              </a:extLst>
            </p:cNvPr>
            <p:cNvSpPr/>
            <p:nvPr/>
          </p:nvSpPr>
          <p:spPr>
            <a:xfrm>
              <a:off x="2627784" y="2924944"/>
              <a:ext cx="576064" cy="22322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Down Arrow 8">
              <a:extLst>
                <a:ext uri="{FF2B5EF4-FFF2-40B4-BE49-F238E27FC236}">
                  <a16:creationId xmlns:a16="http://schemas.microsoft.com/office/drawing/2014/main" id="{65F78895-8B34-E240-8532-B6583445CFC5}"/>
                </a:ext>
              </a:extLst>
            </p:cNvPr>
            <p:cNvSpPr/>
            <p:nvPr/>
          </p:nvSpPr>
          <p:spPr>
            <a:xfrm>
              <a:off x="2879812" y="4905164"/>
              <a:ext cx="216024" cy="216024"/>
            </a:xfrm>
            <a:prstGeom prst="downArrow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28CB7-FA48-A84C-BAE7-DFBD6AD2B626}"/>
              </a:ext>
            </a:extLst>
          </p:cNvPr>
          <p:cNvGrpSpPr/>
          <p:nvPr/>
        </p:nvGrpSpPr>
        <p:grpSpPr>
          <a:xfrm>
            <a:off x="2561826" y="2566662"/>
            <a:ext cx="944071" cy="1826870"/>
            <a:chOff x="3051864" y="2420888"/>
            <a:chExt cx="944071" cy="223224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335B7B-9A19-254A-B3B1-6333C9AFDCDD}"/>
                </a:ext>
              </a:extLst>
            </p:cNvPr>
            <p:cNvSpPr/>
            <p:nvPr/>
          </p:nvSpPr>
          <p:spPr>
            <a:xfrm>
              <a:off x="3051864" y="2420888"/>
              <a:ext cx="944071" cy="22322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8F3D2BA1-ABEC-D447-9A94-40249CA86CCE}"/>
                </a:ext>
              </a:extLst>
            </p:cNvPr>
            <p:cNvSpPr/>
            <p:nvPr/>
          </p:nvSpPr>
          <p:spPr>
            <a:xfrm>
              <a:off x="3239852" y="4437112"/>
              <a:ext cx="216024" cy="216024"/>
            </a:xfrm>
            <a:prstGeom prst="downArrow">
              <a:avLst/>
            </a:prstGeom>
            <a:solidFill>
              <a:srgbClr val="0070C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B741AA-4CCC-AD49-BE90-844928658EE8}"/>
              </a:ext>
            </a:extLst>
          </p:cNvPr>
          <p:cNvCxnSpPr/>
          <p:nvPr/>
        </p:nvCxnSpPr>
        <p:spPr>
          <a:xfrm flipV="1">
            <a:off x="2389774" y="4582886"/>
            <a:ext cx="2980364" cy="620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E99E62-FC72-A14D-91CF-FC5B1CF7CE14}"/>
              </a:ext>
            </a:extLst>
          </p:cNvPr>
          <p:cNvCxnSpPr/>
          <p:nvPr/>
        </p:nvCxnSpPr>
        <p:spPr>
          <a:xfrm flipV="1">
            <a:off x="2641802" y="4178179"/>
            <a:ext cx="2980364" cy="62006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86F392-99D6-184B-98EB-38EB31AC0BD6}"/>
              </a:ext>
            </a:extLst>
          </p:cNvPr>
          <p:cNvCxnSpPr/>
          <p:nvPr/>
        </p:nvCxnSpPr>
        <p:spPr>
          <a:xfrm flipV="1">
            <a:off x="3073567" y="3722268"/>
            <a:ext cx="2980364" cy="62006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772563" y="2852936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t</a:t>
                </a: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563" y="2852936"/>
                <a:ext cx="399468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197" r="-1230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35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49C5-FD0C-304D-8DA4-37746BDD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943" y="26594"/>
            <a:ext cx="5642684" cy="114300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verification</a:t>
            </a:r>
            <a:r>
              <a:rPr lang="de-DE" dirty="0"/>
              <a:t>: Part 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C26C7-2068-604D-9098-AFFAF8953238}"/>
              </a:ext>
            </a:extLst>
          </p:cNvPr>
          <p:cNvSpPr txBox="1"/>
          <p:nvPr/>
        </p:nvSpPr>
        <p:spPr>
          <a:xfrm>
            <a:off x="3722732" y="3324033"/>
            <a:ext cx="133155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/>
              <a:t>ATGCG….TGCA</a:t>
            </a:r>
          </a:p>
          <a:p>
            <a:r>
              <a:rPr lang="de-DE" sz="1400" strike="sngStrike" dirty="0">
                <a:solidFill>
                  <a:srgbClr val="00B050"/>
                </a:solidFill>
              </a:rPr>
              <a:t>ATGCG….TGCA</a:t>
            </a:r>
          </a:p>
          <a:p>
            <a:r>
              <a:rPr lang="de-DE" sz="1400" dirty="0"/>
              <a:t>:         :         :</a:t>
            </a:r>
          </a:p>
          <a:p>
            <a:r>
              <a:rPr lang="de-DE" sz="1400" dirty="0"/>
              <a:t>ATGCC….TCCA</a:t>
            </a:r>
          </a:p>
          <a:p>
            <a:r>
              <a:rPr lang="de-DE" sz="1400" dirty="0">
                <a:solidFill>
                  <a:srgbClr val="FF0000"/>
                </a:solidFill>
              </a:rPr>
              <a:t>CTTCG….AGCA</a:t>
            </a:r>
          </a:p>
          <a:p>
            <a:r>
              <a:rPr lang="de-DE" sz="1400" strike="sngStrike" dirty="0">
                <a:solidFill>
                  <a:srgbClr val="00B050"/>
                </a:solidFill>
              </a:rPr>
              <a:t>ATGCG….AGCA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8BA4BF-7026-2E49-9573-89B7B18365CA}"/>
              </a:ext>
            </a:extLst>
          </p:cNvPr>
          <p:cNvCxnSpPr>
            <a:cxnSpLocks/>
          </p:cNvCxnSpPr>
          <p:nvPr/>
        </p:nvCxnSpPr>
        <p:spPr>
          <a:xfrm flipV="1">
            <a:off x="2379727" y="3952084"/>
            <a:ext cx="1250410" cy="1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B52DA23-D51F-1746-97AF-A6A979EE30D3}"/>
              </a:ext>
            </a:extLst>
          </p:cNvPr>
          <p:cNvSpPr txBox="1"/>
          <p:nvPr/>
        </p:nvSpPr>
        <p:spPr>
          <a:xfrm>
            <a:off x="3997795" y="2942547"/>
            <a:ext cx="670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MSA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8C223B-87E4-D14A-9F61-C52460D16659}"/>
              </a:ext>
            </a:extLst>
          </p:cNvPr>
          <p:cNvCxnSpPr>
            <a:cxnSpLocks/>
          </p:cNvCxnSpPr>
          <p:nvPr/>
        </p:nvCxnSpPr>
        <p:spPr>
          <a:xfrm flipH="1">
            <a:off x="1899601" y="4104970"/>
            <a:ext cx="1614990" cy="549898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ieren 24"/>
          <p:cNvGrpSpPr/>
          <p:nvPr/>
        </p:nvGrpSpPr>
        <p:grpSpPr>
          <a:xfrm>
            <a:off x="1899599" y="2942547"/>
            <a:ext cx="1730538" cy="912572"/>
            <a:chOff x="1899599" y="1597397"/>
            <a:chExt cx="1730538" cy="912572"/>
          </a:xfrm>
        </p:grpSpPr>
        <p:sp>
          <p:nvSpPr>
            <p:cNvPr id="35" name="Lightning Bolt 34">
              <a:extLst>
                <a:ext uri="{FF2B5EF4-FFF2-40B4-BE49-F238E27FC236}">
                  <a16:creationId xmlns:a16="http://schemas.microsoft.com/office/drawing/2014/main" id="{BDB5E973-AD2F-CE47-9401-538BB6301813}"/>
                </a:ext>
              </a:extLst>
            </p:cNvPr>
            <p:cNvSpPr/>
            <p:nvPr/>
          </p:nvSpPr>
          <p:spPr>
            <a:xfrm>
              <a:off x="2571012" y="2006767"/>
              <a:ext cx="518910" cy="503202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12C7E2-E10A-0F48-8C1C-0826D9C336E8}"/>
                </a:ext>
              </a:extLst>
            </p:cNvPr>
            <p:cNvSpPr txBox="1"/>
            <p:nvPr/>
          </p:nvSpPr>
          <p:spPr>
            <a:xfrm>
              <a:off x="1899599" y="1597397"/>
              <a:ext cx="1730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 err="1">
                  <a:solidFill>
                    <a:srgbClr val="FF0000"/>
                  </a:solidFill>
                </a:rPr>
                <a:t>introductions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4840738" y="2641847"/>
            <a:ext cx="3062520" cy="1851736"/>
            <a:chOff x="4840738" y="1296697"/>
            <a:chExt cx="3062520" cy="185173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B2EED5-E1A5-A54C-BA45-CA880EEFE42C}"/>
                </a:ext>
              </a:extLst>
            </p:cNvPr>
            <p:cNvSpPr txBox="1"/>
            <p:nvPr/>
          </p:nvSpPr>
          <p:spPr>
            <a:xfrm>
              <a:off x="4840738" y="1296697"/>
              <a:ext cx="2153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>
                  <a:solidFill>
                    <a:srgbClr val="00B050"/>
                  </a:solidFill>
                </a:rPr>
                <a:t>sub-sampling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 err="1">
                  <a:solidFill>
                    <a:srgbClr val="0070C0"/>
                  </a:solidFill>
                </a:rPr>
                <a:t>sequencing</a:t>
              </a:r>
              <a:r>
                <a:rPr lang="de-DE" dirty="0">
                  <a:solidFill>
                    <a:srgbClr val="0070C0"/>
                  </a:solidFill>
                </a:rPr>
                <a:t> </a:t>
              </a:r>
              <a:r>
                <a:rPr lang="de-DE" dirty="0" err="1">
                  <a:solidFill>
                    <a:srgbClr val="0070C0"/>
                  </a:solidFill>
                </a:rPr>
                <a:t>errors</a:t>
              </a:r>
              <a:endParaRPr lang="de-DE" dirty="0">
                <a:solidFill>
                  <a:srgbClr val="0070C0"/>
                </a:solidFill>
              </a:endParaRPr>
            </a:p>
          </p:txBody>
        </p:sp>
        <p:sp>
          <p:nvSpPr>
            <p:cNvPr id="19" name="Lightning Bolt 18">
              <a:extLst>
                <a:ext uri="{FF2B5EF4-FFF2-40B4-BE49-F238E27FC236}">
                  <a16:creationId xmlns:a16="http://schemas.microsoft.com/office/drawing/2014/main" id="{5E58AAF8-F5F4-F142-8518-713388A1573D}"/>
                </a:ext>
              </a:extLst>
            </p:cNvPr>
            <p:cNvSpPr/>
            <p:nvPr/>
          </p:nvSpPr>
          <p:spPr>
            <a:xfrm>
              <a:off x="5329348" y="1929561"/>
              <a:ext cx="518910" cy="559677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063F021-781B-7741-9B89-4024BBC79395}"/>
                </a:ext>
              </a:extLst>
            </p:cNvPr>
            <p:cNvCxnSpPr>
              <a:cxnSpLocks/>
            </p:cNvCxnSpPr>
            <p:nvPr/>
          </p:nvCxnSpPr>
          <p:spPr>
            <a:xfrm>
              <a:off x="5120531" y="2606934"/>
              <a:ext cx="1150374" cy="0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5C4DB54-4AC9-364C-8DC3-FCA10F6FDC19}"/>
                </a:ext>
              </a:extLst>
            </p:cNvPr>
            <p:cNvSpPr txBox="1"/>
            <p:nvPr/>
          </p:nvSpPr>
          <p:spPr>
            <a:xfrm>
              <a:off x="6363564" y="2194326"/>
              <a:ext cx="1331553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0070C0"/>
                  </a:solidFill>
                </a:rPr>
                <a:t>G</a:t>
              </a:r>
              <a:r>
                <a:rPr lang="de-DE" sz="1400" dirty="0"/>
                <a:t>TGCG….TGCA</a:t>
              </a:r>
            </a:p>
            <a:p>
              <a:r>
                <a:rPr lang="de-DE" sz="1400" dirty="0"/>
                <a:t>:         :         :</a:t>
              </a:r>
            </a:p>
            <a:p>
              <a:r>
                <a:rPr lang="de-DE" sz="1400" dirty="0"/>
                <a:t>ATG</a:t>
              </a:r>
              <a:r>
                <a:rPr lang="de-DE" sz="1400" dirty="0">
                  <a:solidFill>
                    <a:srgbClr val="0070C0"/>
                  </a:solidFill>
                </a:rPr>
                <a:t>G</a:t>
              </a:r>
              <a:r>
                <a:rPr lang="de-DE" sz="1400" dirty="0"/>
                <a:t>C….TC</a:t>
              </a:r>
              <a:r>
                <a:rPr lang="de-DE" sz="1400" dirty="0">
                  <a:solidFill>
                    <a:srgbClr val="0070C0"/>
                  </a:solidFill>
                </a:rPr>
                <a:t>A</a:t>
              </a:r>
              <a:r>
                <a:rPr lang="de-DE" sz="1400" dirty="0"/>
                <a:t>A</a:t>
              </a:r>
            </a:p>
            <a:p>
              <a:r>
                <a:rPr lang="de-DE" sz="1400" dirty="0">
                  <a:solidFill>
                    <a:srgbClr val="FF0000"/>
                  </a:solidFill>
                </a:rPr>
                <a:t>CTTCG….A</a:t>
              </a:r>
              <a:r>
                <a:rPr lang="de-DE" sz="1400" dirty="0">
                  <a:solidFill>
                    <a:srgbClr val="0070C0"/>
                  </a:solidFill>
                </a:rPr>
                <a:t>C</a:t>
              </a:r>
              <a:r>
                <a:rPr lang="de-DE" sz="1400" dirty="0">
                  <a:solidFill>
                    <a:srgbClr val="FF0000"/>
                  </a:solidFill>
                </a:rPr>
                <a:t>CA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299701F-DF90-B24A-9761-866EA752F626}"/>
                </a:ext>
              </a:extLst>
            </p:cNvPr>
            <p:cNvSpPr txBox="1"/>
            <p:nvPr/>
          </p:nvSpPr>
          <p:spPr>
            <a:xfrm>
              <a:off x="6228184" y="1809289"/>
              <a:ext cx="1675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distorted</a:t>
              </a:r>
              <a:r>
                <a:rPr lang="de-DE" sz="2000" dirty="0"/>
                <a:t> MSA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/>
              <p:cNvSpPr txBox="1"/>
              <p:nvPr/>
            </p:nvSpPr>
            <p:spPr>
              <a:xfrm>
                <a:off x="1928323" y="5297433"/>
                <a:ext cx="19336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/>
                  <a:t>population</a:t>
                </a:r>
                <a:r>
                  <a:rPr lang="de-DE" dirty="0"/>
                  <a:t> </a:t>
                </a:r>
                <a:r>
                  <a:rPr lang="de-DE" dirty="0" err="1"/>
                  <a:t>size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323" y="5297433"/>
                <a:ext cx="1933606" cy="369332"/>
              </a:xfrm>
              <a:prstGeom prst="rect">
                <a:avLst/>
              </a:prstGeom>
              <a:blipFill>
                <a:blip r:embed="rId2"/>
                <a:stretch>
                  <a:fillRect l="-2614" t="-3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ieren 15"/>
          <p:cNvGrpSpPr/>
          <p:nvPr/>
        </p:nvGrpSpPr>
        <p:grpSpPr>
          <a:xfrm>
            <a:off x="644897" y="3628919"/>
            <a:ext cx="3352898" cy="2037846"/>
            <a:chOff x="644897" y="2283769"/>
            <a:chExt cx="3352898" cy="20378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3A4DD7-4164-8C49-82F9-5651AA7E65B4}"/>
                </a:ext>
              </a:extLst>
            </p:cNvPr>
            <p:cNvSpPr txBox="1"/>
            <p:nvPr/>
          </p:nvSpPr>
          <p:spPr>
            <a:xfrm>
              <a:off x="970147" y="2283769"/>
              <a:ext cx="1364965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Simulated</a:t>
              </a:r>
              <a:r>
                <a:rPr lang="de-DE" dirty="0"/>
                <a:t> </a:t>
              </a:r>
              <a:r>
                <a:rPr lang="de-DE" dirty="0" err="1"/>
                <a:t>epidemic</a:t>
              </a:r>
              <a:endParaRPr lang="de-DE" dirty="0"/>
            </a:p>
          </p:txBody>
        </p:sp>
        <p:sp>
          <p:nvSpPr>
            <p:cNvPr id="12" name="Circular Arrow 11">
              <a:extLst>
                <a:ext uri="{FF2B5EF4-FFF2-40B4-BE49-F238E27FC236}">
                  <a16:creationId xmlns:a16="http://schemas.microsoft.com/office/drawing/2014/main" id="{86484699-C233-AD48-88B9-313E7A2C1DAA}"/>
                </a:ext>
              </a:extLst>
            </p:cNvPr>
            <p:cNvSpPr/>
            <p:nvPr/>
          </p:nvSpPr>
          <p:spPr>
            <a:xfrm rot="10800000">
              <a:off x="1133857" y="2436654"/>
              <a:ext cx="971513" cy="1152128"/>
            </a:xfrm>
            <a:prstGeom prst="circularArrow">
              <a:avLst>
                <a:gd name="adj1" fmla="val 0"/>
                <a:gd name="adj2" fmla="val 1142319"/>
                <a:gd name="adj3" fmla="val 20652453"/>
                <a:gd name="adj4" fmla="val 10800000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3BD988-AF0A-1A49-BCCA-4925497287AB}"/>
                </a:ext>
              </a:extLst>
            </p:cNvPr>
            <p:cNvSpPr txBox="1"/>
            <p:nvPr/>
          </p:nvSpPr>
          <p:spPr>
            <a:xfrm>
              <a:off x="644897" y="3514148"/>
              <a:ext cx="12547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generation</a:t>
              </a:r>
              <a:r>
                <a:rPr lang="de-DE" dirty="0"/>
                <a:t> </a:t>
              </a:r>
            </a:p>
            <a:p>
              <a:pPr algn="ctr"/>
              <a:r>
                <a:rPr lang="de-DE" i="1" dirty="0"/>
                <a:t>i+1</a:t>
              </a:r>
            </a:p>
          </p:txBody>
        </p:sp>
        <p:sp>
          <p:nvSpPr>
            <p:cNvPr id="6" name="Pfeil nach rechts 5"/>
            <p:cNvSpPr/>
            <p:nvPr/>
          </p:nvSpPr>
          <p:spPr>
            <a:xfrm rot="3069870">
              <a:off x="2142396" y="3361517"/>
              <a:ext cx="496752" cy="4122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/>
            <p:cNvSpPr/>
            <p:nvPr/>
          </p:nvSpPr>
          <p:spPr>
            <a:xfrm>
              <a:off x="1928323" y="3952283"/>
              <a:ext cx="2069472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4169066" y="5182463"/>
            <a:ext cx="1508422" cy="400110"/>
            <a:chOff x="4580218" y="3837313"/>
            <a:chExt cx="1863572" cy="400110"/>
          </a:xfrm>
        </p:grpSpPr>
        <p:cxnSp>
          <p:nvCxnSpPr>
            <p:cNvPr id="11" name="Gerade Verbindung mit Pfeil 10"/>
            <p:cNvCxnSpPr/>
            <p:nvPr/>
          </p:nvCxnSpPr>
          <p:spPr>
            <a:xfrm>
              <a:off x="4580218" y="4188007"/>
              <a:ext cx="186357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5004048" y="3837313"/>
              <a:ext cx="10845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/>
                <a:t>?</a:t>
              </a:r>
              <a:r>
                <a:rPr lang="de-DE" sz="2000" b="1" dirty="0" err="1"/>
                <a:t>match</a:t>
              </a:r>
              <a:r>
                <a:rPr lang="de-DE" sz="2000" b="1" dirty="0"/>
                <a:t>?</a:t>
              </a:r>
              <a:endParaRPr lang="en-US" sz="2000" b="1" dirty="0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5755747" y="4584218"/>
            <a:ext cx="2920709" cy="1221046"/>
            <a:chOff x="5755747" y="3239068"/>
            <a:chExt cx="2920709" cy="1221046"/>
          </a:xfrm>
        </p:grpSpPr>
        <p:sp>
          <p:nvSpPr>
            <p:cNvPr id="48" name="Down Arrow 47">
              <a:extLst>
                <a:ext uri="{FF2B5EF4-FFF2-40B4-BE49-F238E27FC236}">
                  <a16:creationId xmlns:a16="http://schemas.microsoft.com/office/drawing/2014/main" id="{6198F581-925F-6F4A-9AD0-DCB7551D1896}"/>
                </a:ext>
              </a:extLst>
            </p:cNvPr>
            <p:cNvSpPr/>
            <p:nvPr/>
          </p:nvSpPr>
          <p:spPr>
            <a:xfrm>
              <a:off x="7076935" y="3239068"/>
              <a:ext cx="519401" cy="5501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BE61471-B7DB-1E40-AAB2-BF132B80F613}"/>
                </a:ext>
              </a:extLst>
            </p:cNvPr>
            <p:cNvSpPr txBox="1"/>
            <p:nvPr/>
          </p:nvSpPr>
          <p:spPr>
            <a:xfrm>
              <a:off x="7610651" y="3240371"/>
              <a:ext cx="1065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err="1"/>
                <a:t>inference</a:t>
              </a:r>
              <a:endParaRPr lang="de-DE" i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48B7549A-1166-B847-8ED4-AA338AB5FB68}"/>
                    </a:ext>
                  </a:extLst>
                </p:cNvPr>
                <p:cNvSpPr txBox="1"/>
                <p:nvPr/>
              </p:nvSpPr>
              <p:spPr>
                <a:xfrm>
                  <a:off x="7027397" y="3859950"/>
                  <a:ext cx="496931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3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de-DE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de-DE" sz="3600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48B7549A-1166-B847-8ED4-AA338AB5FB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7397" y="3859950"/>
                  <a:ext cx="496931" cy="55399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52C3797-61EF-B648-A22E-41063BF37681}"/>
                </a:ext>
              </a:extLst>
            </p:cNvPr>
            <p:cNvSpPr/>
            <p:nvPr/>
          </p:nvSpPr>
          <p:spPr>
            <a:xfrm>
              <a:off x="6994213" y="3879863"/>
              <a:ext cx="503335" cy="5340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5755747" y="3813783"/>
              <a:ext cx="13099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/>
                <a:t>resampling</a:t>
              </a:r>
              <a:r>
                <a:rPr lang="de-DE" b="1" dirty="0"/>
                <a:t> </a:t>
              </a:r>
            </a:p>
            <a:p>
              <a:r>
                <a:rPr lang="de-DE" b="1" dirty="0" err="1"/>
                <a:t>smoothing</a:t>
              </a:r>
              <a:endParaRPr lang="en-US" b="1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D295E50-0B96-D143-AA81-EBB0B12FC331}"/>
                  </a:ext>
                </a:extLst>
              </p:cNvPr>
              <p:cNvSpPr txBox="1"/>
              <p:nvPr/>
            </p:nvSpPr>
            <p:spPr>
              <a:xfrm>
                <a:off x="1343551" y="1523848"/>
                <a:ext cx="6727611" cy="49244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de-DE" sz="32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is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b="1" i="1" u="sng" dirty="0">
                    <a:solidFill>
                      <a:schemeClr val="tx1"/>
                    </a:solidFill>
                  </a:rPr>
                  <a:t>proportional</a:t>
                </a:r>
                <a:r>
                  <a:rPr lang="de-DE" sz="32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to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the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population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  <a:r>
                  <a:rPr lang="de-DE" sz="3200" dirty="0" err="1">
                    <a:solidFill>
                      <a:schemeClr val="tx1"/>
                    </a:solidFill>
                  </a:rPr>
                  <a:t>size</a:t>
                </a:r>
                <a:r>
                  <a:rPr lang="de-DE" sz="32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D295E50-0B96-D143-AA81-EBB0B12FC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551" y="1523848"/>
                <a:ext cx="6727611" cy="492443"/>
              </a:xfrm>
              <a:prstGeom prst="rect">
                <a:avLst/>
              </a:prstGeom>
              <a:blipFill>
                <a:blip r:embed="rId4"/>
                <a:stretch>
                  <a:fillRect l="-752" t="-25000" r="-940" b="-425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117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D42BBF61-F94E-1E41-BD92-BE25928139E4}"/>
              </a:ext>
            </a:extLst>
          </p:cNvPr>
          <p:cNvSpPr txBox="1">
            <a:spLocks/>
          </p:cNvSpPr>
          <p:nvPr/>
        </p:nvSpPr>
        <p:spPr>
          <a:xfrm>
            <a:off x="1835696" y="0"/>
            <a:ext cx="59046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Method</a:t>
            </a:r>
            <a:r>
              <a:rPr lang="de-DE" dirty="0"/>
              <a:t> </a:t>
            </a:r>
            <a:r>
              <a:rPr lang="de-DE" dirty="0" err="1"/>
              <a:t>verification</a:t>
            </a:r>
            <a:r>
              <a:rPr lang="de-DE" dirty="0"/>
              <a:t>: Part II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060068" cy="284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771"/>
            <a:ext cx="4611546" cy="459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088"/>
            <a:ext cx="4495557" cy="255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0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Applications</a:t>
            </a:r>
            <a:endParaRPr lang="en-US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1"/>
          <p:cNvSpPr txBox="1">
            <a:spLocks noGrp="1"/>
          </p:cNvSpPr>
          <p:nvPr>
            <p:ph type="title"/>
          </p:nvPr>
        </p:nvSpPr>
        <p:spPr>
          <a:xfrm>
            <a:off x="460387" y="-27384"/>
            <a:ext cx="8229601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China vs. Italy</a:t>
            </a:r>
          </a:p>
        </p:txBody>
      </p:sp>
      <p:sp>
        <p:nvSpPr>
          <p:cNvPr id="218" name="Rectangle 4"/>
          <p:cNvSpPr/>
          <p:nvPr/>
        </p:nvSpPr>
        <p:spPr>
          <a:xfrm>
            <a:off x="542738" y="1556791"/>
            <a:ext cx="4032450" cy="2016226"/>
          </a:xfrm>
          <a:prstGeom prst="rect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TextBox 8"/>
          <p:cNvSpPr txBox="1"/>
          <p:nvPr/>
        </p:nvSpPr>
        <p:spPr>
          <a:xfrm>
            <a:off x="6588224" y="1887320"/>
            <a:ext cx="1174810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 b="1"/>
            </a:lvl1pPr>
          </a:lstStyle>
          <a:p>
            <a:r>
              <a:rPr dirty="0"/>
              <a:t>China</a:t>
            </a:r>
          </a:p>
        </p:txBody>
      </p:sp>
      <p:pic>
        <p:nvPicPr>
          <p:cNvPr id="222" name="reportedNewCasesFromTable_vs_out_sp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5" y="1221956"/>
            <a:ext cx="5522582" cy="2502217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Box 9"/>
          <p:cNvSpPr txBox="1"/>
          <p:nvPr/>
        </p:nvSpPr>
        <p:spPr>
          <a:xfrm>
            <a:off x="816837" y="4937228"/>
            <a:ext cx="934601" cy="54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 b="1"/>
            </a:lvl1pPr>
          </a:lstStyle>
          <a:p>
            <a:r>
              <a:rPr dirty="0"/>
              <a:t>Italy</a:t>
            </a:r>
          </a:p>
        </p:txBody>
      </p:sp>
      <p:pic>
        <p:nvPicPr>
          <p:cNvPr id="223" name="reportedNewCasesFromRawRepCasesTable_vs_out_spli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879998"/>
            <a:ext cx="6120680" cy="2628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uppieren 194"/>
          <p:cNvGrpSpPr/>
          <p:nvPr/>
        </p:nvGrpSpPr>
        <p:grpSpPr>
          <a:xfrm>
            <a:off x="4003962" y="3923764"/>
            <a:ext cx="784062" cy="369332"/>
            <a:chOff x="4003962" y="3923764"/>
            <a:chExt cx="784062" cy="369332"/>
          </a:xfrm>
        </p:grpSpPr>
        <p:cxnSp>
          <p:nvCxnSpPr>
            <p:cNvPr id="5" name="Gerade Verbindung 4"/>
            <p:cNvCxnSpPr/>
            <p:nvPr/>
          </p:nvCxnSpPr>
          <p:spPr>
            <a:xfrm>
              <a:off x="4064756" y="4293096"/>
              <a:ext cx="723268" cy="0"/>
            </a:xfrm>
            <a:prstGeom prst="line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4003962" y="3923764"/>
                  <a:ext cx="7120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b="1" i="1" dirty="0" smtClean="0">
                          <a:latin typeface="Cambria Math"/>
                          <a:ea typeface="Cambria Math"/>
                        </a:rPr>
                        <m:t>≈</m:t>
                      </m:r>
                    </m:oMath>
                  </a14:m>
                  <a:r>
                    <a:rPr lang="de-DE" b="1" dirty="0"/>
                    <a:t>14d</a:t>
                  </a:r>
                  <a:endParaRPr lang="en-US" b="1" dirty="0"/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3962" y="3923764"/>
                  <a:ext cx="712054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8333" r="-598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Gerade Verbindung 13"/>
          <p:cNvCxnSpPr/>
          <p:nvPr/>
        </p:nvCxnSpPr>
        <p:spPr>
          <a:xfrm>
            <a:off x="2140948" y="1267455"/>
            <a:ext cx="876346" cy="0"/>
          </a:xfrm>
          <a:prstGeom prst="line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051720" y="908720"/>
                <a:ext cx="10166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de-DE" b="1" dirty="0"/>
                  <a:t>14-18d</a:t>
                </a:r>
                <a:endParaRPr lang="en-US" b="1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908720"/>
                <a:ext cx="1016625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r="-481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pieren 28"/>
          <p:cNvGrpSpPr/>
          <p:nvPr/>
        </p:nvGrpSpPr>
        <p:grpSpPr>
          <a:xfrm>
            <a:off x="2922152" y="2067324"/>
            <a:ext cx="1865872" cy="1073644"/>
            <a:chOff x="2922152" y="2067324"/>
            <a:chExt cx="1865872" cy="1073644"/>
          </a:xfrm>
        </p:grpSpPr>
        <p:sp>
          <p:nvSpPr>
            <p:cNvPr id="9" name="Ellipse 8"/>
            <p:cNvSpPr/>
            <p:nvPr/>
          </p:nvSpPr>
          <p:spPr>
            <a:xfrm>
              <a:off x="2922152" y="2161988"/>
              <a:ext cx="1577840" cy="9789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281154" y="2067324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???</a:t>
              </a:r>
              <a:endParaRPr lang="en-US" b="1" dirty="0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1979712" y="1178168"/>
            <a:ext cx="2520280" cy="2394848"/>
            <a:chOff x="1979712" y="1178168"/>
            <a:chExt cx="2520280" cy="2394848"/>
          </a:xfrm>
        </p:grpSpPr>
        <p:sp>
          <p:nvSpPr>
            <p:cNvPr id="11" name="Textfeld 10"/>
            <p:cNvSpPr txBox="1"/>
            <p:nvPr/>
          </p:nvSpPr>
          <p:spPr>
            <a:xfrm>
              <a:off x="3116728" y="1178168"/>
              <a:ext cx="138326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u="sng" dirty="0"/>
                <a:t>Lock down </a:t>
              </a:r>
            </a:p>
            <a:p>
              <a:r>
                <a:rPr lang="de-DE" sz="1400" dirty="0"/>
                <a:t>-</a:t>
              </a:r>
              <a:r>
                <a:rPr lang="de-DE" sz="1400" dirty="0" err="1"/>
                <a:t>Hubei</a:t>
              </a:r>
              <a:endParaRPr lang="de-DE" sz="1400" dirty="0"/>
            </a:p>
            <a:p>
              <a:r>
                <a:rPr lang="de-DE" sz="1400" dirty="0"/>
                <a:t>-</a:t>
              </a:r>
              <a:r>
                <a:rPr lang="de-DE" sz="1400" dirty="0" err="1"/>
                <a:t>other</a:t>
              </a:r>
              <a:r>
                <a:rPr lang="de-DE" sz="1400" dirty="0"/>
                <a:t> </a:t>
              </a:r>
              <a:r>
                <a:rPr lang="de-DE" sz="1400" dirty="0" err="1"/>
                <a:t>provinces</a:t>
              </a:r>
              <a:endParaRPr lang="en-US" sz="1400" dirty="0"/>
            </a:p>
          </p:txBody>
        </p:sp>
        <p:cxnSp>
          <p:nvCxnSpPr>
            <p:cNvPr id="13" name="Gerade Verbindung 12"/>
            <p:cNvCxnSpPr/>
            <p:nvPr/>
          </p:nvCxnSpPr>
          <p:spPr>
            <a:xfrm>
              <a:off x="1979712" y="1406622"/>
              <a:ext cx="0" cy="216639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2339752" y="1406622"/>
              <a:ext cx="0" cy="216639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H="1">
              <a:off x="2051720" y="1484784"/>
              <a:ext cx="1053353" cy="5105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H="1">
              <a:off x="2411760" y="1859907"/>
              <a:ext cx="693313" cy="3020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uppieren 193"/>
          <p:cNvGrpSpPr/>
          <p:nvPr/>
        </p:nvGrpSpPr>
        <p:grpSpPr>
          <a:xfrm>
            <a:off x="4575188" y="3861048"/>
            <a:ext cx="1738617" cy="2494128"/>
            <a:chOff x="2951100" y="4071140"/>
            <a:chExt cx="1738617" cy="2494128"/>
          </a:xfrm>
        </p:grpSpPr>
        <p:cxnSp>
          <p:nvCxnSpPr>
            <p:cNvPr id="192" name="Gerade Verbindung 191"/>
            <p:cNvCxnSpPr/>
            <p:nvPr/>
          </p:nvCxnSpPr>
          <p:spPr>
            <a:xfrm>
              <a:off x="2951100" y="4107704"/>
              <a:ext cx="0" cy="245756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feld 192"/>
            <p:cNvSpPr txBox="1"/>
            <p:nvPr/>
          </p:nvSpPr>
          <p:spPr>
            <a:xfrm>
              <a:off x="2951100" y="4071140"/>
              <a:ext cx="17386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u="sng" dirty="0"/>
                <a:t>Lock down </a:t>
              </a:r>
              <a:r>
                <a:rPr lang="de-DE" sz="1400" b="1" u="sng" dirty="0" err="1"/>
                <a:t>tightened</a:t>
              </a:r>
              <a:endParaRPr lang="en-US" sz="1400" b="1" u="sng" dirty="0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3024527" y="3871501"/>
            <a:ext cx="979435" cy="2457564"/>
            <a:chOff x="2984615" y="3923764"/>
            <a:chExt cx="979435" cy="2457564"/>
          </a:xfrm>
        </p:grpSpPr>
        <p:cxnSp>
          <p:nvCxnSpPr>
            <p:cNvPr id="43" name="Gerade Verbindung 42"/>
            <p:cNvCxnSpPr/>
            <p:nvPr/>
          </p:nvCxnSpPr>
          <p:spPr>
            <a:xfrm>
              <a:off x="3923928" y="3923764"/>
              <a:ext cx="0" cy="245756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feld 43"/>
            <p:cNvSpPr txBox="1"/>
            <p:nvPr/>
          </p:nvSpPr>
          <p:spPr>
            <a:xfrm>
              <a:off x="2984615" y="3937865"/>
              <a:ext cx="9794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u="sng" dirty="0"/>
                <a:t>Lock down</a:t>
              </a:r>
              <a:endParaRPr lang="en-US" sz="1400" b="1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258597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519</Words>
  <Application>Microsoft Macintosh PowerPoint</Application>
  <PresentationFormat>On-screen Show (4:3)</PresentationFormat>
  <Paragraphs>144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明朝</vt:lpstr>
      <vt:lpstr>Arial</vt:lpstr>
      <vt:lpstr>Calibri</vt:lpstr>
      <vt:lpstr>Cambria Math</vt:lpstr>
      <vt:lpstr>Wingdings</vt:lpstr>
      <vt:lpstr>Larissa</vt:lpstr>
      <vt:lpstr>Rapid genome-based estimation of SARS-CoV2 incidence</vt:lpstr>
      <vt:lpstr>Problem statement</vt:lpstr>
      <vt:lpstr>Aim &amp; Reasoning </vt:lpstr>
      <vt:lpstr>Method* – Part 1 </vt:lpstr>
      <vt:lpstr>Method – Part 2</vt:lpstr>
      <vt:lpstr>Method verification: Part I</vt:lpstr>
      <vt:lpstr>PowerPoint Presentation</vt:lpstr>
      <vt:lpstr>Applications</vt:lpstr>
      <vt:lpstr>China vs. Italy</vt:lpstr>
      <vt:lpstr>Applications: Other countries </vt:lpstr>
      <vt:lpstr>PowerPoint Presentation</vt:lpstr>
      <vt:lpstr>Summary</vt:lpstr>
      <vt:lpstr>Acknowledgements</vt:lpstr>
      <vt:lpstr>We are looking for excellent data scientists!</vt:lpstr>
      <vt:lpstr>Extra Slides: Introductions</vt:lpstr>
      <vt:lpstr>UK</vt:lpstr>
      <vt:lpstr>Germany</vt:lpstr>
      <vt:lpstr>MCC trees</vt:lpstr>
    </vt:vector>
  </TitlesOfParts>
  <Company>Robert Koch-Institut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Bioinformatik für  die Hochdurchsatzdatenanalyse &amp; Vorhersage</dc:title>
  <dc:creator>von Kleist, Max</dc:creator>
  <cp:lastModifiedBy>Microsoft Office User</cp:lastModifiedBy>
  <cp:revision>173</cp:revision>
  <dcterms:created xsi:type="dcterms:W3CDTF">2019-07-05T08:38:40Z</dcterms:created>
  <dcterms:modified xsi:type="dcterms:W3CDTF">2020-10-20T15:09:01Z</dcterms:modified>
</cp:coreProperties>
</file>