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27" r:id="rId2"/>
    <p:sldId id="718" r:id="rId3"/>
    <p:sldId id="570" r:id="rId4"/>
    <p:sldId id="732" r:id="rId5"/>
    <p:sldId id="722" r:id="rId6"/>
    <p:sldId id="723" r:id="rId7"/>
    <p:sldId id="724" r:id="rId8"/>
    <p:sldId id="725" r:id="rId9"/>
    <p:sldId id="734" r:id="rId10"/>
    <p:sldId id="729" r:id="rId11"/>
    <p:sldId id="733" r:id="rId12"/>
    <p:sldId id="735" r:id="rId13"/>
    <p:sldId id="726" r:id="rId14"/>
    <p:sldId id="730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 varScale="1">
        <p:scale>
          <a:sx n="108" d="100"/>
          <a:sy n="108" d="100"/>
        </p:scale>
        <p:origin x="-20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 Mittwoch-Bericht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3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 Mittwoch-Bericht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3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https://www.destatis.de/DE/Themen/Querschnitt/Corona/Gesellschaft/bevoelkerung-sterbefaelle.html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1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23.10.2020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29136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23.10.2020;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403.291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+ 11.242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+2,87%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485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9.954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+ 49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+0,49%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2,5%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310.300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60,3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175945"/>
              </p:ext>
            </p:extLst>
          </p:nvPr>
        </p:nvGraphicFramePr>
        <p:xfrm>
          <a:off x="265066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22.10.2020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23.10.2020: 	1,23</a:t>
            </a:r>
            <a:r>
              <a:rPr lang="sv-SE" sz="1400" b="1" dirty="0">
                <a:solidFill>
                  <a:srgbClr val="FF0000"/>
                </a:solidFill>
              </a:rPr>
              <a:t> (95%-Prädiktionsintervall: 1,00 – 1,49)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22.10.2020: 1,11 (95%-Prädiktionsintervall: 0,93 – 1,32) </a:t>
            </a:r>
          </a:p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23.10.2020:  1,30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1,17 – 1,47)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22.10.2020:  1,22 (95%- Prädiktionsintervall: 1,11 – 1,36) </a:t>
            </a:r>
          </a:p>
          <a:p>
            <a:endParaRPr lang="de-DE" sz="1600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xmlns="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Kreise mit COVID-19-Fällen mit Exposition in Berlin und Hamburg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89B8AFD1-3C6A-4DD8-A8F0-DD25B02C7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22" y="1002823"/>
            <a:ext cx="4110340" cy="58156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401F2BE4-0838-4F6A-A948-B94E628F7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62" y="1002823"/>
            <a:ext cx="4110340" cy="58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xmlns="" id="{C2BA3DBD-AB6E-4E84-AAB6-F66B2CA9C3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1155700"/>
            <a:ext cx="3747490" cy="53022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DC58E5FC-5978-40E5-8752-9E3E3BE07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690" y="1154667"/>
            <a:ext cx="3758580" cy="5317942"/>
          </a:xfrm>
          <a:prstGeom prst="rect">
            <a:avLst/>
          </a:prstGeom>
        </p:spPr>
      </p:pic>
      <p:sp>
        <p:nvSpPr>
          <p:cNvPr id="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Kreise mit COVID-19-Fällen mit Exposition in Köln und FFM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50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55EBB18-43AA-49DC-8B68-F9278F391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425" y="1038858"/>
            <a:ext cx="3932808" cy="55644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BF900E28-0468-43EA-AF1C-A19A71F3F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13" y="1038858"/>
            <a:ext cx="3950512" cy="5589503"/>
          </a:xfrm>
          <a:prstGeom prst="rect">
            <a:avLst/>
          </a:prstGeom>
        </p:spPr>
      </p:pic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22816" cy="677108"/>
          </a:xfrm>
        </p:spPr>
        <p:txBody>
          <a:bodyPr/>
          <a:lstStyle/>
          <a:p>
            <a:r>
              <a:rPr lang="de-DE" dirty="0" smtClean="0"/>
              <a:t>Kreise mit COVID-19-Fällen mit Exposition in LK Oberallgäu und Cottbus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0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Infektionsumfeld</a:t>
            </a:r>
            <a:br>
              <a:rPr lang="de-DE" dirty="0" smtClean="0"/>
            </a:br>
            <a:r>
              <a:rPr lang="de-DE" dirty="0" smtClean="0"/>
              <a:t>(Angaben bei Einzelfällen)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4789937"/>
              </p:ext>
            </p:extLst>
          </p:nvPr>
        </p:nvGraphicFramePr>
        <p:xfrm>
          <a:off x="457200" y="1155700"/>
          <a:ext cx="8093076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692"/>
                <a:gridCol w="3929489"/>
                <a:gridCol w="146589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Infektionsumfeld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Unterkategorie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Privater Haushalt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3.380</a:t>
                      </a:r>
                      <a:endParaRPr lang="de-DE" dirty="0"/>
                    </a:p>
                  </a:txBody>
                  <a:tcPr/>
                </a:tc>
              </a:tr>
              <a:tr h="375303">
                <a:tc>
                  <a:txBody>
                    <a:bodyPr/>
                    <a:lstStyle/>
                    <a:p>
                      <a:r>
                        <a:rPr lang="de-DE" dirty="0" smtClean="0"/>
                        <a:t>Arbeitsplatz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Lebensmittel (65),</a:t>
                      </a:r>
                      <a:r>
                        <a:rPr lang="de-DE" baseline="0" dirty="0" smtClean="0"/>
                        <a:t> Bau (29), Großraumbüro (19), Logistik (8)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721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Gesundheitseinrichtung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Medizin. Einrichtung (191),</a:t>
                      </a:r>
                      <a:r>
                        <a:rPr lang="de-DE" baseline="0" dirty="0" smtClean="0"/>
                        <a:t> Pflegeeinrichtung (291)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518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Veranstaltungen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Private Feiern (270), religiöse</a:t>
                      </a:r>
                      <a:r>
                        <a:rPr lang="de-DE" baseline="0" dirty="0" smtClean="0"/>
                        <a:t> Veranstaltungen (124), Sportveranstaltung (4), Konzerte (4)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438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Freizeit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Sport (45), Chor (2)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309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Bildungseinrichtung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Kita (67), Schule (141)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Gastronomie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Gast</a:t>
                      </a:r>
                      <a:r>
                        <a:rPr lang="de-DE" baseline="0" dirty="0" smtClean="0"/>
                        <a:t> (32), Personal (22)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68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Transportmittel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49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Sonstiges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248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Infektionsumfeld bei Einzelfällen (n=39.848, 6.045 mit Angaben)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6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23.10.2020 0:00 Uhr)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1A104D83-D539-4CE5-826E-9D6EDC1A4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5215"/>
            <a:ext cx="9144000" cy="52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61342670-1C3A-4E53-8144-2A0105DEE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42" y="1644660"/>
            <a:ext cx="7015220" cy="4960862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21032"/>
              </p:ext>
            </p:extLst>
          </p:nvPr>
        </p:nvGraphicFramePr>
        <p:xfrm>
          <a:off x="236765" y="484709"/>
          <a:ext cx="6784521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50.123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35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Heatmap</a:t>
            </a:r>
            <a:r>
              <a:rPr lang="de-DE" dirty="0" smtClean="0"/>
              <a:t>: Inzidenzen pro Altersgruppe nach Meldewoche</a:t>
            </a:r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" y="1491448"/>
            <a:ext cx="9080032" cy="460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584775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Anzahl der SARS-CoV-2 Testungen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(Stand 20.10.2020 12:00 Uhr)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42381" y="5508252"/>
            <a:ext cx="761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Seit Beginn der Testungen in Deutschland bis einschließlich KW 42/2020 wurden bisher 20.380.376 Labortests erfasst, davon wurden 418.871 positiv auf SARS-CoV-2 getestet.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F0CE564-F408-4751-9917-614ABB52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66" y="1321149"/>
            <a:ext cx="8364826" cy="402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Probenrückstau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(Stand 21.10.2020)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4015" y="4991900"/>
            <a:ext cx="8643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600" dirty="0"/>
              <a:t>In KW 42 (12.10.-18.10.2020) gaben 52 Labore einen Rückstau von insgesamt 20.799 abzuarbeitenden Proben an.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37 Labore nannten Lieferschwierigkeiten für Reagenzien, hierbei vermehrt Plastikverbrauchsmaterialien und Pipettenspitzen.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7A3A681-51AE-4A83-8E9A-572B24F3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15" y="1147313"/>
            <a:ext cx="8518569" cy="40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6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Wöchentliche Sterbefallzahlen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6375" y="5145385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Daten bis einschl. 20.09.2020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KW 38: 17.107 Todesfälle (+312 zur Vorwoche), ca. 4,8% über dem Durchschnitt der Vorjahre 2016-19 (Nachmeldungen aber noch möglich)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500304" y="5143085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Datenstand 16.10.2020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0A8BBF8-1A43-471C-B6F0-A58C8436F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48" y="1136248"/>
            <a:ext cx="86772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8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Innerdeutsche Ausbreitung</a:t>
            </a:r>
            <a:br>
              <a:rPr lang="de-DE" dirty="0" smtClean="0"/>
            </a:br>
            <a:r>
              <a:rPr lang="de-DE" dirty="0" smtClean="0"/>
              <a:t>(Frank, Faber)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0" y="6623050"/>
            <a:ext cx="1860550" cy="195263"/>
          </a:xfrm>
        </p:spPr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47113" y="6623050"/>
            <a:ext cx="496887" cy="195263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35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„Exportinzidenz“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37" y="1155700"/>
            <a:ext cx="6716890" cy="474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74848" y="6081204"/>
            <a:ext cx="8105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Datengrundlage: Alle Fälle mit einem Expositionslandkreis ungleich dem Heimatlandkreis Inzidenz bezogen auf den exportierenden Kreis (/100k </a:t>
            </a:r>
            <a:r>
              <a:rPr lang="de-DE" dirty="0" err="1"/>
              <a:t>pop</a:t>
            </a:r>
            <a:r>
              <a:rPr lang="de-DE" dirty="0"/>
              <a:t>)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23.10.2020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0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Bildschirmpräsentation (4:3)</PresentationFormat>
  <Paragraphs>137</Paragraphs>
  <Slides>14</Slides>
  <Notes>5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COVID-19:   Lage National, 23.10.2020  Informationen für den Krisenstab</vt:lpstr>
      <vt:lpstr>PowerPoint-Präsentation</vt:lpstr>
      <vt:lpstr>PowerPoint-Präsentation</vt:lpstr>
      <vt:lpstr>Heatmap: Inzidenzen pro Altersgruppe nach Meldewoche</vt:lpstr>
      <vt:lpstr>Anzahl der SARS-CoV-2 Testungen (Stand 20.10.2020 12:00 Uhr)</vt:lpstr>
      <vt:lpstr>Probenrückstau (Stand 21.10.2020)</vt:lpstr>
      <vt:lpstr>Wöchentliche Sterbefallzahlen</vt:lpstr>
      <vt:lpstr>Innerdeutsche Ausbreitung (Frank, Faber)</vt:lpstr>
      <vt:lpstr>„Exportinzidenz“</vt:lpstr>
      <vt:lpstr>Kreise mit COVID-19-Fällen mit Exposition in Berlin und Hamburg</vt:lpstr>
      <vt:lpstr>Kreise mit COVID-19-Fällen mit Exposition in Köln und FFM</vt:lpstr>
      <vt:lpstr>Kreise mit COVID-19-Fällen mit Exposition in LK Oberallgäu und Cottbus</vt:lpstr>
      <vt:lpstr>Infektionsumfeld (Angaben bei Einzelfällen)</vt:lpstr>
      <vt:lpstr>Infektionsumfeld bei Einzelfällen (n=39.848, 6.045 mit Angaben)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2861</cp:revision>
  <cp:lastPrinted>2020-08-31T05:46:37Z</cp:lastPrinted>
  <dcterms:created xsi:type="dcterms:W3CDTF">2015-11-02T12:29:13Z</dcterms:created>
  <dcterms:modified xsi:type="dcterms:W3CDTF">2020-10-23T09:42:45Z</dcterms:modified>
</cp:coreProperties>
</file>