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64" r:id="rId2"/>
    <p:sldId id="365" r:id="rId3"/>
    <p:sldId id="383" r:id="rId4"/>
    <p:sldId id="384" r:id="rId5"/>
    <p:sldId id="386" r:id="rId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64" autoAdjust="0"/>
    <p:restoredTop sz="90467" autoAdjust="0"/>
  </p:normalViewPr>
  <p:slideViewPr>
    <p:cSldViewPr>
      <p:cViewPr>
        <p:scale>
          <a:sx n="70" d="100"/>
          <a:sy n="70" d="100"/>
        </p:scale>
        <p:origin x="-124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26.10.2020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smtClean="0"/>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a:p>
        </p:txBody>
      </p:sp>
    </p:spTree>
    <p:extLst>
      <p:ext uri="{BB962C8B-B14F-4D97-AF65-F5344CB8AC3E}">
        <p14:creationId xmlns:p14="http://schemas.microsoft.com/office/powerpoint/2010/main" val="444825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aseline="0" dirty="0" smtClean="0"/>
              <a:t>Malediven, Vatikan </a:t>
            </a:r>
            <a:r>
              <a:rPr lang="de-DE" baseline="0" dirty="0" smtClean="0"/>
              <a:t>nicht mehr auf der Liste</a:t>
            </a:r>
          </a:p>
        </p:txBody>
      </p:sp>
      <p:sp>
        <p:nvSpPr>
          <p:cNvPr id="4" name="Foliennummernplatzhalter 3"/>
          <p:cNvSpPr>
            <a:spLocks noGrp="1"/>
          </p:cNvSpPr>
          <p:nvPr>
            <p:ph type="sldNum" sz="quarter" idx="10"/>
          </p:nvPr>
        </p:nvSpPr>
        <p:spPr/>
        <p:txBody>
          <a:bodyPr/>
          <a:lstStyle/>
          <a:p>
            <a:fld id="{72D83FEB-770A-496F-973B-C5810568E05C}" type="slidenum">
              <a:rPr lang="de-DE" smtClean="0"/>
              <a:t>2</a:t>
            </a:fld>
            <a:endParaRPr lang="de-DE"/>
          </a:p>
        </p:txBody>
      </p:sp>
    </p:spTree>
    <p:extLst>
      <p:ext uri="{BB962C8B-B14F-4D97-AF65-F5344CB8AC3E}">
        <p14:creationId xmlns:p14="http://schemas.microsoft.com/office/powerpoint/2010/main" val="3853142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smtClean="0"/>
          </a:p>
        </p:txBody>
      </p:sp>
      <p:sp>
        <p:nvSpPr>
          <p:cNvPr id="4" name="Foliennummernplatzhalter 3"/>
          <p:cNvSpPr>
            <a:spLocks noGrp="1"/>
          </p:cNvSpPr>
          <p:nvPr>
            <p:ph type="sldNum" sz="quarter" idx="10"/>
          </p:nvPr>
        </p:nvSpPr>
        <p:spPr/>
        <p:txBody>
          <a:bodyPr/>
          <a:lstStyle/>
          <a:p>
            <a:fld id="{72D83FEB-770A-496F-973B-C5810568E05C}" type="slidenum">
              <a:rPr lang="de-DE" smtClean="0"/>
              <a:t>3</a:t>
            </a:fld>
            <a:endParaRPr lang="de-DE"/>
          </a:p>
        </p:txBody>
      </p:sp>
    </p:spTree>
    <p:extLst>
      <p:ext uri="{BB962C8B-B14F-4D97-AF65-F5344CB8AC3E}">
        <p14:creationId xmlns:p14="http://schemas.microsoft.com/office/powerpoint/2010/main" val="444825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https://www.ecdc.europa.eu/sites/default/files/documents/RRA-COVID-19-EU-EEA-UK-thirteenth-update-23-Oct-2020.pdf </a:t>
            </a:r>
            <a:endParaRPr lang="de-DE" dirty="0"/>
          </a:p>
        </p:txBody>
      </p:sp>
      <p:sp>
        <p:nvSpPr>
          <p:cNvPr id="4" name="Foliennummernplatzhalter 3"/>
          <p:cNvSpPr>
            <a:spLocks noGrp="1"/>
          </p:cNvSpPr>
          <p:nvPr>
            <p:ph type="sldNum" sz="quarter" idx="10"/>
          </p:nvPr>
        </p:nvSpPr>
        <p:spPr/>
        <p:txBody>
          <a:bodyPr/>
          <a:lstStyle/>
          <a:p>
            <a:fld id="{72D83FEB-770A-496F-973B-C5810568E05C}" type="slidenum">
              <a:rPr lang="de-DE" smtClean="0"/>
              <a:t>4</a:t>
            </a:fld>
            <a:endParaRPr lang="de-DE"/>
          </a:p>
        </p:txBody>
      </p:sp>
    </p:spTree>
    <p:extLst>
      <p:ext uri="{BB962C8B-B14F-4D97-AF65-F5344CB8AC3E}">
        <p14:creationId xmlns:p14="http://schemas.microsoft.com/office/powerpoint/2010/main" val="694119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https://www.who.int/docs/default-source/coronaviruse/situation-reports/20201020-weekly-epi-update-10.pdf</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smtClean="0"/>
              <a:t>https://ec.europa.eu/info/live-work-travel-eu/health/coronavirus-response/travel-during-coronavirus-pandemic/common-approach-travel-measures-eu_de </a:t>
            </a:r>
            <a:endParaRPr lang="de-DE" dirty="0"/>
          </a:p>
        </p:txBody>
      </p:sp>
      <p:sp>
        <p:nvSpPr>
          <p:cNvPr id="4" name="Foliennummernplatzhalter 3"/>
          <p:cNvSpPr>
            <a:spLocks noGrp="1"/>
          </p:cNvSpPr>
          <p:nvPr>
            <p:ph type="sldNum" sz="quarter" idx="10"/>
          </p:nvPr>
        </p:nvSpPr>
        <p:spPr/>
        <p:txBody>
          <a:bodyPr/>
          <a:lstStyle/>
          <a:p>
            <a:fld id="{72D83FEB-770A-496F-973B-C5810568E05C}" type="slidenum">
              <a:rPr lang="de-DE" smtClean="0"/>
              <a:t>5</a:t>
            </a:fld>
            <a:endParaRPr lang="de-DE"/>
          </a:p>
        </p:txBody>
      </p:sp>
    </p:spTree>
    <p:extLst>
      <p:ext uri="{BB962C8B-B14F-4D97-AF65-F5344CB8AC3E}">
        <p14:creationId xmlns:p14="http://schemas.microsoft.com/office/powerpoint/2010/main" val="694119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26.10.2020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26.10.2020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26.10.2020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502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A2911CA-0C0D-4F0F-84CF-C2416D7FF593}" type="datetimeFigureOut">
              <a:rPr lang="de-DE" smtClean="0"/>
              <a:t>26.10.2020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26.10.2020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A2911CA-0C0D-4F0F-84CF-C2416D7FF593}" type="datetimeFigureOut">
              <a:rPr lang="de-DE" smtClean="0"/>
              <a:t>26.10.2020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A2911CA-0C0D-4F0F-84CF-C2416D7FF593}" type="datetimeFigureOut">
              <a:rPr lang="de-DE" smtClean="0"/>
              <a:t>26.10.2020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A2911CA-0C0D-4F0F-84CF-C2416D7FF593}" type="datetimeFigureOut">
              <a:rPr lang="de-DE" smtClean="0"/>
              <a:t>26.10.2020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26.10.2020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26.10.2020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26.10.2020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26.10.2020</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thelancet.com/journals/laninf/article/PIIS1473-3099(20)30800-8/fulltex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smtClean="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7" name="Textfeld 6"/>
          <p:cNvSpPr txBox="1"/>
          <p:nvPr/>
        </p:nvSpPr>
        <p:spPr>
          <a:xfrm>
            <a:off x="2597132" y="913705"/>
            <a:ext cx="4095608" cy="830997"/>
          </a:xfrm>
          <a:prstGeom prst="rect">
            <a:avLst/>
          </a:prstGeom>
          <a:noFill/>
        </p:spPr>
        <p:txBody>
          <a:bodyPr wrap="none" rtlCol="0">
            <a:spAutoFit/>
          </a:bodyPr>
          <a:lstStyle/>
          <a:p>
            <a:r>
              <a:rPr lang="de-DE" sz="2400" b="1" dirty="0">
                <a:solidFill>
                  <a:schemeClr val="tx2"/>
                </a:solidFill>
              </a:rPr>
              <a:t>42.758.015</a:t>
            </a:r>
            <a:r>
              <a:rPr lang="en-US" sz="2400" b="1" dirty="0">
                <a:solidFill>
                  <a:schemeClr val="tx2"/>
                </a:solidFill>
              </a:rPr>
              <a:t> </a:t>
            </a:r>
            <a:r>
              <a:rPr lang="en-US" sz="2400" b="1" dirty="0" err="1">
                <a:solidFill>
                  <a:schemeClr val="tx2"/>
                </a:solidFill>
              </a:rPr>
              <a:t>Fälle</a:t>
            </a:r>
            <a:r>
              <a:rPr lang="en-US" sz="2400" b="1" dirty="0">
                <a:solidFill>
                  <a:schemeClr val="tx2"/>
                </a:solidFill>
              </a:rPr>
              <a:t> </a:t>
            </a:r>
          </a:p>
          <a:p>
            <a:r>
              <a:rPr lang="de-DE" sz="2400" b="1" dirty="0">
                <a:solidFill>
                  <a:schemeClr val="tx2"/>
                </a:solidFill>
              </a:rPr>
              <a:t>1.151.323</a:t>
            </a:r>
            <a:r>
              <a:rPr lang="en-US" sz="2400" b="1" dirty="0">
                <a:solidFill>
                  <a:schemeClr val="tx2"/>
                </a:solidFill>
              </a:rPr>
              <a:t> </a:t>
            </a:r>
            <a:r>
              <a:rPr lang="en-US" sz="2400" b="1" dirty="0" err="1">
                <a:solidFill>
                  <a:schemeClr val="tx2"/>
                </a:solidFill>
              </a:rPr>
              <a:t>Verstorbene</a:t>
            </a:r>
            <a:r>
              <a:rPr lang="en-US" sz="2400" b="1" dirty="0">
                <a:solidFill>
                  <a:schemeClr val="tx2"/>
                </a:solidFill>
              </a:rPr>
              <a:t> </a:t>
            </a:r>
            <a:r>
              <a:rPr lang="en-US" sz="2400" b="1" dirty="0" smtClean="0">
                <a:solidFill>
                  <a:schemeClr val="tx2"/>
                </a:solidFill>
                <a:latin typeface="Calibri"/>
              </a:rPr>
              <a:t>(2,7%)</a:t>
            </a:r>
            <a:endParaRPr lang="en-US" sz="2400" b="1" dirty="0">
              <a:solidFill>
                <a:schemeClr val="tx2"/>
              </a:solidFill>
              <a:latin typeface="Calibri"/>
            </a:endParaRPr>
          </a:p>
        </p:txBody>
      </p: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smtClean="0">
                <a:solidFill>
                  <a:prstClr val="black"/>
                </a:solidFill>
              </a:rPr>
              <a:t>Quelle: ECDC, Stand: </a:t>
            </a:r>
            <a:r>
              <a:rPr lang="de-DE" sz="1400" i="1" dirty="0" smtClean="0">
                <a:solidFill>
                  <a:prstClr val="black"/>
                </a:solidFill>
              </a:rPr>
              <a:t>25.10.2020</a:t>
            </a:r>
            <a:endParaRPr lang="de-DE" sz="1400" i="1" dirty="0">
              <a:solidFill>
                <a:prstClr val="black"/>
              </a:solidFill>
            </a:endParaRPr>
          </a:p>
        </p:txBody>
      </p:sp>
      <p:graphicFrame>
        <p:nvGraphicFramePr>
          <p:cNvPr id="3" name="Tabelle 2"/>
          <p:cNvGraphicFramePr>
            <a:graphicFrameLocks noGrp="1"/>
          </p:cNvGraphicFramePr>
          <p:nvPr>
            <p:extLst>
              <p:ext uri="{D42A27DB-BD31-4B8C-83A1-F6EECF244321}">
                <p14:modId xmlns:p14="http://schemas.microsoft.com/office/powerpoint/2010/main" val="987149862"/>
              </p:ext>
            </p:extLst>
          </p:nvPr>
        </p:nvGraphicFramePr>
        <p:xfrm>
          <a:off x="110666" y="1744702"/>
          <a:ext cx="8925830" cy="4757767"/>
        </p:xfrm>
        <a:graphic>
          <a:graphicData uri="http://schemas.openxmlformats.org/drawingml/2006/table">
            <a:tbl>
              <a:tblPr firstRow="1" firstCol="1" bandRow="1"/>
              <a:tblGrid>
                <a:gridCol w="1399994"/>
                <a:gridCol w="1123998"/>
                <a:gridCol w="1505294"/>
                <a:gridCol w="1080120"/>
                <a:gridCol w="1512168"/>
                <a:gridCol w="792088"/>
                <a:gridCol w="771356"/>
                <a:gridCol w="740812"/>
              </a:tblGrid>
              <a:tr h="79858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a:solidFill>
                            <a:srgbClr val="366092"/>
                          </a:solidFill>
                          <a:effectLst/>
                          <a:latin typeface="+mn-lt"/>
                          <a:ea typeface="+mn-ea"/>
                          <a:cs typeface="+mn-cs"/>
                        </a:rPr>
                        <a:t>Land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smtClean="0">
                          <a:solidFill>
                            <a:srgbClr val="366092"/>
                          </a:solidFill>
                          <a:effectLst/>
                          <a:latin typeface="+mn-lt"/>
                          <a:ea typeface="+mn-ea"/>
                          <a:cs typeface="+mn-cs"/>
                        </a:rPr>
                        <a:t>Fälle kumulativ</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smtClean="0">
                          <a:solidFill>
                            <a:srgbClr val="366092"/>
                          </a:solidFill>
                          <a:effectLst/>
                          <a:latin typeface="+mn-lt"/>
                          <a:ea typeface="+mn-ea"/>
                          <a:cs typeface="+mn-cs"/>
                        </a:rPr>
                        <a:t>Neue Fälle in den letzten 7T</a:t>
                      </a:r>
                      <a:endParaRPr lang="de-DE" sz="18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a:solidFill>
                            <a:srgbClr val="366092"/>
                          </a:solidFill>
                          <a:effectLst/>
                          <a:latin typeface="+mn-lt"/>
                          <a:ea typeface="+mn-ea"/>
                          <a:cs typeface="+mn-cs"/>
                        </a:rPr>
                        <a:t>Veränderung %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a:solidFill>
                            <a:srgbClr val="366092"/>
                          </a:solidFill>
                          <a:effectLst/>
                          <a:latin typeface="+mn-lt"/>
                          <a:ea typeface="+mn-ea"/>
                          <a:cs typeface="+mn-cs"/>
                        </a:rPr>
                        <a:t>7d-Inzidenz/ 100.000 </a:t>
                      </a:r>
                      <a:r>
                        <a:rPr lang="de-DE" sz="1800" b="1" i="0" u="none" strike="noStrike" kern="1200" dirty="0" err="1">
                          <a:solidFill>
                            <a:srgbClr val="366092"/>
                          </a:solidFill>
                          <a:effectLst/>
                          <a:latin typeface="+mn-lt"/>
                          <a:ea typeface="+mn-ea"/>
                          <a:cs typeface="+mn-cs"/>
                        </a:rPr>
                        <a:t>Ew</a:t>
                      </a:r>
                      <a:endParaRPr lang="de-DE" sz="18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a:solidFill>
                            <a:srgbClr val="366092"/>
                          </a:solidFill>
                          <a:effectLst/>
                          <a:latin typeface="+mn-lt"/>
                          <a:ea typeface="+mn-ea"/>
                          <a:cs typeface="+mn-cs"/>
                        </a:rPr>
                        <a:t>R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smtClean="0">
                          <a:solidFill>
                            <a:srgbClr val="366092"/>
                          </a:solidFill>
                          <a:effectLst/>
                          <a:latin typeface="+mn-lt"/>
                          <a:ea typeface="+mn-ea"/>
                          <a:cs typeface="+mn-cs"/>
                        </a:rPr>
                        <a:t>CFR %</a:t>
                      </a:r>
                      <a:endParaRPr lang="de-DE" sz="18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1" i="0" u="none" strike="noStrike" kern="1200" dirty="0">
                          <a:solidFill>
                            <a:srgbClr val="366092"/>
                          </a:solidFill>
                          <a:effectLst/>
                          <a:latin typeface="+mn-lt"/>
                          <a:ea typeface="+mn-ea"/>
                          <a:cs typeface="+mn-cs"/>
                        </a:rPr>
                        <a:t>Trend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03563">
                <a:tc>
                  <a:txBody>
                    <a:bodyPr/>
                    <a:lstStyle/>
                    <a:p>
                      <a:pPr algn="l" fontAlgn="b"/>
                      <a:r>
                        <a:rPr lang="de-DE" sz="1600" b="1" i="0" u="none" strike="noStrike" kern="1200" dirty="0">
                          <a:solidFill>
                            <a:schemeClr val="tx2"/>
                          </a:solidFill>
                          <a:effectLst/>
                          <a:latin typeface="Calibri"/>
                          <a:ea typeface="+mn-ea"/>
                          <a:cs typeface="+mn-cs"/>
                        </a:rPr>
                        <a:t>Vereinigte Staaten</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8.576.725</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469.973</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21,19</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142,82</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1,16</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2,62</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r h="292125">
                <a:tc>
                  <a:txBody>
                    <a:bodyPr/>
                    <a:lstStyle/>
                    <a:p>
                      <a:pPr algn="l" fontAlgn="b"/>
                      <a:r>
                        <a:rPr lang="de-DE" sz="1600" b="1" i="0" u="none" strike="noStrike" kern="1200">
                          <a:solidFill>
                            <a:schemeClr val="tx2"/>
                          </a:solidFill>
                          <a:effectLst/>
                          <a:latin typeface="Calibri"/>
                          <a:ea typeface="+mn-ea"/>
                          <a:cs typeface="+mn-cs"/>
                        </a:rPr>
                        <a:t>Indien</a:t>
                      </a:r>
                    </a:p>
                  </a:txBody>
                  <a:tcPr marL="9525" marR="9525" marT="9525" marB="0" anchor="b">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7.864.811</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370.260</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-15,99</a:t>
                      </a: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27,1</a:t>
                      </a: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0,88</a:t>
                      </a: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1,51</a:t>
                      </a:r>
                    </a:p>
                  </a:txBody>
                  <a:tcPr marL="9525" marR="9525" marT="9525"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00B05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359533">
                <a:tc>
                  <a:txBody>
                    <a:bodyPr/>
                    <a:lstStyle/>
                    <a:p>
                      <a:pPr algn="l" fontAlgn="b"/>
                      <a:r>
                        <a:rPr lang="de-DE" sz="1600" b="1" i="0" u="none" strike="noStrike" kern="1200">
                          <a:solidFill>
                            <a:schemeClr val="tx2"/>
                          </a:solidFill>
                          <a:effectLst/>
                          <a:latin typeface="Calibri"/>
                          <a:ea typeface="+mn-ea"/>
                          <a:cs typeface="+mn-cs"/>
                        </a:rPr>
                        <a:t>Frankreich</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1.086.497</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219.300</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47,85</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327,25</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1,31</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3,19</a:t>
                      </a:r>
                    </a:p>
                  </a:txBody>
                  <a:tcPr marL="9525" marR="9525" marT="9525" marB="0" anchor="b">
                    <a:lnL>
                      <a:noFill/>
                    </a:lnL>
                    <a:lnR>
                      <a:noFill/>
                    </a:lnR>
                    <a:lnT>
                      <a:noFill/>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tr>
              <a:tr h="359533">
                <a:tc>
                  <a:txBody>
                    <a:bodyPr/>
                    <a:lstStyle/>
                    <a:p>
                      <a:pPr algn="l" fontAlgn="b"/>
                      <a:r>
                        <a:rPr lang="de-DE" sz="1600" b="1" i="0" u="none" strike="noStrike" kern="1200">
                          <a:solidFill>
                            <a:schemeClr val="tx2"/>
                          </a:solidFill>
                          <a:effectLst/>
                          <a:latin typeface="Calibri"/>
                          <a:ea typeface="+mn-ea"/>
                          <a:cs typeface="+mn-cs"/>
                        </a:rPr>
                        <a:t>Brasilien</a:t>
                      </a:r>
                    </a:p>
                  </a:txBody>
                  <a:tcPr marL="9525" marR="9525" marT="9525" marB="0" anchor="b">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5.380.635</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156.273</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10,26</a:t>
                      </a: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74,05</a:t>
                      </a: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1,03</a:t>
                      </a: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2,92</a:t>
                      </a:r>
                    </a:p>
                  </a:txBody>
                  <a:tcPr marL="9525" marR="9525" marT="9525"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359533">
                <a:tc>
                  <a:txBody>
                    <a:bodyPr/>
                    <a:lstStyle/>
                    <a:p>
                      <a:pPr algn="l" fontAlgn="b"/>
                      <a:r>
                        <a:rPr lang="de-DE" sz="1600" b="1" i="0" u="none" strike="noStrike" kern="1200">
                          <a:solidFill>
                            <a:schemeClr val="tx2"/>
                          </a:solidFill>
                          <a:effectLst/>
                          <a:latin typeface="Calibri"/>
                          <a:ea typeface="+mn-ea"/>
                          <a:cs typeface="+mn-cs"/>
                        </a:rPr>
                        <a:t>Großbritannien</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854.010</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148.582</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29,67</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222,94</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1,19</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5,24</a:t>
                      </a:r>
                    </a:p>
                  </a:txBody>
                  <a:tcPr marL="9525" marR="9525" marT="9525" marB="0" anchor="b">
                    <a:lnL>
                      <a:noFill/>
                    </a:lnL>
                    <a:lnR>
                      <a:noFill/>
                    </a:lnR>
                    <a:lnT>
                      <a:noFill/>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tr>
              <a:tr h="359533">
                <a:tc>
                  <a:txBody>
                    <a:bodyPr/>
                    <a:lstStyle/>
                    <a:p>
                      <a:pPr algn="l" fontAlgn="b"/>
                      <a:r>
                        <a:rPr lang="de-DE" sz="1600" b="1" i="0" u="none" strike="noStrike" kern="1200">
                          <a:solidFill>
                            <a:schemeClr val="tx2"/>
                          </a:solidFill>
                          <a:effectLst/>
                          <a:latin typeface="Calibri"/>
                          <a:ea typeface="+mn-ea"/>
                          <a:cs typeface="+mn-cs"/>
                        </a:rPr>
                        <a:t>Russische Föderation</a:t>
                      </a:r>
                    </a:p>
                  </a:txBody>
                  <a:tcPr marL="9525" marR="9525" marT="9525" marB="0" anchor="b">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1.513.877</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129.642</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tcPr>
                </a:tc>
                <a:tc>
                  <a:txBody>
                    <a:bodyPr/>
                    <a:lstStyle/>
                    <a:p>
                      <a:pPr algn="r" fontAlgn="b"/>
                      <a:r>
                        <a:rPr lang="de-DE" sz="1600" b="0" i="0" u="none" strike="noStrike" kern="1200" dirty="0">
                          <a:solidFill>
                            <a:schemeClr val="tx2"/>
                          </a:solidFill>
                          <a:effectLst/>
                          <a:latin typeface="Calibri"/>
                          <a:ea typeface="+mn-ea"/>
                          <a:cs typeface="+mn-cs"/>
                        </a:rPr>
                        <a:t>30,75</a:t>
                      </a:r>
                    </a:p>
                  </a:txBody>
                  <a:tcPr marL="9525" marR="9525" marT="9525" marB="0" anchor="b">
                    <a:lnL>
                      <a:noFill/>
                    </a:lnL>
                    <a:lnR>
                      <a:noFill/>
                    </a:lnR>
                    <a:lnT>
                      <a:noFill/>
                    </a:lnT>
                    <a:lnB>
                      <a:noFill/>
                    </a:lnB>
                  </a:tcPr>
                </a:tc>
                <a:tc>
                  <a:txBody>
                    <a:bodyPr/>
                    <a:lstStyle/>
                    <a:p>
                      <a:pPr algn="r" fontAlgn="b"/>
                      <a:r>
                        <a:rPr lang="de-DE" sz="1600" b="0" i="0" u="none" strike="noStrike" kern="1200" dirty="0">
                          <a:solidFill>
                            <a:schemeClr val="tx2"/>
                          </a:solidFill>
                          <a:effectLst/>
                          <a:latin typeface="Calibri"/>
                          <a:ea typeface="+mn-ea"/>
                          <a:cs typeface="+mn-cs"/>
                        </a:rPr>
                        <a:t>88,87</a:t>
                      </a: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1,26</a:t>
                      </a: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1,72</a:t>
                      </a:r>
                    </a:p>
                  </a:txBody>
                  <a:tcPr marL="9525" marR="9525" marT="9525"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359533">
                <a:tc>
                  <a:txBody>
                    <a:bodyPr/>
                    <a:lstStyle/>
                    <a:p>
                      <a:pPr algn="l" fontAlgn="b"/>
                      <a:r>
                        <a:rPr lang="de-DE" sz="1600" b="1" i="0" u="none" strike="noStrike" kern="1200">
                          <a:solidFill>
                            <a:schemeClr val="tx2"/>
                          </a:solidFill>
                          <a:effectLst/>
                          <a:latin typeface="Calibri"/>
                          <a:ea typeface="+mn-ea"/>
                          <a:cs typeface="+mn-cs"/>
                        </a:rPr>
                        <a:t>Spanien</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1.046.132</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109.572</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45,23</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233,44</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1,23</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3,32</a:t>
                      </a:r>
                    </a:p>
                  </a:txBody>
                  <a:tcPr marL="9525" marR="9525" marT="9525" marB="0" anchor="b">
                    <a:lnL>
                      <a:noFill/>
                    </a:lnL>
                    <a:lnR>
                      <a:noFill/>
                    </a:lnR>
                    <a:lnT>
                      <a:noFill/>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tr>
              <a:tr h="351137">
                <a:tc>
                  <a:txBody>
                    <a:bodyPr/>
                    <a:lstStyle/>
                    <a:p>
                      <a:pPr algn="l" fontAlgn="b"/>
                      <a:r>
                        <a:rPr lang="de-DE" sz="1600" b="1" i="0" u="none" strike="noStrike" kern="1200">
                          <a:solidFill>
                            <a:schemeClr val="tx2"/>
                          </a:solidFill>
                          <a:effectLst/>
                          <a:latin typeface="Calibri"/>
                          <a:ea typeface="+mn-ea"/>
                          <a:cs typeface="+mn-cs"/>
                        </a:rPr>
                        <a:t>Argentinien</a:t>
                      </a:r>
                    </a:p>
                  </a:txBody>
                  <a:tcPr marL="9525" marR="9525" marT="9525" marB="0" anchor="b">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1.081.323</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tcPr>
                </a:tc>
                <a:tc>
                  <a:txBody>
                    <a:bodyPr/>
                    <a:lstStyle/>
                    <a:p>
                      <a:pPr algn="r" fontAlgn="b"/>
                      <a:r>
                        <a:rPr lang="de-DE" sz="1600" b="0" i="0" u="none" strike="noStrike" kern="1200" dirty="0" smtClean="0">
                          <a:solidFill>
                            <a:schemeClr val="tx2"/>
                          </a:solidFill>
                          <a:effectLst/>
                          <a:latin typeface="Calibri"/>
                          <a:ea typeface="+mn-ea"/>
                          <a:cs typeface="+mn-cs"/>
                        </a:rPr>
                        <a:t>102.217</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7,34</a:t>
                      </a: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228,26</a:t>
                      </a:r>
                    </a:p>
                  </a:txBody>
                  <a:tcPr marL="9525" marR="9525" marT="9525" marB="0" anchor="b">
                    <a:lnL>
                      <a:noFill/>
                    </a:lnL>
                    <a:lnR>
                      <a:noFill/>
                    </a:lnR>
                    <a:lnT>
                      <a:noFill/>
                    </a:lnT>
                    <a:lnB>
                      <a:noFill/>
                    </a:lnB>
                  </a:tcPr>
                </a:tc>
                <a:tc>
                  <a:txBody>
                    <a:bodyPr/>
                    <a:lstStyle/>
                    <a:p>
                      <a:pPr algn="r" fontAlgn="b"/>
                      <a:r>
                        <a:rPr lang="de-DE" sz="1600" b="0" i="0" u="none" strike="noStrike" kern="1200" dirty="0">
                          <a:solidFill>
                            <a:schemeClr val="tx2"/>
                          </a:solidFill>
                          <a:effectLst/>
                          <a:latin typeface="Calibri"/>
                          <a:ea typeface="+mn-ea"/>
                          <a:cs typeface="+mn-cs"/>
                        </a:rPr>
                        <a:t>1,02</a:t>
                      </a:r>
                    </a:p>
                  </a:txBody>
                  <a:tcPr marL="9525" marR="9525" marT="9525" marB="0" anchor="b">
                    <a:lnL>
                      <a:noFill/>
                    </a:lnL>
                    <a:lnR>
                      <a:noFill/>
                    </a:lnR>
                    <a:lnT>
                      <a:noFill/>
                    </a:lnT>
                    <a:lnB>
                      <a:noFill/>
                    </a:lnB>
                  </a:tcPr>
                </a:tc>
                <a:tc>
                  <a:txBody>
                    <a:bodyPr/>
                    <a:lstStyle/>
                    <a:p>
                      <a:pPr algn="r" fontAlgn="b"/>
                      <a:r>
                        <a:rPr lang="de-DE" sz="1600" b="0" i="0" u="none" strike="noStrike" kern="1200">
                          <a:solidFill>
                            <a:schemeClr val="tx2"/>
                          </a:solidFill>
                          <a:effectLst/>
                          <a:latin typeface="Calibri"/>
                          <a:ea typeface="+mn-ea"/>
                          <a:cs typeface="+mn-cs"/>
                        </a:rPr>
                        <a:t>2,65</a:t>
                      </a:r>
                    </a:p>
                  </a:txBody>
                  <a:tcPr marL="9525" marR="9525" marT="9525" marB="0" anchor="b">
                    <a:lnL>
                      <a:noFill/>
                    </a:lnL>
                    <a:lnR>
                      <a:noFill/>
                    </a:lnR>
                    <a:lnT>
                      <a:noFill/>
                    </a:lnT>
                    <a:lnB>
                      <a:noFill/>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tcPr>
                </a:tc>
              </a:tr>
              <a:tr h="361798">
                <a:tc>
                  <a:txBody>
                    <a:bodyPr/>
                    <a:lstStyle/>
                    <a:p>
                      <a:pPr algn="l" fontAlgn="b"/>
                      <a:r>
                        <a:rPr lang="de-DE" sz="1600" b="1" i="0" u="none" strike="noStrike" kern="1200">
                          <a:solidFill>
                            <a:schemeClr val="tx2"/>
                          </a:solidFill>
                          <a:effectLst/>
                          <a:latin typeface="Calibri"/>
                          <a:ea typeface="+mn-ea"/>
                          <a:cs typeface="+mn-cs"/>
                        </a:rPr>
                        <a:t>Italien</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504.509</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smtClean="0">
                          <a:solidFill>
                            <a:schemeClr val="tx2"/>
                          </a:solidFill>
                          <a:effectLst/>
                          <a:latin typeface="Calibri"/>
                          <a:ea typeface="+mn-ea"/>
                          <a:cs typeface="+mn-cs"/>
                        </a:rPr>
                        <a:t>101.973</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92,25</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a:solidFill>
                            <a:schemeClr val="tx2"/>
                          </a:solidFill>
                          <a:effectLst/>
                          <a:latin typeface="Calibri"/>
                          <a:ea typeface="+mn-ea"/>
                          <a:cs typeface="+mn-cs"/>
                        </a:rPr>
                        <a:t>168,94</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1,55</a:t>
                      </a:r>
                    </a:p>
                  </a:txBody>
                  <a:tcPr marL="9525" marR="9525" marT="9525" marB="0" anchor="b">
                    <a:lnL>
                      <a:noFill/>
                    </a:lnL>
                    <a:lnR>
                      <a:noFill/>
                    </a:lnR>
                    <a:lnT>
                      <a:noFill/>
                    </a:lnT>
                    <a:lnB>
                      <a:noFill/>
                    </a:lnB>
                    <a:solidFill>
                      <a:srgbClr val="D3DFEE"/>
                    </a:solidFill>
                  </a:tcPr>
                </a:tc>
                <a:tc>
                  <a:txBody>
                    <a:bodyPr/>
                    <a:lstStyle/>
                    <a:p>
                      <a:pPr algn="r" fontAlgn="b"/>
                      <a:r>
                        <a:rPr lang="de-DE" sz="1600" b="0" i="0" u="none" strike="noStrike" kern="1200" dirty="0">
                          <a:solidFill>
                            <a:schemeClr val="tx2"/>
                          </a:solidFill>
                          <a:effectLst/>
                          <a:latin typeface="Calibri"/>
                          <a:ea typeface="+mn-ea"/>
                          <a:cs typeface="+mn-cs"/>
                        </a:rPr>
                        <a:t>7,38</a:t>
                      </a:r>
                    </a:p>
                  </a:txBody>
                  <a:tcPr marL="9525" marR="9525" marT="9525" marB="0" anchor="b">
                    <a:lnL>
                      <a:noFill/>
                    </a:lnL>
                    <a:lnR>
                      <a:noFill/>
                    </a:lnR>
                    <a:lnT>
                      <a:noFill/>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a:noFill/>
                    </a:lnB>
                    <a:solidFill>
                      <a:srgbClr val="D3DFEE"/>
                    </a:solidFill>
                  </a:tcPr>
                </a:tc>
              </a:tr>
              <a:tr h="359533">
                <a:tc>
                  <a:txBody>
                    <a:bodyPr/>
                    <a:lstStyle/>
                    <a:p>
                      <a:pPr algn="l" fontAlgn="b"/>
                      <a:r>
                        <a:rPr lang="de-DE" sz="1600" b="1" i="0" u="none" strike="noStrike" kern="1200">
                          <a:solidFill>
                            <a:schemeClr val="tx2"/>
                          </a:solidFill>
                          <a:effectLst/>
                          <a:latin typeface="Calibri"/>
                          <a:ea typeface="+mn-ea"/>
                          <a:cs typeface="+mn-cs"/>
                        </a:rPr>
                        <a:t>Tschechische Republik</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dirty="0" smtClean="0">
                          <a:solidFill>
                            <a:schemeClr val="tx2"/>
                          </a:solidFill>
                          <a:effectLst/>
                          <a:latin typeface="Calibri"/>
                          <a:ea typeface="+mn-ea"/>
                          <a:cs typeface="+mn-cs"/>
                        </a:rPr>
                        <a:t>250.797</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dirty="0" smtClean="0">
                          <a:solidFill>
                            <a:schemeClr val="tx2"/>
                          </a:solidFill>
                          <a:effectLst/>
                          <a:latin typeface="Calibri"/>
                          <a:ea typeface="+mn-ea"/>
                          <a:cs typeface="+mn-cs"/>
                        </a:rPr>
                        <a:t>81.970</a:t>
                      </a:r>
                      <a:endParaRPr lang="de-DE" sz="1600" b="0" i="0" u="none" strike="noStrike" kern="1200" dirty="0">
                        <a:solidFill>
                          <a:schemeClr val="tx2"/>
                        </a:solidFill>
                        <a:effectLst/>
                        <a:latin typeface="Calibri"/>
                        <a:ea typeface="+mn-ea"/>
                        <a:cs typeface="+mn-cs"/>
                      </a:endParaRP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a:solidFill>
                            <a:schemeClr val="tx2"/>
                          </a:solidFill>
                          <a:effectLst/>
                          <a:latin typeface="Calibri"/>
                          <a:ea typeface="+mn-ea"/>
                          <a:cs typeface="+mn-cs"/>
                        </a:rPr>
                        <a:t>49,53</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dirty="0">
                          <a:solidFill>
                            <a:schemeClr val="tx2"/>
                          </a:solidFill>
                          <a:effectLst/>
                          <a:latin typeface="Calibri"/>
                          <a:ea typeface="+mn-ea"/>
                          <a:cs typeface="+mn-cs"/>
                        </a:rPr>
                        <a:t>769,69</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dirty="0">
                          <a:solidFill>
                            <a:schemeClr val="tx2"/>
                          </a:solidFill>
                          <a:effectLst/>
                          <a:latin typeface="Calibri"/>
                          <a:ea typeface="+mn-ea"/>
                          <a:cs typeface="+mn-cs"/>
                        </a:rPr>
                        <a:t>1,32</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600" b="0" i="0" u="none" strike="noStrike" kern="1200" dirty="0">
                          <a:solidFill>
                            <a:schemeClr val="tx2"/>
                          </a:solidFill>
                          <a:effectLst/>
                          <a:latin typeface="Calibri"/>
                          <a:ea typeface="+mn-ea"/>
                          <a:cs typeface="+mn-cs"/>
                        </a:rPr>
                        <a:t>0,83</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800" b="0" kern="1200" dirty="0" smtClean="0">
                          <a:solidFill>
                            <a:srgbClr val="FF0000"/>
                          </a:solidFill>
                          <a:latin typeface="+mn-lt"/>
                          <a:ea typeface="+mn-ea"/>
                          <a:cs typeface="+mn-cs"/>
                        </a:rPr>
                        <a:t>▲</a:t>
                      </a:r>
                      <a:endParaRPr lang="de-DE" sz="1800" b="0" i="0" u="none" strike="noStrike" kern="1200" dirty="0" smtClean="0">
                        <a:solidFill>
                          <a:srgbClr val="FF0000"/>
                        </a:solidFill>
                        <a:effectLst/>
                        <a:latin typeface="+mn-lt"/>
                        <a:ea typeface="+mn-ea"/>
                        <a:cs typeface="+mn-cs"/>
                      </a:endParaRP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1373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4"/>
          <p:cNvSpPr txBox="1">
            <a:spLocks/>
          </p:cNvSpPr>
          <p:nvPr/>
        </p:nvSpPr>
        <p:spPr>
          <a:xfrm>
            <a:off x="194167" y="44624"/>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7-Tages-Inzidenz pro 100.000</a:t>
            </a:r>
            <a:r>
              <a:rPr kumimoji="0" lang="de-DE" sz="2400" b="1" i="0" u="none" strike="noStrike" kern="1200" cap="none" spc="0" normalizeH="0" noProof="0" dirty="0" smtClean="0">
                <a:ln>
                  <a:noFill/>
                </a:ln>
                <a:solidFill>
                  <a:srgbClr val="006EC7"/>
                </a:solidFill>
                <a:effectLst/>
                <a:uLnTx/>
                <a:uFillTx/>
                <a:latin typeface="Calibri"/>
                <a:ea typeface="+mj-ea"/>
                <a:cs typeface="+mj-cs"/>
              </a:rPr>
              <a:t> Einwohner</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sp>
        <p:nvSpPr>
          <p:cNvPr id="9" name="Textfeld 8"/>
          <p:cNvSpPr txBox="1"/>
          <p:nvPr/>
        </p:nvSpPr>
        <p:spPr>
          <a:xfrm>
            <a:off x="0" y="6639163"/>
            <a:ext cx="1913728" cy="246221"/>
          </a:xfrm>
          <a:prstGeom prst="rect">
            <a:avLst/>
          </a:prstGeom>
          <a:noFill/>
        </p:spPr>
        <p:txBody>
          <a:bodyPr wrap="square" rtlCol="0">
            <a:spAutoFit/>
          </a:bodyPr>
          <a:lstStyle/>
          <a:p>
            <a:r>
              <a:rPr lang="de-DE" sz="1000" i="1" dirty="0" smtClean="0">
                <a:solidFill>
                  <a:prstClr val="black"/>
                </a:solidFill>
              </a:rPr>
              <a:t>Quelle: ECDC, Stand: </a:t>
            </a:r>
            <a:r>
              <a:rPr lang="de-DE" sz="1000" i="1" dirty="0" smtClean="0">
                <a:solidFill>
                  <a:prstClr val="black"/>
                </a:solidFill>
              </a:rPr>
              <a:t>25.10.2020</a:t>
            </a:r>
            <a:endParaRPr lang="de-DE" sz="1000" i="1" dirty="0">
              <a:solidFill>
                <a:prstClr val="black"/>
              </a:solidFill>
            </a:endParaRPr>
          </a:p>
        </p:txBody>
      </p:sp>
      <p:sp>
        <p:nvSpPr>
          <p:cNvPr id="16" name="Textfeld 15"/>
          <p:cNvSpPr txBox="1"/>
          <p:nvPr/>
        </p:nvSpPr>
        <p:spPr>
          <a:xfrm>
            <a:off x="2777316" y="4035971"/>
            <a:ext cx="1152128" cy="338554"/>
          </a:xfrm>
          <a:prstGeom prst="rect">
            <a:avLst/>
          </a:prstGeom>
          <a:noFill/>
        </p:spPr>
        <p:txBody>
          <a:bodyPr wrap="square" rtlCol="0">
            <a:spAutoFit/>
          </a:bodyPr>
          <a:lstStyle/>
          <a:p>
            <a:pPr algn="ctr"/>
            <a:r>
              <a:rPr lang="de-DE" sz="1600" b="1" dirty="0" smtClean="0"/>
              <a:t>Amerika</a:t>
            </a:r>
            <a:endParaRPr lang="de-DE" sz="1600" b="1" dirty="0"/>
          </a:p>
        </p:txBody>
      </p:sp>
      <p:sp>
        <p:nvSpPr>
          <p:cNvPr id="18" name="Textfeld 17"/>
          <p:cNvSpPr txBox="1"/>
          <p:nvPr/>
        </p:nvSpPr>
        <p:spPr>
          <a:xfrm>
            <a:off x="5682208" y="4038969"/>
            <a:ext cx="1152128" cy="338554"/>
          </a:xfrm>
          <a:prstGeom prst="rect">
            <a:avLst/>
          </a:prstGeom>
          <a:noFill/>
        </p:spPr>
        <p:txBody>
          <a:bodyPr wrap="square" rtlCol="0">
            <a:spAutoFit/>
          </a:bodyPr>
          <a:lstStyle/>
          <a:p>
            <a:pPr algn="ctr"/>
            <a:r>
              <a:rPr lang="de-DE" sz="1600" b="1" dirty="0" smtClean="0"/>
              <a:t>Asien</a:t>
            </a:r>
            <a:endParaRPr lang="de-DE" sz="1600" b="1" dirty="0"/>
          </a:p>
        </p:txBody>
      </p:sp>
      <p:sp>
        <p:nvSpPr>
          <p:cNvPr id="19" name="Textfeld 18"/>
          <p:cNvSpPr txBox="1"/>
          <p:nvPr/>
        </p:nvSpPr>
        <p:spPr>
          <a:xfrm>
            <a:off x="138815" y="4038969"/>
            <a:ext cx="1152128" cy="338554"/>
          </a:xfrm>
          <a:prstGeom prst="rect">
            <a:avLst/>
          </a:prstGeom>
          <a:noFill/>
        </p:spPr>
        <p:txBody>
          <a:bodyPr wrap="square" rtlCol="0">
            <a:spAutoFit/>
          </a:bodyPr>
          <a:lstStyle/>
          <a:p>
            <a:pPr algn="ctr"/>
            <a:r>
              <a:rPr lang="de-DE" sz="1600" b="1" dirty="0" smtClean="0"/>
              <a:t>Afrika</a:t>
            </a:r>
            <a:endParaRPr lang="de-DE" sz="1600" b="1" dirty="0"/>
          </a:p>
        </p:txBody>
      </p:sp>
      <p:graphicFrame>
        <p:nvGraphicFramePr>
          <p:cNvPr id="2" name="Tabelle 1"/>
          <p:cNvGraphicFramePr>
            <a:graphicFrameLocks noGrp="1"/>
          </p:cNvGraphicFramePr>
          <p:nvPr>
            <p:extLst>
              <p:ext uri="{D42A27DB-BD31-4B8C-83A1-F6EECF244321}">
                <p14:modId xmlns:p14="http://schemas.microsoft.com/office/powerpoint/2010/main" val="2331298990"/>
              </p:ext>
            </p:extLst>
          </p:nvPr>
        </p:nvGraphicFramePr>
        <p:xfrm>
          <a:off x="46726" y="4344711"/>
          <a:ext cx="1428930" cy="857065"/>
        </p:xfrm>
        <a:graphic>
          <a:graphicData uri="http://schemas.openxmlformats.org/drawingml/2006/table">
            <a:tbl>
              <a:tblPr>
                <a:tableStyleId>{21E4AEA4-8DFA-4A89-87EB-49C32662AFE0}</a:tableStyleId>
              </a:tblPr>
              <a:tblGrid>
                <a:gridCol w="789230"/>
                <a:gridCol w="639700"/>
              </a:tblGrid>
              <a:tr h="35277">
                <a:tc>
                  <a:txBody>
                    <a:bodyPr/>
                    <a:lstStyle/>
                    <a:p>
                      <a:pPr algn="l" fontAlgn="b"/>
                      <a:r>
                        <a:rPr lang="de-DE" sz="900" b="1" u="none" strike="noStrike" kern="1200" dirty="0">
                          <a:solidFill>
                            <a:schemeClr val="dk1"/>
                          </a:solidFill>
                          <a:effectLst/>
                          <a:latin typeface="+mn-lt"/>
                          <a:ea typeface="+mn-ea"/>
                          <a:cs typeface="+mn-cs"/>
                        </a:rPr>
                        <a:t>Land</a:t>
                      </a:r>
                    </a:p>
                  </a:txBody>
                  <a:tcPr marL="7620" marR="7620" marT="7620" marB="0" anchor="b"/>
                </a:tc>
                <a:tc>
                  <a:txBody>
                    <a:bodyPr/>
                    <a:lstStyle/>
                    <a:p>
                      <a:pPr algn="l" fontAlgn="b"/>
                      <a:r>
                        <a:rPr lang="de-DE" sz="900" b="1" u="none" strike="noStrike" dirty="0">
                          <a:effectLst/>
                        </a:rPr>
                        <a:t>Inzidenz 7T</a:t>
                      </a:r>
                      <a:endParaRPr lang="de-DE" sz="900" b="1" i="0" u="none" strike="noStrike" dirty="0">
                        <a:solidFill>
                          <a:srgbClr val="000000"/>
                        </a:solidFill>
                        <a:effectLst/>
                        <a:latin typeface="Calibri"/>
                      </a:endParaRPr>
                    </a:p>
                  </a:txBody>
                  <a:tcPr marL="7620" marR="7620" marT="7620" marB="0" anchor="b"/>
                </a:tc>
              </a:tr>
              <a:tr h="163645">
                <a:tc>
                  <a:txBody>
                    <a:bodyPr/>
                    <a:lstStyle/>
                    <a:p>
                      <a:pPr algn="l" fontAlgn="b"/>
                      <a:r>
                        <a:rPr lang="de-DE" sz="900" b="0" i="0" u="none" strike="noStrike" dirty="0">
                          <a:solidFill>
                            <a:srgbClr val="000000"/>
                          </a:solidFill>
                          <a:effectLst/>
                          <a:latin typeface="Calibri"/>
                        </a:rPr>
                        <a:t>Cabo Verde</a:t>
                      </a:r>
                    </a:p>
                  </a:txBody>
                  <a:tcPr marL="9525" marR="9525" marT="9525" marB="0" anchor="b"/>
                </a:tc>
                <a:tc>
                  <a:txBody>
                    <a:bodyPr/>
                    <a:lstStyle/>
                    <a:p>
                      <a:pPr algn="r" fontAlgn="b"/>
                      <a:r>
                        <a:rPr lang="de-DE" sz="900" b="0" i="0" u="none" strike="noStrike">
                          <a:solidFill>
                            <a:srgbClr val="000000"/>
                          </a:solidFill>
                          <a:effectLst/>
                          <a:latin typeface="Calibri"/>
                        </a:rPr>
                        <a:t>124,38</a:t>
                      </a:r>
                    </a:p>
                  </a:txBody>
                  <a:tcPr marL="9525" marR="9525" marT="9525" marB="0" anchor="b"/>
                </a:tc>
              </a:tr>
              <a:tr h="182880">
                <a:tc>
                  <a:txBody>
                    <a:bodyPr/>
                    <a:lstStyle/>
                    <a:p>
                      <a:pPr algn="l" fontAlgn="b"/>
                      <a:r>
                        <a:rPr lang="de-DE" sz="900" b="0" i="0" u="none" strike="noStrike">
                          <a:solidFill>
                            <a:srgbClr val="000000"/>
                          </a:solidFill>
                          <a:effectLst/>
                          <a:latin typeface="Calibri"/>
                        </a:rPr>
                        <a:t>Libyen</a:t>
                      </a:r>
                    </a:p>
                  </a:txBody>
                  <a:tcPr marL="9525" marR="9525" marT="9525" marB="0" anchor="b"/>
                </a:tc>
                <a:tc>
                  <a:txBody>
                    <a:bodyPr/>
                    <a:lstStyle/>
                    <a:p>
                      <a:pPr algn="r" fontAlgn="b"/>
                      <a:r>
                        <a:rPr lang="de-DE" sz="900" b="0" i="0" u="none" strike="noStrike">
                          <a:solidFill>
                            <a:srgbClr val="000000"/>
                          </a:solidFill>
                          <a:effectLst/>
                          <a:latin typeface="Calibri"/>
                        </a:rPr>
                        <a:t>96,33</a:t>
                      </a:r>
                    </a:p>
                  </a:txBody>
                  <a:tcPr marL="9525" marR="9525" marT="9525" marB="0" anchor="b"/>
                </a:tc>
              </a:tr>
              <a:tr h="182880">
                <a:tc>
                  <a:txBody>
                    <a:bodyPr/>
                    <a:lstStyle/>
                    <a:p>
                      <a:pPr algn="l" fontAlgn="b"/>
                      <a:r>
                        <a:rPr lang="de-DE" sz="900" b="0" i="0" u="none" strike="noStrike">
                          <a:solidFill>
                            <a:srgbClr val="000000"/>
                          </a:solidFill>
                          <a:effectLst/>
                          <a:latin typeface="Calibri"/>
                        </a:rPr>
                        <a:t>Tunesien</a:t>
                      </a:r>
                    </a:p>
                  </a:txBody>
                  <a:tcPr marL="9525" marR="9525" marT="9525" marB="0" anchor="b"/>
                </a:tc>
                <a:tc>
                  <a:txBody>
                    <a:bodyPr/>
                    <a:lstStyle/>
                    <a:p>
                      <a:pPr algn="r" fontAlgn="b"/>
                      <a:r>
                        <a:rPr lang="de-DE" sz="900" b="0" i="0" u="none" strike="noStrike">
                          <a:solidFill>
                            <a:srgbClr val="000000"/>
                          </a:solidFill>
                          <a:effectLst/>
                          <a:latin typeface="Calibri"/>
                        </a:rPr>
                        <a:t>70,6</a:t>
                      </a:r>
                    </a:p>
                  </a:txBody>
                  <a:tcPr marL="9525" marR="9525" marT="9525" marB="0" anchor="b"/>
                </a:tc>
              </a:tr>
              <a:tr h="182880">
                <a:tc>
                  <a:txBody>
                    <a:bodyPr/>
                    <a:lstStyle/>
                    <a:p>
                      <a:pPr algn="l" fontAlgn="b"/>
                      <a:r>
                        <a:rPr lang="de-DE" sz="900" b="0" i="0" u="none" strike="noStrike" dirty="0">
                          <a:solidFill>
                            <a:srgbClr val="000000"/>
                          </a:solidFill>
                          <a:effectLst/>
                          <a:latin typeface="Calibri"/>
                        </a:rPr>
                        <a:t>Marokko</a:t>
                      </a:r>
                    </a:p>
                  </a:txBody>
                  <a:tcPr marL="9525" marR="9525" marT="9525" marB="0" anchor="b"/>
                </a:tc>
                <a:tc>
                  <a:txBody>
                    <a:bodyPr/>
                    <a:lstStyle/>
                    <a:p>
                      <a:pPr algn="r" fontAlgn="b"/>
                      <a:r>
                        <a:rPr lang="de-DE" sz="900" b="0" i="0" u="none" strike="noStrike" dirty="0">
                          <a:solidFill>
                            <a:srgbClr val="000000"/>
                          </a:solidFill>
                          <a:effectLst/>
                          <a:latin typeface="Calibri"/>
                        </a:rPr>
                        <a:t>64,57</a:t>
                      </a:r>
                    </a:p>
                  </a:txBody>
                  <a:tcPr marL="9525" marR="9525" marT="9525" marB="0" anchor="b"/>
                </a:tc>
              </a:tr>
            </a:tbl>
          </a:graphicData>
        </a:graphic>
      </p:graphicFrame>
      <p:graphicFrame>
        <p:nvGraphicFramePr>
          <p:cNvPr id="3" name="Tabelle 2"/>
          <p:cNvGraphicFramePr>
            <a:graphicFrameLocks noGrp="1"/>
          </p:cNvGraphicFramePr>
          <p:nvPr>
            <p:extLst>
              <p:ext uri="{D42A27DB-BD31-4B8C-83A1-F6EECF244321}">
                <p14:modId xmlns:p14="http://schemas.microsoft.com/office/powerpoint/2010/main" val="526228416"/>
              </p:ext>
            </p:extLst>
          </p:nvPr>
        </p:nvGraphicFramePr>
        <p:xfrm>
          <a:off x="1698398" y="4344711"/>
          <a:ext cx="1662100" cy="2109945"/>
        </p:xfrm>
        <a:graphic>
          <a:graphicData uri="http://schemas.openxmlformats.org/drawingml/2006/table">
            <a:tbl>
              <a:tblPr>
                <a:tableStyleId>{21E4AEA4-8DFA-4A89-87EB-49C32662AFE0}</a:tableStyleId>
              </a:tblPr>
              <a:tblGrid>
                <a:gridCol w="936104"/>
                <a:gridCol w="725996"/>
              </a:tblGrid>
              <a:tr h="144412">
                <a:tc>
                  <a:txBody>
                    <a:bodyPr/>
                    <a:lstStyle/>
                    <a:p>
                      <a:pPr algn="l" fontAlgn="b"/>
                      <a:r>
                        <a:rPr lang="de-DE" sz="900" b="1" u="none" strike="noStrike" dirty="0">
                          <a:effectLst/>
                          <a:latin typeface="+mn-lt"/>
                        </a:rPr>
                        <a:t>Land</a:t>
                      </a:r>
                      <a:endParaRPr lang="de-DE" sz="900" b="1" i="0" u="none" strike="noStrike" dirty="0">
                        <a:solidFill>
                          <a:srgbClr val="000000"/>
                        </a:solidFill>
                        <a:effectLst/>
                        <a:latin typeface="+mn-lt"/>
                      </a:endParaRPr>
                    </a:p>
                  </a:txBody>
                  <a:tcPr marL="9525" marR="9525" marT="9525" marB="0" anchor="b"/>
                </a:tc>
                <a:tc>
                  <a:txBody>
                    <a:bodyPr/>
                    <a:lstStyle/>
                    <a:p>
                      <a:pPr algn="l" fontAlgn="b"/>
                      <a:r>
                        <a:rPr lang="de-DE" sz="900" b="1" u="none" strike="noStrike" dirty="0">
                          <a:effectLst/>
                          <a:latin typeface="+mn-lt"/>
                        </a:rPr>
                        <a:t>Inzidenz 7T</a:t>
                      </a:r>
                      <a:endParaRPr lang="de-DE" sz="900" b="1" i="0" u="none" strike="noStrike" dirty="0">
                        <a:solidFill>
                          <a:srgbClr val="000000"/>
                        </a:solidFill>
                        <a:effectLst/>
                        <a:latin typeface="+mn-lt"/>
                      </a:endParaRPr>
                    </a:p>
                  </a:txBody>
                  <a:tcPr marL="9525" marR="9525" marT="9525" marB="0" anchor="b"/>
                </a:tc>
              </a:tr>
              <a:tr h="196326">
                <a:tc>
                  <a:txBody>
                    <a:bodyPr/>
                    <a:lstStyle/>
                    <a:p>
                      <a:pPr algn="l" fontAlgn="b"/>
                      <a:r>
                        <a:rPr lang="de-DE" sz="900" b="0" i="0" u="none" strike="noStrike" dirty="0" smtClean="0">
                          <a:solidFill>
                            <a:srgbClr val="000000"/>
                          </a:solidFill>
                          <a:effectLst/>
                          <a:latin typeface="Calibri"/>
                        </a:rPr>
                        <a:t>Argentinien</a:t>
                      </a:r>
                      <a:endParaRPr lang="de-DE" sz="900" b="0" i="0" u="none" strike="noStrike" dirty="0">
                        <a:solidFill>
                          <a:srgbClr val="000000"/>
                        </a:solidFill>
                        <a:effectLst/>
                        <a:latin typeface="Calibri"/>
                      </a:endParaRPr>
                    </a:p>
                  </a:txBody>
                  <a:tcPr marL="9525" marR="9525" marT="9525" marB="0" anchor="b"/>
                </a:tc>
                <a:tc>
                  <a:txBody>
                    <a:bodyPr/>
                    <a:lstStyle/>
                    <a:p>
                      <a:pPr algn="r" fontAlgn="b"/>
                      <a:r>
                        <a:rPr lang="de-DE" sz="900" b="0" i="0" u="none" strike="noStrike">
                          <a:solidFill>
                            <a:srgbClr val="000000"/>
                          </a:solidFill>
                          <a:effectLst/>
                          <a:latin typeface="Calibri"/>
                        </a:rPr>
                        <a:t>228,26</a:t>
                      </a:r>
                    </a:p>
                  </a:txBody>
                  <a:tcPr marL="9525" marR="9525" marT="9525" marB="0" anchor="b"/>
                </a:tc>
              </a:tr>
              <a:tr h="196326">
                <a:tc>
                  <a:txBody>
                    <a:bodyPr/>
                    <a:lstStyle/>
                    <a:p>
                      <a:pPr algn="l" fontAlgn="b"/>
                      <a:r>
                        <a:rPr lang="de-DE" sz="900" b="0" i="0" u="none" strike="noStrike">
                          <a:solidFill>
                            <a:srgbClr val="000000"/>
                          </a:solidFill>
                          <a:effectLst/>
                          <a:latin typeface="Calibri"/>
                        </a:rPr>
                        <a:t>Bahamas</a:t>
                      </a:r>
                    </a:p>
                  </a:txBody>
                  <a:tcPr marL="9525" marR="9525" marT="9525" marB="0" anchor="b"/>
                </a:tc>
                <a:tc>
                  <a:txBody>
                    <a:bodyPr/>
                    <a:lstStyle/>
                    <a:p>
                      <a:pPr algn="r" fontAlgn="b"/>
                      <a:r>
                        <a:rPr lang="de-DE" sz="900" b="0" i="0" u="none" strike="noStrike">
                          <a:solidFill>
                            <a:srgbClr val="000000"/>
                          </a:solidFill>
                          <a:effectLst/>
                          <a:latin typeface="Calibri"/>
                        </a:rPr>
                        <a:t>164,32</a:t>
                      </a:r>
                    </a:p>
                  </a:txBody>
                  <a:tcPr marL="9525" marR="9525" marT="9525" marB="0" anchor="b"/>
                </a:tc>
              </a:tr>
              <a:tr h="196326">
                <a:tc>
                  <a:txBody>
                    <a:bodyPr/>
                    <a:lstStyle/>
                    <a:p>
                      <a:pPr algn="l" fontAlgn="b"/>
                      <a:r>
                        <a:rPr lang="de-DE" sz="900" b="0" i="0" u="none" strike="noStrike">
                          <a:solidFill>
                            <a:srgbClr val="000000"/>
                          </a:solidFill>
                          <a:effectLst/>
                          <a:latin typeface="Calibri"/>
                        </a:rPr>
                        <a:t>Puerto Rico</a:t>
                      </a:r>
                    </a:p>
                  </a:txBody>
                  <a:tcPr marL="9525" marR="9525" marT="9525" marB="0" anchor="b"/>
                </a:tc>
                <a:tc>
                  <a:txBody>
                    <a:bodyPr/>
                    <a:lstStyle/>
                    <a:p>
                      <a:pPr algn="r" fontAlgn="b"/>
                      <a:r>
                        <a:rPr lang="de-DE" sz="900" b="0" i="0" u="none" strike="noStrike">
                          <a:solidFill>
                            <a:srgbClr val="000000"/>
                          </a:solidFill>
                          <a:effectLst/>
                          <a:latin typeface="Calibri"/>
                        </a:rPr>
                        <a:t>157,84</a:t>
                      </a:r>
                    </a:p>
                  </a:txBody>
                  <a:tcPr marL="9525" marR="9525" marT="9525" marB="0" anchor="b"/>
                </a:tc>
              </a:tr>
              <a:tr h="196326">
                <a:tc>
                  <a:txBody>
                    <a:bodyPr/>
                    <a:lstStyle/>
                    <a:p>
                      <a:pPr algn="l" fontAlgn="b"/>
                      <a:r>
                        <a:rPr lang="de-DE" sz="900" b="0" i="0" u="none" strike="noStrike">
                          <a:solidFill>
                            <a:srgbClr val="000000"/>
                          </a:solidFill>
                          <a:effectLst/>
                          <a:latin typeface="Calibri"/>
                        </a:rPr>
                        <a:t>Costa Rica</a:t>
                      </a:r>
                    </a:p>
                  </a:txBody>
                  <a:tcPr marL="9525" marR="9525" marT="9525" marB="0" anchor="b"/>
                </a:tc>
                <a:tc>
                  <a:txBody>
                    <a:bodyPr/>
                    <a:lstStyle/>
                    <a:p>
                      <a:pPr algn="r" fontAlgn="b"/>
                      <a:r>
                        <a:rPr lang="de-DE" sz="900" b="0" i="0" u="none" strike="noStrike">
                          <a:solidFill>
                            <a:srgbClr val="000000"/>
                          </a:solidFill>
                          <a:effectLst/>
                          <a:latin typeface="Calibri"/>
                        </a:rPr>
                        <a:t>150,05</a:t>
                      </a:r>
                    </a:p>
                  </a:txBody>
                  <a:tcPr marL="9525" marR="9525" marT="9525" marB="0" anchor="b"/>
                </a:tc>
              </a:tr>
              <a:tr h="196326">
                <a:tc>
                  <a:txBody>
                    <a:bodyPr/>
                    <a:lstStyle/>
                    <a:p>
                      <a:pPr algn="l" fontAlgn="b"/>
                      <a:r>
                        <a:rPr lang="de-DE" sz="900" b="0" i="0" u="none" strike="noStrike">
                          <a:solidFill>
                            <a:srgbClr val="000000"/>
                          </a:solidFill>
                          <a:effectLst/>
                          <a:latin typeface="Calibri"/>
                        </a:rPr>
                        <a:t>Vereinigte Staaten</a:t>
                      </a:r>
                    </a:p>
                  </a:txBody>
                  <a:tcPr marL="9525" marR="9525" marT="9525" marB="0" anchor="b"/>
                </a:tc>
                <a:tc>
                  <a:txBody>
                    <a:bodyPr/>
                    <a:lstStyle/>
                    <a:p>
                      <a:pPr algn="r" fontAlgn="b"/>
                      <a:r>
                        <a:rPr lang="de-DE" sz="900" b="0" i="0" u="none" strike="noStrike">
                          <a:solidFill>
                            <a:srgbClr val="000000"/>
                          </a:solidFill>
                          <a:effectLst/>
                          <a:latin typeface="Calibri"/>
                        </a:rPr>
                        <a:t>142,82</a:t>
                      </a:r>
                    </a:p>
                  </a:txBody>
                  <a:tcPr marL="9525" marR="9525" marT="9525" marB="0" anchor="b"/>
                </a:tc>
              </a:tr>
              <a:tr h="196326">
                <a:tc>
                  <a:txBody>
                    <a:bodyPr/>
                    <a:lstStyle/>
                    <a:p>
                      <a:pPr algn="l" fontAlgn="b"/>
                      <a:r>
                        <a:rPr lang="de-DE" sz="900" b="0" i="0" u="none" strike="noStrike" dirty="0">
                          <a:solidFill>
                            <a:srgbClr val="000000"/>
                          </a:solidFill>
                          <a:effectLst/>
                          <a:latin typeface="Calibri"/>
                        </a:rPr>
                        <a:t>Kolumbien</a:t>
                      </a:r>
                    </a:p>
                  </a:txBody>
                  <a:tcPr marL="9525" marR="9525" marT="9525" marB="0" anchor="b"/>
                </a:tc>
                <a:tc>
                  <a:txBody>
                    <a:bodyPr/>
                    <a:lstStyle/>
                    <a:p>
                      <a:pPr algn="r" fontAlgn="b"/>
                      <a:r>
                        <a:rPr lang="de-DE" sz="900" b="0" i="0" u="none" strike="noStrike">
                          <a:solidFill>
                            <a:srgbClr val="000000"/>
                          </a:solidFill>
                          <a:effectLst/>
                          <a:latin typeface="Calibri"/>
                        </a:rPr>
                        <a:t>109,93</a:t>
                      </a:r>
                    </a:p>
                  </a:txBody>
                  <a:tcPr marL="9525" marR="9525" marT="9525" marB="0" anchor="b"/>
                </a:tc>
              </a:tr>
              <a:tr h="196326">
                <a:tc>
                  <a:txBody>
                    <a:bodyPr/>
                    <a:lstStyle/>
                    <a:p>
                      <a:pPr algn="l" fontAlgn="b"/>
                      <a:r>
                        <a:rPr lang="de-DE" sz="900" b="0" i="0" u="none" strike="noStrike" dirty="0">
                          <a:solidFill>
                            <a:srgbClr val="000000"/>
                          </a:solidFill>
                          <a:effectLst/>
                          <a:latin typeface="Calibri"/>
                        </a:rPr>
                        <a:t>Belize</a:t>
                      </a:r>
                    </a:p>
                  </a:txBody>
                  <a:tcPr marL="9525" marR="9525" marT="9525" marB="0" anchor="b"/>
                </a:tc>
                <a:tc>
                  <a:txBody>
                    <a:bodyPr/>
                    <a:lstStyle/>
                    <a:p>
                      <a:pPr algn="r" fontAlgn="b"/>
                      <a:r>
                        <a:rPr lang="de-DE" sz="900" b="0" i="0" u="none" strike="noStrike">
                          <a:solidFill>
                            <a:srgbClr val="000000"/>
                          </a:solidFill>
                          <a:effectLst/>
                          <a:latin typeface="Calibri"/>
                        </a:rPr>
                        <a:t>107,85</a:t>
                      </a:r>
                    </a:p>
                  </a:txBody>
                  <a:tcPr marL="9525" marR="9525" marT="9525" marB="0" anchor="b"/>
                </a:tc>
              </a:tr>
              <a:tr h="196326">
                <a:tc>
                  <a:txBody>
                    <a:bodyPr/>
                    <a:lstStyle/>
                    <a:p>
                      <a:pPr algn="l" fontAlgn="b"/>
                      <a:r>
                        <a:rPr lang="de-DE" sz="900" b="0" i="0" u="none" strike="noStrike" dirty="0">
                          <a:solidFill>
                            <a:srgbClr val="000000"/>
                          </a:solidFill>
                          <a:effectLst/>
                          <a:latin typeface="Calibri"/>
                        </a:rPr>
                        <a:t>Panama</a:t>
                      </a:r>
                    </a:p>
                  </a:txBody>
                  <a:tcPr marL="9525" marR="9525" marT="9525" marB="0" anchor="b"/>
                </a:tc>
                <a:tc>
                  <a:txBody>
                    <a:bodyPr/>
                    <a:lstStyle/>
                    <a:p>
                      <a:pPr algn="r" fontAlgn="b"/>
                      <a:r>
                        <a:rPr lang="de-DE" sz="900" b="0" i="0" u="none" strike="noStrike">
                          <a:solidFill>
                            <a:srgbClr val="000000"/>
                          </a:solidFill>
                          <a:effectLst/>
                          <a:latin typeface="Calibri"/>
                        </a:rPr>
                        <a:t>103,8</a:t>
                      </a:r>
                    </a:p>
                  </a:txBody>
                  <a:tcPr marL="9525" marR="9525" marT="9525" marB="0" anchor="b"/>
                </a:tc>
              </a:tr>
              <a:tr h="196326">
                <a:tc>
                  <a:txBody>
                    <a:bodyPr/>
                    <a:lstStyle/>
                    <a:p>
                      <a:pPr algn="l" fontAlgn="b"/>
                      <a:r>
                        <a:rPr lang="de-DE" sz="900" b="0" i="0" u="none" strike="noStrike" dirty="0">
                          <a:solidFill>
                            <a:srgbClr val="000000"/>
                          </a:solidFill>
                          <a:effectLst/>
                          <a:latin typeface="Calibri"/>
                        </a:rPr>
                        <a:t>Aruba</a:t>
                      </a:r>
                    </a:p>
                  </a:txBody>
                  <a:tcPr marL="9525" marR="9525" marT="9525" marB="0" anchor="b"/>
                </a:tc>
                <a:tc>
                  <a:txBody>
                    <a:bodyPr/>
                    <a:lstStyle/>
                    <a:p>
                      <a:pPr algn="r" fontAlgn="b"/>
                      <a:r>
                        <a:rPr lang="de-DE" sz="900" b="0" i="0" u="none" strike="noStrike" dirty="0">
                          <a:solidFill>
                            <a:srgbClr val="000000"/>
                          </a:solidFill>
                          <a:effectLst/>
                          <a:latin typeface="Calibri"/>
                        </a:rPr>
                        <a:t>99,71</a:t>
                      </a:r>
                    </a:p>
                  </a:txBody>
                  <a:tcPr marL="9525" marR="9525" marT="9525" marB="0" anchor="b"/>
                </a:tc>
              </a:tr>
              <a:tr h="196326">
                <a:tc>
                  <a:txBody>
                    <a:bodyPr/>
                    <a:lstStyle/>
                    <a:p>
                      <a:pPr algn="l" fontAlgn="b"/>
                      <a:r>
                        <a:rPr lang="de-DE" sz="900" b="0" i="0" u="none" strike="noStrike" dirty="0" smtClean="0">
                          <a:solidFill>
                            <a:srgbClr val="000000"/>
                          </a:solidFill>
                          <a:effectLst/>
                          <a:latin typeface="Calibri"/>
                        </a:rPr>
                        <a:t>Curacao</a:t>
                      </a:r>
                      <a:endParaRPr lang="de-DE" sz="900" b="0" i="0" u="none" strike="noStrike" dirty="0">
                        <a:solidFill>
                          <a:srgbClr val="000000"/>
                        </a:solidFill>
                        <a:effectLst/>
                        <a:latin typeface="Calibri"/>
                      </a:endParaRPr>
                    </a:p>
                  </a:txBody>
                  <a:tcPr marL="9525" marR="9525" marT="9525" marB="0" anchor="b"/>
                </a:tc>
                <a:tc>
                  <a:txBody>
                    <a:bodyPr/>
                    <a:lstStyle/>
                    <a:p>
                      <a:pPr algn="r" fontAlgn="b"/>
                      <a:r>
                        <a:rPr lang="de-DE" sz="900" b="0" i="0" u="none" strike="noStrike" dirty="0">
                          <a:solidFill>
                            <a:srgbClr val="000000"/>
                          </a:solidFill>
                          <a:effectLst/>
                          <a:latin typeface="Calibri"/>
                        </a:rPr>
                        <a:t>74,65</a:t>
                      </a:r>
                    </a:p>
                  </a:txBody>
                  <a:tcPr marL="9525" marR="9525" marT="9525" marB="0" anchor="b"/>
                </a:tc>
              </a:tr>
            </a:tbl>
          </a:graphicData>
        </a:graphic>
      </p:graphicFrame>
      <p:graphicFrame>
        <p:nvGraphicFramePr>
          <p:cNvPr id="5" name="Tabelle 4"/>
          <p:cNvGraphicFramePr>
            <a:graphicFrameLocks noGrp="1"/>
          </p:cNvGraphicFramePr>
          <p:nvPr>
            <p:extLst>
              <p:ext uri="{D42A27DB-BD31-4B8C-83A1-F6EECF244321}">
                <p14:modId xmlns:p14="http://schemas.microsoft.com/office/powerpoint/2010/main" val="4112654690"/>
              </p:ext>
            </p:extLst>
          </p:nvPr>
        </p:nvGraphicFramePr>
        <p:xfrm>
          <a:off x="3563888" y="4344711"/>
          <a:ext cx="1524000" cy="1231953"/>
        </p:xfrm>
        <a:graphic>
          <a:graphicData uri="http://schemas.openxmlformats.org/drawingml/2006/table">
            <a:tbl>
              <a:tblPr>
                <a:tableStyleId>{21E4AEA4-8DFA-4A89-87EB-49C32662AFE0}</a:tableStyleId>
              </a:tblPr>
              <a:tblGrid>
                <a:gridCol w="1080120"/>
                <a:gridCol w="443880"/>
              </a:tblGrid>
              <a:tr h="190500">
                <a:tc>
                  <a:txBody>
                    <a:bodyPr/>
                    <a:lstStyle/>
                    <a:p>
                      <a:pPr algn="l" fontAlgn="b"/>
                      <a:r>
                        <a:rPr lang="de-DE" sz="900" b="0" i="0" u="none" strike="noStrike" dirty="0">
                          <a:solidFill>
                            <a:srgbClr val="000000"/>
                          </a:solidFill>
                          <a:effectLst/>
                          <a:latin typeface="Calibri"/>
                        </a:rPr>
                        <a:t>Brasilien</a:t>
                      </a:r>
                    </a:p>
                  </a:txBody>
                  <a:tcPr marL="9525" marR="9525" marT="9525" marB="0" anchor="b"/>
                </a:tc>
                <a:tc>
                  <a:txBody>
                    <a:bodyPr/>
                    <a:lstStyle/>
                    <a:p>
                      <a:pPr algn="r" fontAlgn="b"/>
                      <a:r>
                        <a:rPr lang="de-DE" sz="900" b="0" i="0" u="none" strike="noStrike">
                          <a:solidFill>
                            <a:srgbClr val="000000"/>
                          </a:solidFill>
                          <a:effectLst/>
                          <a:latin typeface="Calibri"/>
                        </a:rPr>
                        <a:t>74,05</a:t>
                      </a:r>
                    </a:p>
                  </a:txBody>
                  <a:tcPr marL="9525" marR="9525" marT="9525" marB="0" anchor="b"/>
                </a:tc>
              </a:tr>
              <a:tr h="190500">
                <a:tc>
                  <a:txBody>
                    <a:bodyPr/>
                    <a:lstStyle/>
                    <a:p>
                      <a:pPr algn="l" fontAlgn="b"/>
                      <a:r>
                        <a:rPr lang="de-DE" sz="900" b="0" i="0" u="none" strike="noStrike" dirty="0" err="1">
                          <a:solidFill>
                            <a:srgbClr val="000000"/>
                          </a:solidFill>
                          <a:effectLst/>
                          <a:latin typeface="Calibri"/>
                        </a:rPr>
                        <a:t>Sint</a:t>
                      </a:r>
                      <a:r>
                        <a:rPr lang="de-DE" sz="900" b="0" i="0" u="none" strike="noStrike" dirty="0">
                          <a:solidFill>
                            <a:srgbClr val="000000"/>
                          </a:solidFill>
                          <a:effectLst/>
                          <a:latin typeface="Calibri"/>
                        </a:rPr>
                        <a:t> Maarten (Niederländischer Teil)</a:t>
                      </a:r>
                    </a:p>
                  </a:txBody>
                  <a:tcPr marL="9525" marR="9525" marT="9525" marB="0" anchor="b"/>
                </a:tc>
                <a:tc>
                  <a:txBody>
                    <a:bodyPr/>
                    <a:lstStyle/>
                    <a:p>
                      <a:pPr algn="r" fontAlgn="b"/>
                      <a:r>
                        <a:rPr lang="de-DE" sz="900" b="0" i="0" u="none" strike="noStrike">
                          <a:solidFill>
                            <a:srgbClr val="000000"/>
                          </a:solidFill>
                          <a:effectLst/>
                          <a:latin typeface="Calibri"/>
                        </a:rPr>
                        <a:t>73,13</a:t>
                      </a:r>
                    </a:p>
                  </a:txBody>
                  <a:tcPr marL="9525" marR="9525" marT="9525" marB="0" anchor="b"/>
                </a:tc>
              </a:tr>
              <a:tr h="190500">
                <a:tc>
                  <a:txBody>
                    <a:bodyPr/>
                    <a:lstStyle/>
                    <a:p>
                      <a:pPr algn="l" fontAlgn="b"/>
                      <a:r>
                        <a:rPr lang="de-DE" sz="900" b="0" i="0" u="none" strike="noStrike" dirty="0">
                          <a:solidFill>
                            <a:srgbClr val="000000"/>
                          </a:solidFill>
                          <a:effectLst/>
                          <a:latin typeface="Calibri"/>
                        </a:rPr>
                        <a:t>Paraguay</a:t>
                      </a:r>
                    </a:p>
                  </a:txBody>
                  <a:tcPr marL="9525" marR="9525" marT="9525" marB="0" anchor="b"/>
                </a:tc>
                <a:tc>
                  <a:txBody>
                    <a:bodyPr/>
                    <a:lstStyle/>
                    <a:p>
                      <a:pPr algn="r" fontAlgn="b"/>
                      <a:r>
                        <a:rPr lang="de-DE" sz="900" b="0" i="0" u="none" strike="noStrike" dirty="0" smtClean="0">
                          <a:solidFill>
                            <a:srgbClr val="000000"/>
                          </a:solidFill>
                          <a:effectLst/>
                          <a:latin typeface="Calibri"/>
                        </a:rPr>
                        <a:t>71,37</a:t>
                      </a:r>
                      <a:endParaRPr lang="de-DE" sz="900" b="0" i="0" u="none" strike="noStrike" dirty="0">
                        <a:solidFill>
                          <a:srgbClr val="000000"/>
                        </a:solidFill>
                        <a:effectLst/>
                        <a:latin typeface="Calibri"/>
                      </a:endParaRPr>
                    </a:p>
                  </a:txBody>
                  <a:tcPr marL="9525" marR="9525" marT="9525" marB="0" anchor="b"/>
                </a:tc>
              </a:tr>
              <a:tr h="190500">
                <a:tc>
                  <a:txBody>
                    <a:bodyPr/>
                    <a:lstStyle/>
                    <a:p>
                      <a:pPr algn="l" fontAlgn="b"/>
                      <a:r>
                        <a:rPr lang="de-DE" sz="900" b="0" i="0" u="none" strike="noStrike" dirty="0">
                          <a:solidFill>
                            <a:srgbClr val="000000"/>
                          </a:solidFill>
                          <a:effectLst/>
                          <a:latin typeface="Calibri"/>
                        </a:rPr>
                        <a:t>Peru</a:t>
                      </a:r>
                    </a:p>
                  </a:txBody>
                  <a:tcPr marL="9525" marR="9525" marT="9525" marB="0" anchor="b"/>
                </a:tc>
                <a:tc>
                  <a:txBody>
                    <a:bodyPr/>
                    <a:lstStyle/>
                    <a:p>
                      <a:pPr algn="r" fontAlgn="b"/>
                      <a:r>
                        <a:rPr lang="de-DE" sz="900" b="0" i="0" u="none" strike="noStrike">
                          <a:solidFill>
                            <a:srgbClr val="000000"/>
                          </a:solidFill>
                          <a:effectLst/>
                          <a:latin typeface="Calibri"/>
                        </a:rPr>
                        <a:t>63,56</a:t>
                      </a:r>
                    </a:p>
                  </a:txBody>
                  <a:tcPr marL="9525" marR="9525" marT="9525" marB="0" anchor="b"/>
                </a:tc>
              </a:tr>
              <a:tr h="190500">
                <a:tc>
                  <a:txBody>
                    <a:bodyPr/>
                    <a:lstStyle/>
                    <a:p>
                      <a:pPr algn="l" fontAlgn="b"/>
                      <a:r>
                        <a:rPr lang="de-DE" sz="900" b="0" i="0" u="none" strike="noStrike" dirty="0">
                          <a:solidFill>
                            <a:srgbClr val="000000"/>
                          </a:solidFill>
                          <a:effectLst/>
                          <a:latin typeface="Calibri"/>
                        </a:rPr>
                        <a:t>Chile</a:t>
                      </a:r>
                    </a:p>
                  </a:txBody>
                  <a:tcPr marL="9525" marR="9525" marT="9525" marB="0" anchor="b"/>
                </a:tc>
                <a:tc>
                  <a:txBody>
                    <a:bodyPr/>
                    <a:lstStyle/>
                    <a:p>
                      <a:pPr algn="r" fontAlgn="b"/>
                      <a:r>
                        <a:rPr lang="de-DE" sz="900" b="0" i="0" u="none" strike="noStrike" dirty="0">
                          <a:solidFill>
                            <a:srgbClr val="000000"/>
                          </a:solidFill>
                          <a:effectLst/>
                          <a:latin typeface="Calibri"/>
                        </a:rPr>
                        <a:t>55,61</a:t>
                      </a:r>
                    </a:p>
                  </a:txBody>
                  <a:tcPr marL="9525" marR="9525" marT="9525" marB="0" anchor="b"/>
                </a:tc>
              </a:tr>
              <a:tr h="186108">
                <a:tc>
                  <a:txBody>
                    <a:bodyPr/>
                    <a:lstStyle/>
                    <a:p>
                      <a:pPr algn="l" fontAlgn="b"/>
                      <a:r>
                        <a:rPr lang="de-DE" sz="900" b="0" i="0" u="none" strike="noStrike" dirty="0">
                          <a:solidFill>
                            <a:srgbClr val="000000"/>
                          </a:solidFill>
                          <a:effectLst/>
                          <a:latin typeface="Calibri"/>
                        </a:rPr>
                        <a:t>Honduras</a:t>
                      </a:r>
                    </a:p>
                  </a:txBody>
                  <a:tcPr marL="9525" marR="9525" marT="9525" marB="0" anchor="b"/>
                </a:tc>
                <a:tc>
                  <a:txBody>
                    <a:bodyPr/>
                    <a:lstStyle/>
                    <a:p>
                      <a:pPr algn="r" fontAlgn="b"/>
                      <a:r>
                        <a:rPr lang="de-DE" sz="900" b="0" i="0" u="none" strike="noStrike" dirty="0">
                          <a:solidFill>
                            <a:srgbClr val="000000"/>
                          </a:solidFill>
                          <a:effectLst/>
                          <a:latin typeface="Calibri"/>
                        </a:rPr>
                        <a:t>52,64</a:t>
                      </a:r>
                    </a:p>
                  </a:txBody>
                  <a:tcPr marL="9525" marR="9525" marT="9525" marB="0" anchor="b"/>
                </a:tc>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3321329482"/>
              </p:ext>
            </p:extLst>
          </p:nvPr>
        </p:nvGraphicFramePr>
        <p:xfrm>
          <a:off x="5496272" y="4344711"/>
          <a:ext cx="1524000" cy="2450409"/>
        </p:xfrm>
        <a:graphic>
          <a:graphicData uri="http://schemas.openxmlformats.org/drawingml/2006/table">
            <a:tbl>
              <a:tblPr>
                <a:tableStyleId>{21E4AEA4-8DFA-4A89-87EB-49C32662AFE0}</a:tableStyleId>
              </a:tblPr>
              <a:tblGrid>
                <a:gridCol w="762000"/>
                <a:gridCol w="762000"/>
              </a:tblGrid>
              <a:tr h="164409">
                <a:tc>
                  <a:txBody>
                    <a:bodyPr/>
                    <a:lstStyle/>
                    <a:p>
                      <a:pPr algn="l" fontAlgn="b"/>
                      <a:r>
                        <a:rPr lang="de-DE" sz="900" b="1" u="none" strike="noStrike" dirty="0">
                          <a:effectLst/>
                          <a:latin typeface="+mn-lt"/>
                        </a:rPr>
                        <a:t>Land</a:t>
                      </a:r>
                      <a:endParaRPr lang="de-DE" sz="900" b="1" i="0" u="none" strike="noStrike" dirty="0">
                        <a:solidFill>
                          <a:srgbClr val="000000"/>
                        </a:solidFill>
                        <a:effectLst/>
                        <a:latin typeface="+mn-lt"/>
                      </a:endParaRPr>
                    </a:p>
                  </a:txBody>
                  <a:tcPr marL="9525" marR="9525" marT="9525" marB="0" anchor="b"/>
                </a:tc>
                <a:tc>
                  <a:txBody>
                    <a:bodyPr/>
                    <a:lstStyle/>
                    <a:p>
                      <a:pPr algn="l" fontAlgn="b"/>
                      <a:r>
                        <a:rPr lang="de-DE" sz="900" b="1" u="none" strike="noStrike" dirty="0">
                          <a:effectLst/>
                          <a:latin typeface="+mn-lt"/>
                        </a:rPr>
                        <a:t>Inzidenz 7T</a:t>
                      </a:r>
                      <a:endParaRPr lang="de-DE" sz="900" b="1" i="0" u="none" strike="noStrike" dirty="0">
                        <a:solidFill>
                          <a:srgbClr val="000000"/>
                        </a:solidFill>
                        <a:effectLst/>
                        <a:latin typeface="+mn-lt"/>
                      </a:endParaRPr>
                    </a:p>
                  </a:txBody>
                  <a:tcPr marL="9525" marR="9525" marT="9525" marB="0" anchor="b"/>
                </a:tc>
              </a:tr>
              <a:tr h="190500">
                <a:tc>
                  <a:txBody>
                    <a:bodyPr/>
                    <a:lstStyle/>
                    <a:p>
                      <a:pPr algn="l" fontAlgn="b"/>
                      <a:r>
                        <a:rPr lang="de-DE" sz="900" b="0" i="0" u="none" strike="noStrike" kern="1200" dirty="0">
                          <a:solidFill>
                            <a:srgbClr val="000000"/>
                          </a:solidFill>
                          <a:effectLst/>
                          <a:latin typeface="Calibri"/>
                          <a:ea typeface="+mn-ea"/>
                          <a:cs typeface="+mn-cs"/>
                        </a:rPr>
                        <a:t>Bahrain</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146,48</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Jordanien</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145,49</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Kuwait</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129,4</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Libanon</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125,76</a:t>
                      </a:r>
                    </a:p>
                  </a:txBody>
                  <a:tcPr marL="9525" marR="9525" marT="9525" marB="0" anchor="b"/>
                </a:tc>
              </a:tr>
              <a:tr h="190500">
                <a:tc>
                  <a:txBody>
                    <a:bodyPr/>
                    <a:lstStyle/>
                    <a:p>
                      <a:pPr algn="l" fontAlgn="b"/>
                      <a:r>
                        <a:rPr lang="de-DE" sz="900" b="0" i="0" u="none" strike="noStrike" kern="1200" dirty="0" smtClean="0">
                          <a:solidFill>
                            <a:srgbClr val="000000"/>
                          </a:solidFill>
                          <a:effectLst/>
                          <a:latin typeface="Calibri"/>
                          <a:ea typeface="+mn-ea"/>
                          <a:cs typeface="+mn-cs"/>
                        </a:rPr>
                        <a:t>VAE</a:t>
                      </a:r>
                      <a:endParaRPr lang="de-DE" sz="900" b="0" i="0" u="none" strike="noStrike" kern="1200" dirty="0">
                        <a:solidFill>
                          <a:srgbClr val="000000"/>
                        </a:solidFill>
                        <a:effectLst/>
                        <a:latin typeface="Calibri"/>
                        <a:ea typeface="+mn-ea"/>
                        <a:cs typeface="+mn-cs"/>
                      </a:endParaRP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95,97</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Nepal</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90,63</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Israel</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77,25</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Oman</a:t>
                      </a:r>
                    </a:p>
                  </a:txBody>
                  <a:tcPr marL="9525" marR="9525" marT="9525" marB="0" anchor="b"/>
                </a:tc>
                <a:tc>
                  <a:txBody>
                    <a:bodyPr/>
                    <a:lstStyle/>
                    <a:p>
                      <a:pPr algn="r" fontAlgn="b"/>
                      <a:r>
                        <a:rPr lang="de-DE" sz="900" b="0" i="0" u="none" strike="noStrike" kern="1200">
                          <a:solidFill>
                            <a:srgbClr val="000000"/>
                          </a:solidFill>
                          <a:effectLst/>
                          <a:latin typeface="Calibri"/>
                          <a:ea typeface="+mn-ea"/>
                          <a:cs typeface="+mn-cs"/>
                        </a:rPr>
                        <a:t>71,18</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Palästina</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69,12</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Kirgisistan</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66,4</a:t>
                      </a:r>
                    </a:p>
                  </a:txBody>
                  <a:tcPr marL="9525" marR="9525" marT="9525" marB="0" anchor="b"/>
                </a:tc>
              </a:tr>
              <a:tr h="190500">
                <a:tc>
                  <a:txBody>
                    <a:bodyPr/>
                    <a:lstStyle/>
                    <a:p>
                      <a:pPr algn="l" fontAlgn="b"/>
                      <a:r>
                        <a:rPr lang="de-DE" sz="900" b="0" i="0" u="none" strike="noStrike" kern="1200">
                          <a:solidFill>
                            <a:srgbClr val="000000"/>
                          </a:solidFill>
                          <a:effectLst/>
                          <a:latin typeface="Calibri"/>
                          <a:ea typeface="+mn-ea"/>
                          <a:cs typeface="+mn-cs"/>
                        </a:rPr>
                        <a:t>Irak</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65,2</a:t>
                      </a:r>
                    </a:p>
                  </a:txBody>
                  <a:tcPr marL="9525" marR="9525" marT="9525" marB="0" anchor="b"/>
                </a:tc>
              </a:tr>
              <a:tr h="190500">
                <a:tc>
                  <a:txBody>
                    <a:bodyPr/>
                    <a:lstStyle/>
                    <a:p>
                      <a:pPr algn="l" fontAlgn="b"/>
                      <a:r>
                        <a:rPr lang="de-DE" sz="900" b="0" i="0" u="none" strike="noStrike" kern="1200" dirty="0">
                          <a:solidFill>
                            <a:srgbClr val="000000"/>
                          </a:solidFill>
                          <a:effectLst/>
                          <a:latin typeface="Calibri"/>
                          <a:ea typeface="+mn-ea"/>
                          <a:cs typeface="+mn-cs"/>
                        </a:rPr>
                        <a:t>Katar</a:t>
                      </a:r>
                    </a:p>
                  </a:txBody>
                  <a:tcPr marL="9525" marR="9525" marT="9525" marB="0" anchor="b"/>
                </a:tc>
                <a:tc>
                  <a:txBody>
                    <a:bodyPr/>
                    <a:lstStyle/>
                    <a:p>
                      <a:pPr algn="r" fontAlgn="b"/>
                      <a:r>
                        <a:rPr lang="de-DE" sz="900" b="0" i="0" u="none" strike="noStrike" kern="1200" dirty="0">
                          <a:solidFill>
                            <a:srgbClr val="000000"/>
                          </a:solidFill>
                          <a:effectLst/>
                          <a:latin typeface="Calibri"/>
                          <a:ea typeface="+mn-ea"/>
                          <a:cs typeface="+mn-cs"/>
                        </a:rPr>
                        <a:t>61,37</a:t>
                      </a:r>
                    </a:p>
                  </a:txBody>
                  <a:tcPr marL="9525" marR="9525" marT="9525" marB="0" anchor="b"/>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214214123"/>
              </p:ext>
            </p:extLst>
          </p:nvPr>
        </p:nvGraphicFramePr>
        <p:xfrm>
          <a:off x="46726" y="5742677"/>
          <a:ext cx="1428930" cy="611505"/>
        </p:xfrm>
        <a:graphic>
          <a:graphicData uri="http://schemas.openxmlformats.org/drawingml/2006/table">
            <a:tbl>
              <a:tblPr>
                <a:tableStyleId>{21E4AEA4-8DFA-4A89-87EB-49C32662AFE0}</a:tableStyleId>
              </a:tblPr>
              <a:tblGrid>
                <a:gridCol w="708221"/>
                <a:gridCol w="720709"/>
              </a:tblGrid>
              <a:tr h="35277">
                <a:tc>
                  <a:txBody>
                    <a:bodyPr/>
                    <a:lstStyle/>
                    <a:p>
                      <a:pPr algn="l" fontAlgn="b"/>
                      <a:r>
                        <a:rPr lang="de-DE" sz="900" b="1" u="none" strike="noStrike" dirty="0">
                          <a:effectLst/>
                          <a:latin typeface="+mn-lt"/>
                        </a:rPr>
                        <a:t>Land</a:t>
                      </a:r>
                      <a:endParaRPr lang="de-DE" sz="900" b="1" i="0" u="none" strike="noStrike" dirty="0">
                        <a:solidFill>
                          <a:srgbClr val="000000"/>
                        </a:solidFill>
                        <a:effectLst/>
                        <a:latin typeface="+mn-lt"/>
                      </a:endParaRPr>
                    </a:p>
                  </a:txBody>
                  <a:tcPr marL="7620" marR="7620" marT="7620" marB="0" anchor="b"/>
                </a:tc>
                <a:tc>
                  <a:txBody>
                    <a:bodyPr/>
                    <a:lstStyle/>
                    <a:p>
                      <a:pPr algn="l" fontAlgn="b"/>
                      <a:r>
                        <a:rPr lang="de-DE" sz="900" b="1" u="none" strike="noStrike" dirty="0">
                          <a:effectLst/>
                          <a:latin typeface="+mn-lt"/>
                        </a:rPr>
                        <a:t>Inzidenz 7T</a:t>
                      </a:r>
                      <a:endParaRPr lang="de-DE" sz="900" b="1" i="0" u="none" strike="noStrike" dirty="0">
                        <a:solidFill>
                          <a:srgbClr val="000000"/>
                        </a:solidFill>
                        <a:effectLst/>
                        <a:latin typeface="+mn-lt"/>
                      </a:endParaRPr>
                    </a:p>
                  </a:txBody>
                  <a:tcPr marL="7620" marR="7620" marT="7620" marB="0" anchor="b"/>
                </a:tc>
              </a:tr>
              <a:tr h="184780">
                <a:tc>
                  <a:txBody>
                    <a:bodyPr/>
                    <a:lstStyle/>
                    <a:p>
                      <a:pPr algn="l" fontAlgn="b"/>
                      <a:r>
                        <a:rPr lang="de-DE" sz="900" b="0" i="0" u="none" strike="noStrike" kern="1200" dirty="0">
                          <a:solidFill>
                            <a:srgbClr val="000000"/>
                          </a:solidFill>
                          <a:effectLst/>
                          <a:latin typeface="+mn-lt"/>
                          <a:ea typeface="+mn-ea"/>
                          <a:cs typeface="+mn-cs"/>
                        </a:rPr>
                        <a:t>Französisch Polynesien</a:t>
                      </a:r>
                    </a:p>
                  </a:txBody>
                  <a:tcPr marL="9525" marR="9525" marT="9525" marB="0" anchor="b"/>
                </a:tc>
                <a:tc>
                  <a:txBody>
                    <a:bodyPr/>
                    <a:lstStyle/>
                    <a:p>
                      <a:pPr algn="r" fontAlgn="b"/>
                      <a:r>
                        <a:rPr lang="de-DE" sz="900" b="0" i="0" u="none" strike="noStrike">
                          <a:solidFill>
                            <a:srgbClr val="000000"/>
                          </a:solidFill>
                          <a:effectLst/>
                          <a:latin typeface="Calibri"/>
                        </a:rPr>
                        <a:t>716,11</a:t>
                      </a:r>
                    </a:p>
                  </a:txBody>
                  <a:tcPr marL="9525" marR="9525" marT="9525" marB="0" anchor="b"/>
                </a:tc>
              </a:tr>
              <a:tr h="182880">
                <a:tc>
                  <a:txBody>
                    <a:bodyPr/>
                    <a:lstStyle/>
                    <a:p>
                      <a:pPr algn="l" fontAlgn="b"/>
                      <a:r>
                        <a:rPr lang="de-DE" sz="900" b="0" i="0" u="none" strike="noStrike" kern="1200" dirty="0">
                          <a:solidFill>
                            <a:srgbClr val="000000"/>
                          </a:solidFill>
                          <a:effectLst/>
                          <a:latin typeface="+mn-lt"/>
                          <a:ea typeface="+mn-ea"/>
                          <a:cs typeface="+mn-cs"/>
                        </a:rPr>
                        <a:t>Guam</a:t>
                      </a:r>
                    </a:p>
                  </a:txBody>
                  <a:tcPr marL="9525" marR="9525" marT="9525" marB="0" anchor="b"/>
                </a:tc>
                <a:tc>
                  <a:txBody>
                    <a:bodyPr/>
                    <a:lstStyle/>
                    <a:p>
                      <a:pPr algn="r" fontAlgn="b"/>
                      <a:r>
                        <a:rPr lang="de-DE" sz="900" b="0" i="0" u="none" strike="noStrike" dirty="0">
                          <a:solidFill>
                            <a:srgbClr val="000000"/>
                          </a:solidFill>
                          <a:effectLst/>
                          <a:latin typeface="Calibri"/>
                        </a:rPr>
                        <a:t>358,05</a:t>
                      </a:r>
                    </a:p>
                  </a:txBody>
                  <a:tcPr marL="9525" marR="9525" marT="9525" marB="0" anchor="b"/>
                </a:tc>
              </a:tr>
            </a:tbl>
          </a:graphicData>
        </a:graphic>
      </p:graphicFrame>
      <p:sp>
        <p:nvSpPr>
          <p:cNvPr id="21" name="Textfeld 20"/>
          <p:cNvSpPr txBox="1"/>
          <p:nvPr/>
        </p:nvSpPr>
        <p:spPr>
          <a:xfrm>
            <a:off x="107504" y="5382637"/>
            <a:ext cx="1152128" cy="338554"/>
          </a:xfrm>
          <a:prstGeom prst="rect">
            <a:avLst/>
          </a:prstGeom>
          <a:noFill/>
        </p:spPr>
        <p:txBody>
          <a:bodyPr wrap="square" rtlCol="0">
            <a:spAutoFit/>
          </a:bodyPr>
          <a:lstStyle/>
          <a:p>
            <a:pPr algn="ctr"/>
            <a:r>
              <a:rPr lang="de-DE" sz="1600" b="1" dirty="0" smtClean="0"/>
              <a:t>Ozeanien</a:t>
            </a:r>
            <a:endParaRPr lang="de-DE" sz="1600" b="1" dirty="0"/>
          </a:p>
        </p:txBody>
      </p:sp>
      <p:sp>
        <p:nvSpPr>
          <p:cNvPr id="11" name="Textfeld 10"/>
          <p:cNvSpPr txBox="1"/>
          <p:nvPr/>
        </p:nvSpPr>
        <p:spPr>
          <a:xfrm>
            <a:off x="1331640" y="3789040"/>
            <a:ext cx="6032758" cy="307777"/>
          </a:xfrm>
          <a:prstGeom prst="rect">
            <a:avLst/>
          </a:prstGeom>
          <a:solidFill>
            <a:schemeClr val="accent2">
              <a:lumMod val="60000"/>
              <a:lumOff val="40000"/>
            </a:schemeClr>
          </a:solidFill>
        </p:spPr>
        <p:txBody>
          <a:bodyPr wrap="square" rtlCol="0">
            <a:spAutoFit/>
          </a:bodyPr>
          <a:lstStyle/>
          <a:p>
            <a:pPr algn="ctr"/>
            <a:r>
              <a:rPr lang="de-DE" sz="1400" b="1" dirty="0" smtClean="0"/>
              <a:t>77 </a:t>
            </a:r>
            <a:r>
              <a:rPr lang="de-DE" sz="1400" b="1" dirty="0" smtClean="0"/>
              <a:t>Länder/Territorien mit einer 7-Tages-Inzidenz &gt; 50 Fälle / 100.000 </a:t>
            </a:r>
            <a:r>
              <a:rPr lang="de-DE" sz="1400" b="1" dirty="0" err="1" smtClean="0"/>
              <a:t>Ew</a:t>
            </a:r>
            <a:r>
              <a:rPr lang="de-DE" sz="1400" b="1" dirty="0" smtClean="0"/>
              <a:t>.</a:t>
            </a:r>
            <a:endParaRPr lang="de-DE" sz="1400" b="1" dirty="0"/>
          </a:p>
        </p:txBody>
      </p:sp>
      <p:cxnSp>
        <p:nvCxnSpPr>
          <p:cNvPr id="22" name="Gerade Verbindung 21"/>
          <p:cNvCxnSpPr/>
          <p:nvPr/>
        </p:nvCxnSpPr>
        <p:spPr>
          <a:xfrm>
            <a:off x="0" y="476672"/>
            <a:ext cx="9144000" cy="0"/>
          </a:xfrm>
          <a:prstGeom prst="line">
            <a:avLst/>
          </a:prstGeom>
          <a:noFill/>
          <a:ln w="19050" cap="flat" cmpd="sng" algn="ctr">
            <a:solidFill>
              <a:srgbClr val="006EC7"/>
            </a:solidFill>
            <a:prstDash val="solid"/>
          </a:ln>
          <a:effectLst/>
        </p:spPr>
      </p:cxnSp>
      <p:sp>
        <p:nvSpPr>
          <p:cNvPr id="17" name="Textfeld 16"/>
          <p:cNvSpPr txBox="1"/>
          <p:nvPr/>
        </p:nvSpPr>
        <p:spPr>
          <a:xfrm>
            <a:off x="7509142" y="2924944"/>
            <a:ext cx="1286579" cy="507831"/>
          </a:xfrm>
          <a:prstGeom prst="rect">
            <a:avLst/>
          </a:prstGeom>
          <a:noFill/>
        </p:spPr>
        <p:txBody>
          <a:bodyPr wrap="square" rtlCol="0">
            <a:spAutoFit/>
          </a:bodyPr>
          <a:lstStyle/>
          <a:p>
            <a:pPr algn="ctr"/>
            <a:r>
              <a:rPr lang="de-DE" sz="1600" b="1" dirty="0" smtClean="0"/>
              <a:t>Europa </a:t>
            </a:r>
            <a:r>
              <a:rPr lang="de-DE" sz="1100" b="1" dirty="0" smtClean="0"/>
              <a:t>(nicht EU/EWR/UK/CH)</a:t>
            </a:r>
            <a:endParaRPr lang="de-DE" sz="1600" b="1"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602" y="548679"/>
            <a:ext cx="7391540" cy="30626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0" name="Tabelle 9"/>
          <p:cNvGraphicFramePr>
            <a:graphicFrameLocks noGrp="1"/>
          </p:cNvGraphicFramePr>
          <p:nvPr>
            <p:extLst>
              <p:ext uri="{D42A27DB-BD31-4B8C-83A1-F6EECF244321}">
                <p14:modId xmlns:p14="http://schemas.microsoft.com/office/powerpoint/2010/main" val="3051631129"/>
              </p:ext>
            </p:extLst>
          </p:nvPr>
        </p:nvGraphicFramePr>
        <p:xfrm>
          <a:off x="7400835" y="3432775"/>
          <a:ext cx="1707669" cy="3306593"/>
        </p:xfrm>
        <a:graphic>
          <a:graphicData uri="http://schemas.openxmlformats.org/drawingml/2006/table">
            <a:tbl>
              <a:tblPr>
                <a:tableStyleId>{21E4AEA4-8DFA-4A89-87EB-49C32662AFE0}</a:tableStyleId>
              </a:tblPr>
              <a:tblGrid>
                <a:gridCol w="1008112"/>
                <a:gridCol w="699557"/>
              </a:tblGrid>
              <a:tr h="165248">
                <a:tc>
                  <a:txBody>
                    <a:bodyPr/>
                    <a:lstStyle/>
                    <a:p>
                      <a:pPr algn="l" fontAlgn="b"/>
                      <a:r>
                        <a:rPr lang="de-DE" sz="900" b="1" u="none" strike="noStrike" dirty="0">
                          <a:effectLst/>
                          <a:latin typeface="+mn-lt"/>
                        </a:rPr>
                        <a:t>Land</a:t>
                      </a:r>
                      <a:endParaRPr lang="de-DE" sz="900" b="1" i="0" u="none" strike="noStrike" dirty="0">
                        <a:solidFill>
                          <a:srgbClr val="000000"/>
                        </a:solidFill>
                        <a:effectLst/>
                        <a:latin typeface="+mn-lt"/>
                      </a:endParaRPr>
                    </a:p>
                  </a:txBody>
                  <a:tcPr marL="9525" marR="9525" marT="9525" marB="0" anchor="b"/>
                </a:tc>
                <a:tc>
                  <a:txBody>
                    <a:bodyPr/>
                    <a:lstStyle/>
                    <a:p>
                      <a:pPr algn="l" fontAlgn="b"/>
                      <a:r>
                        <a:rPr lang="de-DE" sz="900" b="1" u="none" strike="noStrike" dirty="0">
                          <a:effectLst/>
                          <a:latin typeface="+mn-lt"/>
                        </a:rPr>
                        <a:t>Inzidenz 7T</a:t>
                      </a:r>
                      <a:endParaRPr lang="de-DE" sz="900" b="1" i="0" u="none" strike="noStrike" dirty="0">
                        <a:solidFill>
                          <a:srgbClr val="000000"/>
                        </a:solidFill>
                        <a:effectLst/>
                        <a:latin typeface="+mn-lt"/>
                      </a:endParaRPr>
                    </a:p>
                  </a:txBody>
                  <a:tcPr marL="9525" marR="9525" marT="9525" marB="0" anchor="b"/>
                </a:tc>
              </a:tr>
              <a:tr h="190500">
                <a:tc>
                  <a:txBody>
                    <a:bodyPr/>
                    <a:lstStyle/>
                    <a:p>
                      <a:pPr algn="l" fontAlgn="b"/>
                      <a:r>
                        <a:rPr lang="de-DE" sz="900" b="0" i="0" u="none" strike="noStrike" dirty="0">
                          <a:solidFill>
                            <a:srgbClr val="000000"/>
                          </a:solidFill>
                          <a:effectLst/>
                          <a:latin typeface="Calibri"/>
                        </a:rPr>
                        <a:t>Andorra</a:t>
                      </a:r>
                    </a:p>
                  </a:txBody>
                  <a:tcPr marL="9525" marR="9525" marT="9525" marB="0" anchor="b"/>
                </a:tc>
                <a:tc>
                  <a:txBody>
                    <a:bodyPr/>
                    <a:lstStyle/>
                    <a:p>
                      <a:pPr algn="r" fontAlgn="b"/>
                      <a:r>
                        <a:rPr lang="de-DE" sz="900" b="0" i="0" u="none" strike="noStrike">
                          <a:solidFill>
                            <a:srgbClr val="000000"/>
                          </a:solidFill>
                          <a:effectLst/>
                          <a:latin typeface="Calibri"/>
                        </a:rPr>
                        <a:t>867,72</a:t>
                      </a:r>
                    </a:p>
                  </a:txBody>
                  <a:tcPr marL="9525" marR="9525" marT="9525" marB="0" anchor="b"/>
                </a:tc>
              </a:tr>
              <a:tr h="190500">
                <a:tc>
                  <a:txBody>
                    <a:bodyPr/>
                    <a:lstStyle/>
                    <a:p>
                      <a:pPr algn="l" fontAlgn="b"/>
                      <a:r>
                        <a:rPr lang="de-DE" sz="900" b="0" i="0" u="none" strike="noStrike" dirty="0">
                          <a:solidFill>
                            <a:srgbClr val="000000"/>
                          </a:solidFill>
                          <a:effectLst/>
                          <a:latin typeface="Calibri"/>
                        </a:rPr>
                        <a:t>Armenien</a:t>
                      </a:r>
                    </a:p>
                  </a:txBody>
                  <a:tcPr marL="9525" marR="9525" marT="9525" marB="0" anchor="b"/>
                </a:tc>
                <a:tc>
                  <a:txBody>
                    <a:bodyPr/>
                    <a:lstStyle/>
                    <a:p>
                      <a:pPr algn="r" fontAlgn="b"/>
                      <a:r>
                        <a:rPr lang="de-DE" sz="900" b="0" i="0" u="none" strike="noStrike">
                          <a:solidFill>
                            <a:srgbClr val="000000"/>
                          </a:solidFill>
                          <a:effectLst/>
                          <a:latin typeface="Calibri"/>
                        </a:rPr>
                        <a:t>501,64</a:t>
                      </a:r>
                    </a:p>
                  </a:txBody>
                  <a:tcPr marL="9525" marR="9525" marT="9525" marB="0" anchor="b"/>
                </a:tc>
              </a:tr>
              <a:tr h="190500">
                <a:tc>
                  <a:txBody>
                    <a:bodyPr/>
                    <a:lstStyle/>
                    <a:p>
                      <a:pPr algn="l" fontAlgn="b"/>
                      <a:r>
                        <a:rPr lang="de-DE" sz="900" b="0" i="0" u="none" strike="noStrike" dirty="0">
                          <a:solidFill>
                            <a:srgbClr val="000000"/>
                          </a:solidFill>
                          <a:effectLst/>
                          <a:latin typeface="Calibri"/>
                        </a:rPr>
                        <a:t>Schweiz</a:t>
                      </a:r>
                    </a:p>
                  </a:txBody>
                  <a:tcPr marL="9525" marR="9525" marT="9525" marB="0" anchor="b"/>
                </a:tc>
                <a:tc>
                  <a:txBody>
                    <a:bodyPr/>
                    <a:lstStyle/>
                    <a:p>
                      <a:pPr algn="r" fontAlgn="b"/>
                      <a:r>
                        <a:rPr lang="de-DE" sz="900" b="0" i="0" u="none" strike="noStrike">
                          <a:solidFill>
                            <a:srgbClr val="000000"/>
                          </a:solidFill>
                          <a:effectLst/>
                          <a:latin typeface="Calibri"/>
                        </a:rPr>
                        <a:t>340,52</a:t>
                      </a:r>
                    </a:p>
                  </a:txBody>
                  <a:tcPr marL="9525" marR="9525" marT="9525" marB="0" anchor="b"/>
                </a:tc>
              </a:tr>
              <a:tr h="190500">
                <a:tc>
                  <a:txBody>
                    <a:bodyPr/>
                    <a:lstStyle/>
                    <a:p>
                      <a:pPr algn="l" fontAlgn="b"/>
                      <a:r>
                        <a:rPr lang="de-DE" sz="900" b="0" i="0" u="none" strike="noStrike">
                          <a:solidFill>
                            <a:srgbClr val="000000"/>
                          </a:solidFill>
                          <a:effectLst/>
                          <a:latin typeface="Calibri"/>
                        </a:rPr>
                        <a:t>Georgien</a:t>
                      </a:r>
                    </a:p>
                  </a:txBody>
                  <a:tcPr marL="9525" marR="9525" marT="9525" marB="0" anchor="b"/>
                </a:tc>
                <a:tc>
                  <a:txBody>
                    <a:bodyPr/>
                    <a:lstStyle/>
                    <a:p>
                      <a:pPr algn="r" fontAlgn="b"/>
                      <a:r>
                        <a:rPr lang="de-DE" sz="900" b="0" i="0" u="none" strike="noStrike">
                          <a:solidFill>
                            <a:srgbClr val="000000"/>
                          </a:solidFill>
                          <a:effectLst/>
                          <a:latin typeface="Calibri"/>
                        </a:rPr>
                        <a:t>303,9</a:t>
                      </a:r>
                    </a:p>
                  </a:txBody>
                  <a:tcPr marL="9525" marR="9525" marT="9525" marB="0" anchor="b"/>
                </a:tc>
              </a:tr>
              <a:tr h="190500">
                <a:tc>
                  <a:txBody>
                    <a:bodyPr/>
                    <a:lstStyle/>
                    <a:p>
                      <a:pPr algn="l" fontAlgn="b"/>
                      <a:r>
                        <a:rPr lang="de-DE" sz="900" b="0" i="0" u="none" strike="noStrike">
                          <a:solidFill>
                            <a:srgbClr val="000000"/>
                          </a:solidFill>
                          <a:effectLst/>
                          <a:latin typeface="Calibri"/>
                        </a:rPr>
                        <a:t>Gibraltar</a:t>
                      </a:r>
                    </a:p>
                  </a:txBody>
                  <a:tcPr marL="9525" marR="9525" marT="9525" marB="0" anchor="b"/>
                </a:tc>
                <a:tc>
                  <a:txBody>
                    <a:bodyPr/>
                    <a:lstStyle/>
                    <a:p>
                      <a:pPr algn="r" fontAlgn="b"/>
                      <a:r>
                        <a:rPr lang="de-DE" sz="900" b="0" i="0" u="none" strike="noStrike">
                          <a:solidFill>
                            <a:srgbClr val="000000"/>
                          </a:solidFill>
                          <a:effectLst/>
                          <a:latin typeface="Calibri"/>
                        </a:rPr>
                        <a:t>302,62</a:t>
                      </a:r>
                    </a:p>
                  </a:txBody>
                  <a:tcPr marL="9525" marR="9525" marT="9525" marB="0" anchor="b"/>
                </a:tc>
              </a:tr>
              <a:tr h="190500">
                <a:tc>
                  <a:txBody>
                    <a:bodyPr/>
                    <a:lstStyle/>
                    <a:p>
                      <a:pPr algn="l" fontAlgn="b"/>
                      <a:r>
                        <a:rPr lang="de-DE" sz="900" b="0" i="0" u="none" strike="noStrike">
                          <a:solidFill>
                            <a:srgbClr val="000000"/>
                          </a:solidFill>
                          <a:effectLst/>
                          <a:latin typeface="Calibri"/>
                        </a:rPr>
                        <a:t>Bosnia and Herzegovina</a:t>
                      </a:r>
                    </a:p>
                  </a:txBody>
                  <a:tcPr marL="9525" marR="9525" marT="9525" marB="0" anchor="b"/>
                </a:tc>
                <a:tc>
                  <a:txBody>
                    <a:bodyPr/>
                    <a:lstStyle/>
                    <a:p>
                      <a:pPr algn="r" fontAlgn="b"/>
                      <a:r>
                        <a:rPr lang="de-DE" sz="900" b="0" i="0" u="none" strike="noStrike" dirty="0">
                          <a:solidFill>
                            <a:srgbClr val="000000"/>
                          </a:solidFill>
                          <a:effectLst/>
                          <a:latin typeface="Calibri"/>
                        </a:rPr>
                        <a:t>209,42</a:t>
                      </a:r>
                    </a:p>
                  </a:txBody>
                  <a:tcPr marL="9525" marR="9525" marT="9525" marB="0" anchor="b"/>
                </a:tc>
              </a:tr>
              <a:tr h="190500">
                <a:tc>
                  <a:txBody>
                    <a:bodyPr/>
                    <a:lstStyle/>
                    <a:p>
                      <a:pPr algn="l" fontAlgn="b"/>
                      <a:r>
                        <a:rPr lang="de-DE" sz="900" b="0" i="0" u="none" strike="noStrike">
                          <a:solidFill>
                            <a:srgbClr val="000000"/>
                          </a:solidFill>
                          <a:effectLst/>
                          <a:latin typeface="Calibri"/>
                        </a:rPr>
                        <a:t>Montenegro</a:t>
                      </a:r>
                    </a:p>
                  </a:txBody>
                  <a:tcPr marL="9525" marR="9525" marT="9525" marB="0" anchor="b"/>
                </a:tc>
                <a:tc>
                  <a:txBody>
                    <a:bodyPr/>
                    <a:lstStyle/>
                    <a:p>
                      <a:pPr algn="r" fontAlgn="b"/>
                      <a:r>
                        <a:rPr lang="de-DE" sz="900" b="0" i="0" u="none" strike="noStrike">
                          <a:solidFill>
                            <a:srgbClr val="000000"/>
                          </a:solidFill>
                          <a:effectLst/>
                          <a:latin typeface="Calibri"/>
                        </a:rPr>
                        <a:t>193,19</a:t>
                      </a:r>
                    </a:p>
                  </a:txBody>
                  <a:tcPr marL="9525" marR="9525" marT="9525" marB="0" anchor="b"/>
                </a:tc>
              </a:tr>
              <a:tr h="190500">
                <a:tc>
                  <a:txBody>
                    <a:bodyPr/>
                    <a:lstStyle/>
                    <a:p>
                      <a:pPr algn="l" fontAlgn="b"/>
                      <a:r>
                        <a:rPr lang="de-DE" sz="900" b="0" i="0" u="none" strike="noStrike">
                          <a:solidFill>
                            <a:srgbClr val="000000"/>
                          </a:solidFill>
                          <a:effectLst/>
                          <a:latin typeface="Calibri"/>
                        </a:rPr>
                        <a:t>San Marino</a:t>
                      </a:r>
                    </a:p>
                  </a:txBody>
                  <a:tcPr marL="9525" marR="9525" marT="9525" marB="0" anchor="b"/>
                </a:tc>
                <a:tc>
                  <a:txBody>
                    <a:bodyPr/>
                    <a:lstStyle/>
                    <a:p>
                      <a:pPr algn="r" fontAlgn="b"/>
                      <a:r>
                        <a:rPr lang="de-DE" sz="900" b="0" i="0" u="none" strike="noStrike">
                          <a:solidFill>
                            <a:srgbClr val="000000"/>
                          </a:solidFill>
                          <a:effectLst/>
                          <a:latin typeface="Calibri"/>
                        </a:rPr>
                        <a:t>174,15</a:t>
                      </a:r>
                    </a:p>
                  </a:txBody>
                  <a:tcPr marL="9525" marR="9525" marT="9525" marB="0" anchor="b"/>
                </a:tc>
              </a:tr>
              <a:tr h="190500">
                <a:tc>
                  <a:txBody>
                    <a:bodyPr/>
                    <a:lstStyle/>
                    <a:p>
                      <a:pPr algn="l" fontAlgn="b"/>
                      <a:r>
                        <a:rPr lang="de-DE" sz="900" b="0" i="0" u="none" strike="noStrike">
                          <a:solidFill>
                            <a:srgbClr val="000000"/>
                          </a:solidFill>
                          <a:effectLst/>
                          <a:latin typeface="Calibri"/>
                        </a:rPr>
                        <a:t>Nordmazedonien</a:t>
                      </a:r>
                    </a:p>
                  </a:txBody>
                  <a:tcPr marL="9525" marR="9525" marT="9525" marB="0" anchor="b"/>
                </a:tc>
                <a:tc>
                  <a:txBody>
                    <a:bodyPr/>
                    <a:lstStyle/>
                    <a:p>
                      <a:pPr algn="r" fontAlgn="b"/>
                      <a:r>
                        <a:rPr lang="de-DE" sz="900" b="0" i="0" u="none" strike="noStrike">
                          <a:solidFill>
                            <a:srgbClr val="000000"/>
                          </a:solidFill>
                          <a:effectLst/>
                          <a:latin typeface="Calibri"/>
                        </a:rPr>
                        <a:t>153,72</a:t>
                      </a:r>
                    </a:p>
                  </a:txBody>
                  <a:tcPr marL="9525" marR="9525" marT="9525" marB="0" anchor="b"/>
                </a:tc>
              </a:tr>
              <a:tr h="190500">
                <a:tc>
                  <a:txBody>
                    <a:bodyPr/>
                    <a:lstStyle/>
                    <a:p>
                      <a:pPr algn="l" fontAlgn="b"/>
                      <a:r>
                        <a:rPr lang="de-DE" sz="900" b="0" i="0" u="none" strike="noStrike">
                          <a:solidFill>
                            <a:srgbClr val="000000"/>
                          </a:solidFill>
                          <a:effectLst/>
                          <a:latin typeface="Calibri"/>
                        </a:rPr>
                        <a:t>Republik Moldau</a:t>
                      </a:r>
                    </a:p>
                  </a:txBody>
                  <a:tcPr marL="9525" marR="9525" marT="9525" marB="0" anchor="b"/>
                </a:tc>
                <a:tc>
                  <a:txBody>
                    <a:bodyPr/>
                    <a:lstStyle/>
                    <a:p>
                      <a:pPr algn="r" fontAlgn="b"/>
                      <a:r>
                        <a:rPr lang="de-DE" sz="900" b="0" i="0" u="none" strike="noStrike" dirty="0">
                          <a:solidFill>
                            <a:srgbClr val="000000"/>
                          </a:solidFill>
                          <a:effectLst/>
                          <a:latin typeface="Calibri"/>
                        </a:rPr>
                        <a:t>109,74</a:t>
                      </a:r>
                    </a:p>
                  </a:txBody>
                  <a:tcPr marL="9525" marR="9525" marT="9525" marB="0" anchor="b"/>
                </a:tc>
              </a:tr>
              <a:tr h="190500">
                <a:tc>
                  <a:txBody>
                    <a:bodyPr/>
                    <a:lstStyle/>
                    <a:p>
                      <a:pPr algn="l" fontAlgn="b"/>
                      <a:r>
                        <a:rPr lang="de-DE" sz="900" b="0" i="0" u="none" strike="noStrike">
                          <a:solidFill>
                            <a:srgbClr val="000000"/>
                          </a:solidFill>
                          <a:effectLst/>
                          <a:latin typeface="Calibri"/>
                        </a:rPr>
                        <a:t>Monaco</a:t>
                      </a:r>
                    </a:p>
                  </a:txBody>
                  <a:tcPr marL="9525" marR="9525" marT="9525" marB="0" anchor="b"/>
                </a:tc>
                <a:tc>
                  <a:txBody>
                    <a:bodyPr/>
                    <a:lstStyle/>
                    <a:p>
                      <a:pPr algn="r" fontAlgn="b"/>
                      <a:r>
                        <a:rPr lang="de-DE" sz="900" b="0" i="0" u="none" strike="noStrike" dirty="0">
                          <a:solidFill>
                            <a:srgbClr val="000000"/>
                          </a:solidFill>
                          <a:effectLst/>
                          <a:latin typeface="Calibri"/>
                        </a:rPr>
                        <a:t>108,81</a:t>
                      </a:r>
                    </a:p>
                  </a:txBody>
                  <a:tcPr marL="9525" marR="9525" marT="9525" marB="0" anchor="b"/>
                </a:tc>
              </a:tr>
              <a:tr h="190500">
                <a:tc>
                  <a:txBody>
                    <a:bodyPr/>
                    <a:lstStyle/>
                    <a:p>
                      <a:pPr algn="l" fontAlgn="b"/>
                      <a:r>
                        <a:rPr lang="de-DE" sz="900" b="0" i="0" u="none" strike="noStrike">
                          <a:solidFill>
                            <a:srgbClr val="000000"/>
                          </a:solidFill>
                          <a:effectLst/>
                          <a:latin typeface="Calibri"/>
                        </a:rPr>
                        <a:t>Ukraine</a:t>
                      </a:r>
                    </a:p>
                  </a:txBody>
                  <a:tcPr marL="9525" marR="9525" marT="9525" marB="0" anchor="b"/>
                </a:tc>
                <a:tc>
                  <a:txBody>
                    <a:bodyPr/>
                    <a:lstStyle/>
                    <a:p>
                      <a:pPr algn="r" fontAlgn="b"/>
                      <a:r>
                        <a:rPr lang="de-DE" sz="900" b="0" i="0" u="none" strike="noStrike">
                          <a:solidFill>
                            <a:srgbClr val="000000"/>
                          </a:solidFill>
                          <a:effectLst/>
                          <a:latin typeface="Calibri"/>
                        </a:rPr>
                        <a:t>99,49</a:t>
                      </a:r>
                    </a:p>
                  </a:txBody>
                  <a:tcPr marL="9525" marR="9525" marT="9525" marB="0" anchor="b"/>
                </a:tc>
              </a:tr>
              <a:tr h="190500">
                <a:tc>
                  <a:txBody>
                    <a:bodyPr/>
                    <a:lstStyle/>
                    <a:p>
                      <a:pPr algn="l" fontAlgn="b"/>
                      <a:r>
                        <a:rPr lang="de-DE" sz="900" b="0" i="0" u="none" strike="noStrike">
                          <a:solidFill>
                            <a:srgbClr val="000000"/>
                          </a:solidFill>
                          <a:effectLst/>
                          <a:latin typeface="Calibri"/>
                        </a:rPr>
                        <a:t>Russische Föderation</a:t>
                      </a:r>
                    </a:p>
                  </a:txBody>
                  <a:tcPr marL="9525" marR="9525" marT="9525" marB="0" anchor="b"/>
                </a:tc>
                <a:tc>
                  <a:txBody>
                    <a:bodyPr/>
                    <a:lstStyle/>
                    <a:p>
                      <a:pPr algn="r" fontAlgn="b"/>
                      <a:r>
                        <a:rPr lang="de-DE" sz="900" b="0" i="0" u="none" strike="noStrike">
                          <a:solidFill>
                            <a:srgbClr val="000000"/>
                          </a:solidFill>
                          <a:effectLst/>
                          <a:latin typeface="Calibri"/>
                        </a:rPr>
                        <a:t>88,87</a:t>
                      </a:r>
                    </a:p>
                  </a:txBody>
                  <a:tcPr marL="9525" marR="9525" marT="9525" marB="0" anchor="b"/>
                </a:tc>
              </a:tr>
              <a:tr h="190500">
                <a:tc>
                  <a:txBody>
                    <a:bodyPr/>
                    <a:lstStyle/>
                    <a:p>
                      <a:pPr algn="l" fontAlgn="b"/>
                      <a:r>
                        <a:rPr lang="de-DE" sz="900" b="0" i="0" u="none" strike="noStrike">
                          <a:solidFill>
                            <a:srgbClr val="000000"/>
                          </a:solidFill>
                          <a:effectLst/>
                          <a:latin typeface="Calibri"/>
                        </a:rPr>
                        <a:t>Albanien</a:t>
                      </a:r>
                    </a:p>
                  </a:txBody>
                  <a:tcPr marL="9525" marR="9525" marT="9525" marB="0" anchor="b"/>
                </a:tc>
                <a:tc>
                  <a:txBody>
                    <a:bodyPr/>
                    <a:lstStyle/>
                    <a:p>
                      <a:pPr algn="r" fontAlgn="b"/>
                      <a:r>
                        <a:rPr lang="de-DE" sz="900" b="0" i="0" u="none" strike="noStrike" dirty="0">
                          <a:solidFill>
                            <a:srgbClr val="000000"/>
                          </a:solidFill>
                          <a:effectLst/>
                          <a:latin typeface="Calibri"/>
                        </a:rPr>
                        <a:t>72,81</a:t>
                      </a:r>
                    </a:p>
                  </a:txBody>
                  <a:tcPr marL="9525" marR="9525" marT="9525" marB="0" anchor="b"/>
                </a:tc>
              </a:tr>
              <a:tr h="190500">
                <a:tc>
                  <a:txBody>
                    <a:bodyPr/>
                    <a:lstStyle/>
                    <a:p>
                      <a:pPr algn="l" fontAlgn="b"/>
                      <a:r>
                        <a:rPr lang="de-DE" sz="900" b="0" i="0" u="none" strike="noStrike" dirty="0">
                          <a:solidFill>
                            <a:srgbClr val="FF0000"/>
                          </a:solidFill>
                          <a:effectLst/>
                          <a:latin typeface="Calibri"/>
                        </a:rPr>
                        <a:t>Weißrussland</a:t>
                      </a:r>
                    </a:p>
                  </a:txBody>
                  <a:tcPr marL="9525" marR="9525" marT="9525" marB="0" anchor="b"/>
                </a:tc>
                <a:tc>
                  <a:txBody>
                    <a:bodyPr/>
                    <a:lstStyle/>
                    <a:p>
                      <a:pPr algn="r" fontAlgn="b"/>
                      <a:r>
                        <a:rPr lang="de-DE" sz="900" b="0" i="0" u="none" strike="noStrike" dirty="0">
                          <a:solidFill>
                            <a:srgbClr val="FF0000"/>
                          </a:solidFill>
                          <a:effectLst/>
                          <a:latin typeface="Calibri"/>
                        </a:rPr>
                        <a:t>59,1</a:t>
                      </a:r>
                    </a:p>
                  </a:txBody>
                  <a:tcPr marL="9525" marR="9525" marT="9525" marB="0" anchor="b"/>
                </a:tc>
              </a:tr>
              <a:tr h="190500">
                <a:tc>
                  <a:txBody>
                    <a:bodyPr/>
                    <a:lstStyle/>
                    <a:p>
                      <a:pPr algn="l" fontAlgn="b"/>
                      <a:r>
                        <a:rPr lang="de-DE" sz="900" b="0" i="0" u="none" strike="noStrike" dirty="0">
                          <a:solidFill>
                            <a:srgbClr val="FF0000"/>
                          </a:solidFill>
                          <a:effectLst/>
                          <a:latin typeface="Calibri"/>
                        </a:rPr>
                        <a:t>Kosovo</a:t>
                      </a:r>
                    </a:p>
                  </a:txBody>
                  <a:tcPr marL="9525" marR="9525" marT="9525" marB="0" anchor="b"/>
                </a:tc>
                <a:tc>
                  <a:txBody>
                    <a:bodyPr/>
                    <a:lstStyle/>
                    <a:p>
                      <a:pPr algn="r" fontAlgn="b"/>
                      <a:r>
                        <a:rPr lang="de-DE" sz="900" b="0" i="0" u="none" strike="noStrike" dirty="0">
                          <a:solidFill>
                            <a:srgbClr val="FF0000"/>
                          </a:solidFill>
                          <a:effectLst/>
                          <a:latin typeface="Calibri"/>
                        </a:rPr>
                        <a:t>55,77</a:t>
                      </a:r>
                    </a:p>
                  </a:txBody>
                  <a:tcPr marL="9525" marR="9525" marT="9525" marB="0" anchor="b"/>
                </a:tc>
              </a:tr>
            </a:tbl>
          </a:graphicData>
        </a:graphic>
      </p:graphicFrame>
    </p:spTree>
    <p:extLst>
      <p:ext uri="{BB962C8B-B14F-4D97-AF65-F5344CB8AC3E}">
        <p14:creationId xmlns:p14="http://schemas.microsoft.com/office/powerpoint/2010/main" val="2060143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9512" y="332656"/>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lvl="0">
              <a:defRPr/>
            </a:pPr>
            <a:r>
              <a:rPr lang="de-DE" sz="2400" dirty="0"/>
              <a:t>7-Tages-Inzidenz pro 100.000 </a:t>
            </a:r>
            <a:r>
              <a:rPr lang="de-DE" sz="2400" dirty="0" smtClean="0"/>
              <a:t>Einwohner – EU/EWR/UK/CH</a:t>
            </a:r>
            <a:endParaRPr lang="de-DE" sz="2400" dirty="0"/>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smtClean="0">
                <a:solidFill>
                  <a:prstClr val="black"/>
                </a:solidFill>
              </a:rPr>
              <a:t>Quelle: ECDC, Stand: </a:t>
            </a:r>
            <a:r>
              <a:rPr lang="de-DE" sz="1400" i="1" dirty="0" smtClean="0">
                <a:solidFill>
                  <a:prstClr val="black"/>
                </a:solidFill>
              </a:rPr>
              <a:t>25.10.2020</a:t>
            </a:r>
            <a:endParaRPr lang="de-DE" sz="1400" i="1" dirty="0">
              <a:solidFill>
                <a:prstClr val="black"/>
              </a:solidFill>
            </a:endParaRPr>
          </a:p>
        </p:txBody>
      </p:sp>
      <p:sp>
        <p:nvSpPr>
          <p:cNvPr id="7" name="Textfeld 6"/>
          <p:cNvSpPr txBox="1"/>
          <p:nvPr/>
        </p:nvSpPr>
        <p:spPr>
          <a:xfrm>
            <a:off x="683568" y="836712"/>
            <a:ext cx="1584176" cy="615553"/>
          </a:xfrm>
          <a:prstGeom prst="rect">
            <a:avLst/>
          </a:prstGeom>
          <a:noFill/>
        </p:spPr>
        <p:txBody>
          <a:bodyPr wrap="square" rtlCol="0">
            <a:spAutoFit/>
          </a:bodyPr>
          <a:lstStyle/>
          <a:p>
            <a:pPr algn="ctr"/>
            <a:r>
              <a:rPr lang="de-DE" sz="2000" b="1" dirty="0" smtClean="0"/>
              <a:t>Europa </a:t>
            </a:r>
            <a:r>
              <a:rPr lang="de-DE" sz="1400" b="1" dirty="0" smtClean="0"/>
              <a:t>(EU/EWR/UK/CH</a:t>
            </a:r>
            <a:r>
              <a:rPr lang="de-DE" sz="1100" b="1" dirty="0" smtClean="0"/>
              <a:t>)</a:t>
            </a:r>
            <a:endParaRPr lang="de-DE" sz="1600" b="1" dirty="0"/>
          </a:p>
        </p:txBody>
      </p:sp>
      <p:graphicFrame>
        <p:nvGraphicFramePr>
          <p:cNvPr id="9" name="Tabelle 8"/>
          <p:cNvGraphicFramePr>
            <a:graphicFrameLocks noGrp="1"/>
          </p:cNvGraphicFramePr>
          <p:nvPr>
            <p:extLst>
              <p:ext uri="{D42A27DB-BD31-4B8C-83A1-F6EECF244321}">
                <p14:modId xmlns:p14="http://schemas.microsoft.com/office/powerpoint/2010/main" val="4203829851"/>
              </p:ext>
            </p:extLst>
          </p:nvPr>
        </p:nvGraphicFramePr>
        <p:xfrm>
          <a:off x="323528" y="1412776"/>
          <a:ext cx="2808312" cy="5366385"/>
        </p:xfrm>
        <a:graphic>
          <a:graphicData uri="http://schemas.openxmlformats.org/drawingml/2006/table">
            <a:tbl>
              <a:tblPr>
                <a:tableStyleId>{21E4AEA4-8DFA-4A89-87EB-49C32662AFE0}</a:tableStyleId>
              </a:tblPr>
              <a:tblGrid>
                <a:gridCol w="1656184"/>
                <a:gridCol w="1152128"/>
              </a:tblGrid>
              <a:tr h="165248">
                <a:tc>
                  <a:txBody>
                    <a:bodyPr/>
                    <a:lstStyle/>
                    <a:p>
                      <a:pPr algn="l" fontAlgn="b"/>
                      <a:r>
                        <a:rPr lang="de-DE" sz="1400" b="1" u="none" strike="noStrike" dirty="0">
                          <a:effectLst/>
                          <a:latin typeface="+mn-lt"/>
                        </a:rPr>
                        <a:t>Land</a:t>
                      </a:r>
                      <a:endParaRPr lang="de-DE" sz="1400" b="1" i="0" u="none" strike="noStrike" dirty="0">
                        <a:solidFill>
                          <a:srgbClr val="000000"/>
                        </a:solidFill>
                        <a:effectLst/>
                        <a:latin typeface="+mn-lt"/>
                      </a:endParaRPr>
                    </a:p>
                  </a:txBody>
                  <a:tcPr marL="9525" marR="9525" marT="9525" marB="0" anchor="b"/>
                </a:tc>
                <a:tc>
                  <a:txBody>
                    <a:bodyPr/>
                    <a:lstStyle/>
                    <a:p>
                      <a:pPr algn="l" fontAlgn="b"/>
                      <a:r>
                        <a:rPr lang="de-DE" sz="1400" b="1" u="none" strike="noStrike" dirty="0">
                          <a:effectLst/>
                          <a:latin typeface="+mn-lt"/>
                        </a:rPr>
                        <a:t>Inzidenz 7T</a:t>
                      </a:r>
                      <a:endParaRPr lang="de-DE" sz="1400" b="1" i="0" u="none" strike="noStrike" dirty="0">
                        <a:solidFill>
                          <a:srgbClr val="000000"/>
                        </a:solidFill>
                        <a:effectLst/>
                        <a:latin typeface="+mn-lt"/>
                      </a:endParaRPr>
                    </a:p>
                  </a:txBody>
                  <a:tcPr marL="9525" marR="9525" marT="9525" marB="0" anchor="b"/>
                </a:tc>
              </a:tr>
              <a:tr h="190500">
                <a:tc>
                  <a:txBody>
                    <a:bodyPr/>
                    <a:lstStyle/>
                    <a:p>
                      <a:pPr algn="l" fontAlgn="b"/>
                      <a:r>
                        <a:rPr lang="de-DE" sz="1100" b="0" i="0" u="none" strike="noStrike" dirty="0">
                          <a:solidFill>
                            <a:srgbClr val="000000"/>
                          </a:solidFill>
                          <a:effectLst/>
                          <a:latin typeface="Calibri"/>
                        </a:rPr>
                        <a:t>Tschechische Republik</a:t>
                      </a:r>
                    </a:p>
                  </a:txBody>
                  <a:tcPr marL="9525" marR="9525" marT="9525" marB="0" anchor="b"/>
                </a:tc>
                <a:tc>
                  <a:txBody>
                    <a:bodyPr/>
                    <a:lstStyle/>
                    <a:p>
                      <a:pPr algn="r" fontAlgn="b"/>
                      <a:r>
                        <a:rPr lang="de-DE" sz="1100" b="0" i="0" u="none" strike="noStrike">
                          <a:solidFill>
                            <a:srgbClr val="000000"/>
                          </a:solidFill>
                          <a:effectLst/>
                          <a:latin typeface="Calibri"/>
                        </a:rPr>
                        <a:t>769,69</a:t>
                      </a:r>
                    </a:p>
                  </a:txBody>
                  <a:tcPr marL="9525" marR="9525" marT="9525" marB="0" anchor="b"/>
                </a:tc>
              </a:tr>
              <a:tr h="190500">
                <a:tc>
                  <a:txBody>
                    <a:bodyPr/>
                    <a:lstStyle/>
                    <a:p>
                      <a:pPr algn="l" fontAlgn="b"/>
                      <a:r>
                        <a:rPr lang="de-DE" sz="1100" b="0" i="0" u="none" strike="noStrike" dirty="0">
                          <a:solidFill>
                            <a:srgbClr val="000000"/>
                          </a:solidFill>
                          <a:effectLst/>
                          <a:latin typeface="Calibri"/>
                        </a:rPr>
                        <a:t>Belgien</a:t>
                      </a:r>
                    </a:p>
                  </a:txBody>
                  <a:tcPr marL="9525" marR="9525" marT="9525" marB="0" anchor="b"/>
                </a:tc>
                <a:tc>
                  <a:txBody>
                    <a:bodyPr/>
                    <a:lstStyle/>
                    <a:p>
                      <a:pPr algn="r" fontAlgn="b"/>
                      <a:r>
                        <a:rPr lang="de-DE" sz="1100" b="0" i="0" u="none" strike="noStrike">
                          <a:solidFill>
                            <a:srgbClr val="000000"/>
                          </a:solidFill>
                          <a:effectLst/>
                          <a:latin typeface="Calibri"/>
                        </a:rPr>
                        <a:t>560,88</a:t>
                      </a:r>
                    </a:p>
                  </a:txBody>
                  <a:tcPr marL="9525" marR="9525" marT="9525" marB="0" anchor="b"/>
                </a:tc>
              </a:tr>
              <a:tr h="190500">
                <a:tc>
                  <a:txBody>
                    <a:bodyPr/>
                    <a:lstStyle/>
                    <a:p>
                      <a:pPr algn="l" fontAlgn="b"/>
                      <a:r>
                        <a:rPr lang="de-DE" sz="1100" b="0" i="0" u="none" strike="noStrike" dirty="0">
                          <a:solidFill>
                            <a:srgbClr val="000000"/>
                          </a:solidFill>
                          <a:effectLst/>
                          <a:latin typeface="Calibri"/>
                        </a:rPr>
                        <a:t>Luxemburg</a:t>
                      </a:r>
                    </a:p>
                  </a:txBody>
                  <a:tcPr marL="9525" marR="9525" marT="9525" marB="0" anchor="b"/>
                </a:tc>
                <a:tc>
                  <a:txBody>
                    <a:bodyPr/>
                    <a:lstStyle/>
                    <a:p>
                      <a:pPr algn="r" fontAlgn="b"/>
                      <a:r>
                        <a:rPr lang="de-DE" sz="1100" b="0" i="0" u="none" strike="noStrike">
                          <a:solidFill>
                            <a:srgbClr val="000000"/>
                          </a:solidFill>
                          <a:effectLst/>
                          <a:latin typeface="Calibri"/>
                        </a:rPr>
                        <a:t>528,1</a:t>
                      </a:r>
                    </a:p>
                  </a:txBody>
                  <a:tcPr marL="9525" marR="9525" marT="9525" marB="0" anchor="b"/>
                </a:tc>
              </a:tr>
              <a:tr h="190500">
                <a:tc>
                  <a:txBody>
                    <a:bodyPr/>
                    <a:lstStyle/>
                    <a:p>
                      <a:pPr algn="l" fontAlgn="b"/>
                      <a:r>
                        <a:rPr lang="de-DE" sz="1100" b="0" i="0" u="none" strike="noStrike" dirty="0">
                          <a:solidFill>
                            <a:srgbClr val="000000"/>
                          </a:solidFill>
                          <a:effectLst/>
                          <a:latin typeface="Calibri"/>
                        </a:rPr>
                        <a:t>Slowenien</a:t>
                      </a:r>
                    </a:p>
                  </a:txBody>
                  <a:tcPr marL="9525" marR="9525" marT="9525" marB="0" anchor="b"/>
                </a:tc>
                <a:tc>
                  <a:txBody>
                    <a:bodyPr/>
                    <a:lstStyle/>
                    <a:p>
                      <a:pPr algn="r" fontAlgn="b"/>
                      <a:r>
                        <a:rPr lang="de-DE" sz="1100" b="0" i="0" u="none" strike="noStrike">
                          <a:solidFill>
                            <a:srgbClr val="000000"/>
                          </a:solidFill>
                          <a:effectLst/>
                          <a:latin typeface="Calibri"/>
                        </a:rPr>
                        <a:t>425,82</a:t>
                      </a:r>
                    </a:p>
                  </a:txBody>
                  <a:tcPr marL="9525" marR="9525" marT="9525" marB="0" anchor="b"/>
                </a:tc>
              </a:tr>
              <a:tr h="190500">
                <a:tc>
                  <a:txBody>
                    <a:bodyPr/>
                    <a:lstStyle/>
                    <a:p>
                      <a:pPr algn="l" fontAlgn="b"/>
                      <a:r>
                        <a:rPr lang="de-DE" sz="1100" b="0" i="0" u="none" strike="noStrike">
                          <a:solidFill>
                            <a:srgbClr val="000000"/>
                          </a:solidFill>
                          <a:effectLst/>
                          <a:latin typeface="Calibri"/>
                        </a:rPr>
                        <a:t>Niederlande</a:t>
                      </a:r>
                    </a:p>
                  </a:txBody>
                  <a:tcPr marL="9525" marR="9525" marT="9525" marB="0" anchor="b"/>
                </a:tc>
                <a:tc>
                  <a:txBody>
                    <a:bodyPr/>
                    <a:lstStyle/>
                    <a:p>
                      <a:pPr algn="r" fontAlgn="b"/>
                      <a:r>
                        <a:rPr lang="de-DE" sz="1100" b="0" i="0" u="none" strike="noStrike">
                          <a:solidFill>
                            <a:srgbClr val="000000"/>
                          </a:solidFill>
                          <a:effectLst/>
                          <a:latin typeface="Calibri"/>
                        </a:rPr>
                        <a:t>352,59</a:t>
                      </a:r>
                    </a:p>
                  </a:txBody>
                  <a:tcPr marL="9525" marR="9525" marT="9525" marB="0" anchor="b"/>
                </a:tc>
              </a:tr>
              <a:tr h="190500">
                <a:tc>
                  <a:txBody>
                    <a:bodyPr/>
                    <a:lstStyle/>
                    <a:p>
                      <a:pPr algn="l" fontAlgn="b"/>
                      <a:r>
                        <a:rPr lang="de-DE" sz="1100" b="0" i="0" u="none" strike="noStrike">
                          <a:solidFill>
                            <a:srgbClr val="000000"/>
                          </a:solidFill>
                          <a:effectLst/>
                          <a:latin typeface="Calibri"/>
                        </a:rPr>
                        <a:t>Frankreich</a:t>
                      </a:r>
                    </a:p>
                  </a:txBody>
                  <a:tcPr marL="9525" marR="9525" marT="9525" marB="0" anchor="b"/>
                </a:tc>
                <a:tc>
                  <a:txBody>
                    <a:bodyPr/>
                    <a:lstStyle/>
                    <a:p>
                      <a:pPr algn="r" fontAlgn="b"/>
                      <a:r>
                        <a:rPr lang="de-DE" sz="1100" b="0" i="0" u="none" strike="noStrike">
                          <a:solidFill>
                            <a:srgbClr val="000000"/>
                          </a:solidFill>
                          <a:effectLst/>
                          <a:latin typeface="Calibri"/>
                        </a:rPr>
                        <a:t>327,25</a:t>
                      </a:r>
                    </a:p>
                  </a:txBody>
                  <a:tcPr marL="9525" marR="9525" marT="9525" marB="0" anchor="b"/>
                </a:tc>
              </a:tr>
              <a:tr h="190500">
                <a:tc>
                  <a:txBody>
                    <a:bodyPr/>
                    <a:lstStyle/>
                    <a:p>
                      <a:pPr algn="l" fontAlgn="b"/>
                      <a:r>
                        <a:rPr lang="de-DE" sz="1100" b="0" i="0" u="none" strike="noStrike">
                          <a:solidFill>
                            <a:srgbClr val="000000"/>
                          </a:solidFill>
                          <a:effectLst/>
                          <a:latin typeface="Calibri"/>
                        </a:rPr>
                        <a:t>Liechtenstein</a:t>
                      </a:r>
                    </a:p>
                  </a:txBody>
                  <a:tcPr marL="9525" marR="9525" marT="9525" marB="0" anchor="b"/>
                </a:tc>
                <a:tc>
                  <a:txBody>
                    <a:bodyPr/>
                    <a:lstStyle/>
                    <a:p>
                      <a:pPr algn="r" fontAlgn="b"/>
                      <a:r>
                        <a:rPr lang="de-DE" sz="1100" b="0" i="0" u="none" strike="noStrike">
                          <a:solidFill>
                            <a:srgbClr val="000000"/>
                          </a:solidFill>
                          <a:effectLst/>
                          <a:latin typeface="Calibri"/>
                        </a:rPr>
                        <a:t>320,5</a:t>
                      </a:r>
                    </a:p>
                  </a:txBody>
                  <a:tcPr marL="9525" marR="9525" marT="9525" marB="0" anchor="b"/>
                </a:tc>
              </a:tr>
              <a:tr h="190500">
                <a:tc>
                  <a:txBody>
                    <a:bodyPr/>
                    <a:lstStyle/>
                    <a:p>
                      <a:pPr algn="l" fontAlgn="b"/>
                      <a:r>
                        <a:rPr lang="de-DE" sz="1100" b="0" i="0" u="none" strike="noStrike">
                          <a:solidFill>
                            <a:srgbClr val="000000"/>
                          </a:solidFill>
                          <a:effectLst/>
                          <a:latin typeface="Calibri"/>
                        </a:rPr>
                        <a:t>Spanien</a:t>
                      </a:r>
                    </a:p>
                  </a:txBody>
                  <a:tcPr marL="9525" marR="9525" marT="9525" marB="0" anchor="b"/>
                </a:tc>
                <a:tc>
                  <a:txBody>
                    <a:bodyPr/>
                    <a:lstStyle/>
                    <a:p>
                      <a:pPr algn="r" fontAlgn="b"/>
                      <a:r>
                        <a:rPr lang="de-DE" sz="1100" b="0" i="0" u="none" strike="noStrike">
                          <a:solidFill>
                            <a:srgbClr val="000000"/>
                          </a:solidFill>
                          <a:effectLst/>
                          <a:latin typeface="Calibri"/>
                        </a:rPr>
                        <a:t>233,44</a:t>
                      </a:r>
                    </a:p>
                  </a:txBody>
                  <a:tcPr marL="9525" marR="9525" marT="9525" marB="0" anchor="b"/>
                </a:tc>
              </a:tr>
              <a:tr h="190500">
                <a:tc>
                  <a:txBody>
                    <a:bodyPr/>
                    <a:lstStyle/>
                    <a:p>
                      <a:pPr algn="l" fontAlgn="b"/>
                      <a:r>
                        <a:rPr lang="de-DE" sz="1100" b="0" i="0" u="none" strike="noStrike">
                          <a:solidFill>
                            <a:srgbClr val="000000"/>
                          </a:solidFill>
                          <a:effectLst/>
                          <a:latin typeface="Calibri"/>
                        </a:rPr>
                        <a:t>Slowakei</a:t>
                      </a:r>
                    </a:p>
                  </a:txBody>
                  <a:tcPr marL="9525" marR="9525" marT="9525" marB="0" anchor="b"/>
                </a:tc>
                <a:tc>
                  <a:txBody>
                    <a:bodyPr/>
                    <a:lstStyle/>
                    <a:p>
                      <a:pPr algn="r" fontAlgn="b"/>
                      <a:r>
                        <a:rPr lang="de-DE" sz="1100" b="0" i="0" u="none" strike="noStrike">
                          <a:solidFill>
                            <a:srgbClr val="000000"/>
                          </a:solidFill>
                          <a:effectLst/>
                          <a:latin typeface="Calibri"/>
                        </a:rPr>
                        <a:t>229,95</a:t>
                      </a:r>
                    </a:p>
                  </a:txBody>
                  <a:tcPr marL="9525" marR="9525" marT="9525" marB="0" anchor="b"/>
                </a:tc>
              </a:tr>
              <a:tr h="190500">
                <a:tc>
                  <a:txBody>
                    <a:bodyPr/>
                    <a:lstStyle/>
                    <a:p>
                      <a:pPr algn="l" fontAlgn="b"/>
                      <a:r>
                        <a:rPr lang="de-DE" sz="1100" b="0" i="0" u="none" strike="noStrike">
                          <a:solidFill>
                            <a:srgbClr val="000000"/>
                          </a:solidFill>
                          <a:effectLst/>
                          <a:latin typeface="Calibri"/>
                        </a:rPr>
                        <a:t>Kroatien</a:t>
                      </a:r>
                    </a:p>
                  </a:txBody>
                  <a:tcPr marL="9525" marR="9525" marT="9525" marB="0" anchor="b"/>
                </a:tc>
                <a:tc>
                  <a:txBody>
                    <a:bodyPr/>
                    <a:lstStyle/>
                    <a:p>
                      <a:pPr algn="r" fontAlgn="b"/>
                      <a:r>
                        <a:rPr lang="de-DE" sz="1100" b="0" i="0" u="none" strike="noStrike">
                          <a:solidFill>
                            <a:srgbClr val="000000"/>
                          </a:solidFill>
                          <a:effectLst/>
                          <a:latin typeface="Calibri"/>
                        </a:rPr>
                        <a:t>225,65</a:t>
                      </a:r>
                    </a:p>
                  </a:txBody>
                  <a:tcPr marL="9525" marR="9525" marT="9525" marB="0" anchor="b"/>
                </a:tc>
              </a:tr>
              <a:tr h="190500">
                <a:tc>
                  <a:txBody>
                    <a:bodyPr/>
                    <a:lstStyle/>
                    <a:p>
                      <a:pPr algn="l" fontAlgn="b"/>
                      <a:r>
                        <a:rPr lang="de-DE" sz="1100" b="0" i="0" u="none" strike="noStrike" dirty="0">
                          <a:solidFill>
                            <a:srgbClr val="000000"/>
                          </a:solidFill>
                          <a:effectLst/>
                          <a:latin typeface="Calibri"/>
                        </a:rPr>
                        <a:t>Großbritannien</a:t>
                      </a:r>
                    </a:p>
                  </a:txBody>
                  <a:tcPr marL="9525" marR="9525" marT="9525" marB="0" anchor="b"/>
                </a:tc>
                <a:tc>
                  <a:txBody>
                    <a:bodyPr/>
                    <a:lstStyle/>
                    <a:p>
                      <a:pPr algn="r" fontAlgn="b"/>
                      <a:r>
                        <a:rPr lang="de-DE" sz="1100" b="0" i="0" u="none" strike="noStrike">
                          <a:solidFill>
                            <a:srgbClr val="000000"/>
                          </a:solidFill>
                          <a:effectLst/>
                          <a:latin typeface="Calibri"/>
                        </a:rPr>
                        <a:t>222,94</a:t>
                      </a:r>
                    </a:p>
                  </a:txBody>
                  <a:tcPr marL="9525" marR="9525" marT="9525" marB="0" anchor="b"/>
                </a:tc>
              </a:tr>
              <a:tr h="190500">
                <a:tc>
                  <a:txBody>
                    <a:bodyPr/>
                    <a:lstStyle/>
                    <a:p>
                      <a:pPr algn="l" fontAlgn="b"/>
                      <a:r>
                        <a:rPr lang="de-DE" sz="1100" b="0" i="0" u="none" strike="noStrike">
                          <a:solidFill>
                            <a:srgbClr val="000000"/>
                          </a:solidFill>
                          <a:effectLst/>
                          <a:latin typeface="Calibri"/>
                        </a:rPr>
                        <a:t>Malta</a:t>
                      </a:r>
                    </a:p>
                  </a:txBody>
                  <a:tcPr marL="9525" marR="9525" marT="9525" marB="0" anchor="b"/>
                </a:tc>
                <a:tc>
                  <a:txBody>
                    <a:bodyPr/>
                    <a:lstStyle/>
                    <a:p>
                      <a:pPr algn="r" fontAlgn="b"/>
                      <a:r>
                        <a:rPr lang="de-DE" sz="1100" b="0" i="0" u="none" strike="noStrike">
                          <a:solidFill>
                            <a:srgbClr val="000000"/>
                          </a:solidFill>
                          <a:effectLst/>
                          <a:latin typeface="Calibri"/>
                        </a:rPr>
                        <a:t>221,05</a:t>
                      </a:r>
                    </a:p>
                  </a:txBody>
                  <a:tcPr marL="9525" marR="9525" marT="9525" marB="0" anchor="b"/>
                </a:tc>
              </a:tr>
              <a:tr h="190500">
                <a:tc>
                  <a:txBody>
                    <a:bodyPr/>
                    <a:lstStyle/>
                    <a:p>
                      <a:pPr algn="l" fontAlgn="b"/>
                      <a:r>
                        <a:rPr lang="de-DE" sz="1100" b="0" i="0" u="none" strike="noStrike">
                          <a:solidFill>
                            <a:srgbClr val="000000"/>
                          </a:solidFill>
                          <a:effectLst/>
                          <a:latin typeface="Calibri"/>
                        </a:rPr>
                        <a:t>Polen</a:t>
                      </a:r>
                    </a:p>
                  </a:txBody>
                  <a:tcPr marL="9525" marR="9525" marT="9525" marB="0" anchor="b"/>
                </a:tc>
                <a:tc>
                  <a:txBody>
                    <a:bodyPr/>
                    <a:lstStyle/>
                    <a:p>
                      <a:pPr algn="r" fontAlgn="b"/>
                      <a:r>
                        <a:rPr lang="de-DE" sz="1100" b="0" i="0" u="none" strike="noStrike">
                          <a:solidFill>
                            <a:srgbClr val="000000"/>
                          </a:solidFill>
                          <a:effectLst/>
                          <a:latin typeface="Calibri"/>
                        </a:rPr>
                        <a:t>196,76</a:t>
                      </a:r>
                    </a:p>
                  </a:txBody>
                  <a:tcPr marL="9525" marR="9525" marT="9525" marB="0" anchor="b"/>
                </a:tc>
              </a:tr>
              <a:tr h="190500">
                <a:tc>
                  <a:txBody>
                    <a:bodyPr/>
                    <a:lstStyle/>
                    <a:p>
                      <a:pPr algn="l" fontAlgn="b"/>
                      <a:r>
                        <a:rPr lang="de-DE" sz="1100" b="0" i="0" u="none" strike="noStrike">
                          <a:solidFill>
                            <a:srgbClr val="000000"/>
                          </a:solidFill>
                          <a:effectLst/>
                          <a:latin typeface="Calibri"/>
                        </a:rPr>
                        <a:t>Österreich</a:t>
                      </a:r>
                    </a:p>
                  </a:txBody>
                  <a:tcPr marL="9525" marR="9525" marT="9525" marB="0" anchor="b"/>
                </a:tc>
                <a:tc>
                  <a:txBody>
                    <a:bodyPr/>
                    <a:lstStyle/>
                    <a:p>
                      <a:pPr algn="r" fontAlgn="b"/>
                      <a:r>
                        <a:rPr lang="de-DE" sz="1100" b="0" i="0" u="none" strike="noStrike">
                          <a:solidFill>
                            <a:srgbClr val="000000"/>
                          </a:solidFill>
                          <a:effectLst/>
                          <a:latin typeface="Calibri"/>
                        </a:rPr>
                        <a:t>172,43</a:t>
                      </a:r>
                    </a:p>
                  </a:txBody>
                  <a:tcPr marL="9525" marR="9525" marT="9525" marB="0" anchor="b"/>
                </a:tc>
              </a:tr>
              <a:tr h="190500">
                <a:tc>
                  <a:txBody>
                    <a:bodyPr/>
                    <a:lstStyle/>
                    <a:p>
                      <a:pPr algn="l" fontAlgn="b"/>
                      <a:r>
                        <a:rPr lang="de-DE" sz="1100" b="0" i="0" u="none" strike="noStrike">
                          <a:solidFill>
                            <a:srgbClr val="000000"/>
                          </a:solidFill>
                          <a:effectLst/>
                          <a:latin typeface="Calibri"/>
                        </a:rPr>
                        <a:t>Italien</a:t>
                      </a:r>
                    </a:p>
                  </a:txBody>
                  <a:tcPr marL="9525" marR="9525" marT="9525" marB="0" anchor="b"/>
                </a:tc>
                <a:tc>
                  <a:txBody>
                    <a:bodyPr/>
                    <a:lstStyle/>
                    <a:p>
                      <a:pPr algn="r" fontAlgn="b"/>
                      <a:r>
                        <a:rPr lang="de-DE" sz="1100" b="0" i="0" u="none" strike="noStrike">
                          <a:solidFill>
                            <a:srgbClr val="000000"/>
                          </a:solidFill>
                          <a:effectLst/>
                          <a:latin typeface="Calibri"/>
                        </a:rPr>
                        <a:t>168,94</a:t>
                      </a:r>
                    </a:p>
                  </a:txBody>
                  <a:tcPr marL="9525" marR="9525" marT="9525" marB="0" anchor="b"/>
                </a:tc>
              </a:tr>
              <a:tr h="190500">
                <a:tc>
                  <a:txBody>
                    <a:bodyPr/>
                    <a:lstStyle/>
                    <a:p>
                      <a:pPr algn="l" fontAlgn="b"/>
                      <a:r>
                        <a:rPr lang="de-DE" sz="1100" b="0" i="0" u="none" strike="noStrike">
                          <a:solidFill>
                            <a:srgbClr val="000000"/>
                          </a:solidFill>
                          <a:effectLst/>
                          <a:latin typeface="Calibri"/>
                        </a:rPr>
                        <a:t>Portugal</a:t>
                      </a:r>
                    </a:p>
                  </a:txBody>
                  <a:tcPr marL="9525" marR="9525" marT="9525" marB="0" anchor="b"/>
                </a:tc>
                <a:tc>
                  <a:txBody>
                    <a:bodyPr/>
                    <a:lstStyle/>
                    <a:p>
                      <a:pPr algn="r" fontAlgn="b"/>
                      <a:r>
                        <a:rPr lang="de-DE" sz="1100" b="0" i="0" u="none" strike="noStrike">
                          <a:solidFill>
                            <a:srgbClr val="000000"/>
                          </a:solidFill>
                          <a:effectLst/>
                          <a:latin typeface="Calibri"/>
                        </a:rPr>
                        <a:t>156,22</a:t>
                      </a:r>
                    </a:p>
                  </a:txBody>
                  <a:tcPr marL="9525" marR="9525" marT="9525" marB="0" anchor="b"/>
                </a:tc>
              </a:tr>
              <a:tr h="190500">
                <a:tc>
                  <a:txBody>
                    <a:bodyPr/>
                    <a:lstStyle/>
                    <a:p>
                      <a:pPr algn="l" fontAlgn="b"/>
                      <a:r>
                        <a:rPr lang="de-DE" sz="1100" b="0" i="0" u="none" strike="noStrike" dirty="0">
                          <a:solidFill>
                            <a:srgbClr val="000000"/>
                          </a:solidFill>
                          <a:effectLst/>
                          <a:latin typeface="Calibri"/>
                        </a:rPr>
                        <a:t>Irland</a:t>
                      </a:r>
                    </a:p>
                  </a:txBody>
                  <a:tcPr marL="9525" marR="9525" marT="9525" marB="0" anchor="b"/>
                </a:tc>
                <a:tc>
                  <a:txBody>
                    <a:bodyPr/>
                    <a:lstStyle/>
                    <a:p>
                      <a:pPr algn="r" fontAlgn="b"/>
                      <a:r>
                        <a:rPr lang="de-DE" sz="1100" b="0" i="0" u="none" strike="noStrike">
                          <a:solidFill>
                            <a:srgbClr val="000000"/>
                          </a:solidFill>
                          <a:effectLst/>
                          <a:latin typeface="Calibri"/>
                        </a:rPr>
                        <a:t>151,5</a:t>
                      </a:r>
                    </a:p>
                  </a:txBody>
                  <a:tcPr marL="9525" marR="9525" marT="9525" marB="0" anchor="b"/>
                </a:tc>
              </a:tr>
              <a:tr h="190500">
                <a:tc>
                  <a:txBody>
                    <a:bodyPr/>
                    <a:lstStyle/>
                    <a:p>
                      <a:pPr algn="l" fontAlgn="b"/>
                      <a:r>
                        <a:rPr lang="de-DE" sz="1100" b="0" i="0" u="none" strike="noStrike">
                          <a:solidFill>
                            <a:srgbClr val="000000"/>
                          </a:solidFill>
                          <a:effectLst/>
                          <a:latin typeface="Calibri"/>
                        </a:rPr>
                        <a:t>Rumänien</a:t>
                      </a:r>
                    </a:p>
                  </a:txBody>
                  <a:tcPr marL="9525" marR="9525" marT="9525" marB="0" anchor="b"/>
                </a:tc>
                <a:tc>
                  <a:txBody>
                    <a:bodyPr/>
                    <a:lstStyle/>
                    <a:p>
                      <a:pPr algn="r" fontAlgn="b"/>
                      <a:r>
                        <a:rPr lang="de-DE" sz="1100" b="0" i="0" u="none" strike="noStrike">
                          <a:solidFill>
                            <a:srgbClr val="000000"/>
                          </a:solidFill>
                          <a:effectLst/>
                          <a:latin typeface="Calibri"/>
                        </a:rPr>
                        <a:t>151,05</a:t>
                      </a:r>
                    </a:p>
                  </a:txBody>
                  <a:tcPr marL="9525" marR="9525" marT="9525" marB="0" anchor="b"/>
                </a:tc>
              </a:tr>
              <a:tr h="190500">
                <a:tc>
                  <a:txBody>
                    <a:bodyPr/>
                    <a:lstStyle/>
                    <a:p>
                      <a:pPr algn="l" fontAlgn="b"/>
                      <a:r>
                        <a:rPr lang="de-DE" sz="1100" b="0" i="0" u="none" strike="noStrike">
                          <a:solidFill>
                            <a:srgbClr val="000000"/>
                          </a:solidFill>
                          <a:effectLst/>
                          <a:latin typeface="Calibri"/>
                        </a:rPr>
                        <a:t>Ungarn</a:t>
                      </a:r>
                    </a:p>
                  </a:txBody>
                  <a:tcPr marL="9525" marR="9525" marT="9525" marB="0" anchor="b"/>
                </a:tc>
                <a:tc>
                  <a:txBody>
                    <a:bodyPr/>
                    <a:lstStyle/>
                    <a:p>
                      <a:pPr algn="r" fontAlgn="b"/>
                      <a:r>
                        <a:rPr lang="de-DE" sz="1100" b="0" i="0" u="none" strike="noStrike">
                          <a:solidFill>
                            <a:srgbClr val="000000"/>
                          </a:solidFill>
                          <a:effectLst/>
                          <a:latin typeface="Calibri"/>
                        </a:rPr>
                        <a:t>132,58</a:t>
                      </a:r>
                    </a:p>
                  </a:txBody>
                  <a:tcPr marL="9525" marR="9525" marT="9525" marB="0" anchor="b"/>
                </a:tc>
              </a:tr>
              <a:tr h="190500">
                <a:tc>
                  <a:txBody>
                    <a:bodyPr/>
                    <a:lstStyle/>
                    <a:p>
                      <a:pPr algn="l" fontAlgn="b"/>
                      <a:r>
                        <a:rPr lang="de-DE" sz="1100" b="0" i="0" u="none" strike="noStrike">
                          <a:solidFill>
                            <a:srgbClr val="000000"/>
                          </a:solidFill>
                          <a:effectLst/>
                          <a:latin typeface="Calibri"/>
                        </a:rPr>
                        <a:t>Zypern</a:t>
                      </a:r>
                    </a:p>
                  </a:txBody>
                  <a:tcPr marL="9525" marR="9525" marT="9525" marB="0" anchor="b"/>
                </a:tc>
                <a:tc>
                  <a:txBody>
                    <a:bodyPr/>
                    <a:lstStyle/>
                    <a:p>
                      <a:pPr algn="r" fontAlgn="b"/>
                      <a:r>
                        <a:rPr lang="de-DE" sz="1100" b="0" i="0" u="none" strike="noStrike">
                          <a:solidFill>
                            <a:srgbClr val="000000"/>
                          </a:solidFill>
                          <a:effectLst/>
                          <a:latin typeface="Calibri"/>
                        </a:rPr>
                        <a:t>121,59</a:t>
                      </a:r>
                    </a:p>
                  </a:txBody>
                  <a:tcPr marL="9525" marR="9525" marT="9525" marB="0" anchor="b"/>
                </a:tc>
              </a:tr>
              <a:tr h="190500">
                <a:tc>
                  <a:txBody>
                    <a:bodyPr/>
                    <a:lstStyle/>
                    <a:p>
                      <a:pPr algn="l" fontAlgn="b"/>
                      <a:r>
                        <a:rPr lang="de-DE" sz="1100" b="0" i="0" u="none" strike="noStrike">
                          <a:solidFill>
                            <a:srgbClr val="000000"/>
                          </a:solidFill>
                          <a:effectLst/>
                          <a:latin typeface="Calibri"/>
                        </a:rPr>
                        <a:t>Bulgarien</a:t>
                      </a:r>
                    </a:p>
                  </a:txBody>
                  <a:tcPr marL="9525" marR="9525" marT="9525" marB="0" anchor="b"/>
                </a:tc>
                <a:tc>
                  <a:txBody>
                    <a:bodyPr/>
                    <a:lstStyle/>
                    <a:p>
                      <a:pPr algn="r" fontAlgn="b"/>
                      <a:r>
                        <a:rPr lang="de-DE" sz="1100" b="0" i="0" u="none" strike="noStrike">
                          <a:solidFill>
                            <a:srgbClr val="000000"/>
                          </a:solidFill>
                          <a:effectLst/>
                          <a:latin typeface="Calibri"/>
                        </a:rPr>
                        <a:t>120,77</a:t>
                      </a:r>
                    </a:p>
                  </a:txBody>
                  <a:tcPr marL="9525" marR="9525" marT="9525" marB="0" anchor="b"/>
                </a:tc>
              </a:tr>
              <a:tr h="190500">
                <a:tc>
                  <a:txBody>
                    <a:bodyPr/>
                    <a:lstStyle/>
                    <a:p>
                      <a:pPr algn="l" fontAlgn="b"/>
                      <a:r>
                        <a:rPr lang="de-DE" sz="1100" b="0" i="0" u="none" strike="noStrike">
                          <a:solidFill>
                            <a:srgbClr val="000000"/>
                          </a:solidFill>
                          <a:effectLst/>
                          <a:latin typeface="Calibri"/>
                        </a:rPr>
                        <a:t>Island</a:t>
                      </a:r>
                    </a:p>
                  </a:txBody>
                  <a:tcPr marL="9525" marR="9525" marT="9525" marB="0" anchor="b"/>
                </a:tc>
                <a:tc>
                  <a:txBody>
                    <a:bodyPr/>
                    <a:lstStyle/>
                    <a:p>
                      <a:pPr algn="r" fontAlgn="b"/>
                      <a:r>
                        <a:rPr lang="de-DE" sz="1100" b="0" i="0" u="none" strike="noStrike">
                          <a:solidFill>
                            <a:srgbClr val="000000"/>
                          </a:solidFill>
                          <a:effectLst/>
                          <a:latin typeface="Calibri"/>
                        </a:rPr>
                        <a:t>110,93</a:t>
                      </a:r>
                    </a:p>
                  </a:txBody>
                  <a:tcPr marL="9525" marR="9525" marT="9525" marB="0" anchor="b"/>
                </a:tc>
              </a:tr>
              <a:tr h="190500">
                <a:tc>
                  <a:txBody>
                    <a:bodyPr/>
                    <a:lstStyle/>
                    <a:p>
                      <a:pPr algn="l" fontAlgn="b"/>
                      <a:r>
                        <a:rPr lang="de-DE" sz="1100" b="0" i="0" u="none" strike="noStrike">
                          <a:solidFill>
                            <a:srgbClr val="000000"/>
                          </a:solidFill>
                          <a:effectLst/>
                          <a:latin typeface="Calibri"/>
                        </a:rPr>
                        <a:t>Litauen</a:t>
                      </a:r>
                    </a:p>
                  </a:txBody>
                  <a:tcPr marL="9525" marR="9525" marT="9525" marB="0" anchor="b"/>
                </a:tc>
                <a:tc>
                  <a:txBody>
                    <a:bodyPr/>
                    <a:lstStyle/>
                    <a:p>
                      <a:pPr algn="r" fontAlgn="b"/>
                      <a:r>
                        <a:rPr lang="de-DE" sz="1100" b="0" i="0" u="none" strike="noStrike">
                          <a:solidFill>
                            <a:srgbClr val="000000"/>
                          </a:solidFill>
                          <a:effectLst/>
                          <a:latin typeface="Calibri"/>
                        </a:rPr>
                        <a:t>82,64</a:t>
                      </a:r>
                    </a:p>
                  </a:txBody>
                  <a:tcPr marL="9525" marR="9525" marT="9525" marB="0" anchor="b"/>
                </a:tc>
              </a:tr>
              <a:tr h="190500">
                <a:tc>
                  <a:txBody>
                    <a:bodyPr/>
                    <a:lstStyle/>
                    <a:p>
                      <a:pPr algn="l" fontAlgn="b"/>
                      <a:r>
                        <a:rPr lang="de-DE" sz="1100" b="0" i="0" u="none" strike="noStrike">
                          <a:solidFill>
                            <a:srgbClr val="000000"/>
                          </a:solidFill>
                          <a:effectLst/>
                          <a:latin typeface="Calibri"/>
                        </a:rPr>
                        <a:t>Deutschland</a:t>
                      </a:r>
                    </a:p>
                  </a:txBody>
                  <a:tcPr marL="9525" marR="9525" marT="9525" marB="0" anchor="b"/>
                </a:tc>
                <a:tc>
                  <a:txBody>
                    <a:bodyPr/>
                    <a:lstStyle/>
                    <a:p>
                      <a:pPr algn="r" fontAlgn="b"/>
                      <a:r>
                        <a:rPr lang="de-DE" sz="1100" b="0" i="0" u="none" strike="noStrike">
                          <a:solidFill>
                            <a:srgbClr val="000000"/>
                          </a:solidFill>
                          <a:effectLst/>
                          <a:latin typeface="Calibri"/>
                        </a:rPr>
                        <a:t>80,95</a:t>
                      </a:r>
                    </a:p>
                  </a:txBody>
                  <a:tcPr marL="9525" marR="9525" marT="9525" marB="0" anchor="b"/>
                </a:tc>
              </a:tr>
              <a:tr h="190500">
                <a:tc>
                  <a:txBody>
                    <a:bodyPr/>
                    <a:lstStyle/>
                    <a:p>
                      <a:pPr algn="l" fontAlgn="b"/>
                      <a:r>
                        <a:rPr lang="de-DE" sz="1100" b="0" i="0" u="none" strike="noStrike">
                          <a:solidFill>
                            <a:srgbClr val="000000"/>
                          </a:solidFill>
                          <a:effectLst/>
                          <a:latin typeface="Calibri"/>
                        </a:rPr>
                        <a:t>Dänemark</a:t>
                      </a:r>
                    </a:p>
                  </a:txBody>
                  <a:tcPr marL="9525" marR="9525" marT="9525" marB="0" anchor="b"/>
                </a:tc>
                <a:tc>
                  <a:txBody>
                    <a:bodyPr/>
                    <a:lstStyle/>
                    <a:p>
                      <a:pPr algn="r" fontAlgn="b"/>
                      <a:r>
                        <a:rPr lang="de-DE" sz="1100" b="0" i="0" u="none" strike="noStrike">
                          <a:solidFill>
                            <a:srgbClr val="000000"/>
                          </a:solidFill>
                          <a:effectLst/>
                          <a:latin typeface="Calibri"/>
                        </a:rPr>
                        <a:t>76,99</a:t>
                      </a:r>
                    </a:p>
                  </a:txBody>
                  <a:tcPr marL="9525" marR="9525" marT="9525" marB="0" anchor="b"/>
                </a:tc>
              </a:tr>
              <a:tr h="190500">
                <a:tc>
                  <a:txBody>
                    <a:bodyPr/>
                    <a:lstStyle/>
                    <a:p>
                      <a:pPr algn="l" fontAlgn="b"/>
                      <a:r>
                        <a:rPr lang="de-DE" sz="1100" b="0" i="0" u="none" strike="noStrike" dirty="0">
                          <a:solidFill>
                            <a:srgbClr val="FF0000"/>
                          </a:solidFill>
                          <a:effectLst/>
                          <a:latin typeface="Calibri"/>
                        </a:rPr>
                        <a:t>Lettland</a:t>
                      </a:r>
                    </a:p>
                  </a:txBody>
                  <a:tcPr marL="9525" marR="9525" marT="9525" marB="0" anchor="b"/>
                </a:tc>
                <a:tc>
                  <a:txBody>
                    <a:bodyPr/>
                    <a:lstStyle/>
                    <a:p>
                      <a:pPr algn="r" fontAlgn="b"/>
                      <a:r>
                        <a:rPr lang="de-DE" sz="1100" b="0" i="0" u="none" strike="noStrike" dirty="0">
                          <a:solidFill>
                            <a:srgbClr val="FF0000"/>
                          </a:solidFill>
                          <a:effectLst/>
                          <a:latin typeface="Calibri"/>
                        </a:rPr>
                        <a:t>55,99</a:t>
                      </a:r>
                    </a:p>
                  </a:txBody>
                  <a:tcPr marL="9525" marR="9525" marT="9525" marB="0" anchor="b"/>
                </a:tc>
              </a:tr>
              <a:tr h="190500">
                <a:tc>
                  <a:txBody>
                    <a:bodyPr/>
                    <a:lstStyle/>
                    <a:p>
                      <a:pPr algn="l" fontAlgn="b"/>
                      <a:r>
                        <a:rPr lang="de-DE" sz="1100" b="0" i="0" u="none" strike="noStrike" dirty="0">
                          <a:solidFill>
                            <a:srgbClr val="FF0000"/>
                          </a:solidFill>
                          <a:effectLst/>
                          <a:latin typeface="Calibri"/>
                        </a:rPr>
                        <a:t>Schweden</a:t>
                      </a:r>
                    </a:p>
                  </a:txBody>
                  <a:tcPr marL="9525" marR="9525" marT="9525" marB="0" anchor="b"/>
                </a:tc>
                <a:tc>
                  <a:txBody>
                    <a:bodyPr/>
                    <a:lstStyle/>
                    <a:p>
                      <a:pPr algn="r" fontAlgn="b"/>
                      <a:r>
                        <a:rPr lang="de-DE" sz="1100" b="0" i="0" u="none" strike="noStrike" dirty="0">
                          <a:solidFill>
                            <a:srgbClr val="FF0000"/>
                          </a:solidFill>
                          <a:effectLst/>
                          <a:latin typeface="Calibri"/>
                        </a:rPr>
                        <a:t>50,99</a:t>
                      </a:r>
                    </a:p>
                  </a:txBody>
                  <a:tcPr marL="9525" marR="9525" marT="9525" marB="0" anchor="b"/>
                </a:tc>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8388" y="1700808"/>
            <a:ext cx="5812490" cy="4852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84465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0" y="1052736"/>
            <a:ext cx="9076429" cy="5805264"/>
          </a:xfrm>
        </p:spPr>
        <p:txBody>
          <a:bodyPr>
            <a:noAutofit/>
          </a:bodyPr>
          <a:lstStyle/>
          <a:p>
            <a:pPr>
              <a:spcBef>
                <a:spcPts val="0"/>
              </a:spcBef>
              <a:spcAft>
                <a:spcPts val="600"/>
              </a:spcAft>
              <a:buClr>
                <a:srgbClr val="0070C0"/>
              </a:buClr>
              <a:buFont typeface="Wingdings" panose="05000000000000000000" pitchFamily="2" charset="2"/>
              <a:buChar char="§"/>
            </a:pPr>
            <a:r>
              <a:rPr lang="de-DE" sz="1400" b="1" dirty="0" smtClean="0"/>
              <a:t>Afrika</a:t>
            </a:r>
            <a:r>
              <a:rPr lang="de-DE" sz="1400" dirty="0"/>
              <a:t>: 2,4% der neuen Fälle und 3,9% der neuen Todesfälle</a:t>
            </a:r>
          </a:p>
          <a:p>
            <a:pPr lvl="1">
              <a:spcBef>
                <a:spcPts val="0"/>
              </a:spcBef>
              <a:spcAft>
                <a:spcPts val="600"/>
              </a:spcAft>
              <a:buClr>
                <a:srgbClr val="0070C0"/>
              </a:buClr>
              <a:buFont typeface="Wingdings" panose="05000000000000000000" pitchFamily="2" charset="2"/>
              <a:buChar char="§"/>
            </a:pPr>
            <a:r>
              <a:rPr lang="de-DE" sz="1400" dirty="0" smtClean="0"/>
              <a:t>die </a:t>
            </a:r>
            <a:r>
              <a:rPr lang="de-DE" sz="1400" dirty="0"/>
              <a:t>fünf Länder, die die meisten Fälle melden, sind </a:t>
            </a:r>
            <a:r>
              <a:rPr lang="de-DE" sz="1400" dirty="0" smtClean="0"/>
              <a:t>Südafrika, Marokko, Ägypten, Äthiopien und Nigeria. </a:t>
            </a:r>
          </a:p>
          <a:p>
            <a:pPr>
              <a:spcBef>
                <a:spcPts val="0"/>
              </a:spcBef>
              <a:spcAft>
                <a:spcPts val="600"/>
              </a:spcAft>
              <a:buClr>
                <a:srgbClr val="0070C0"/>
              </a:buClr>
              <a:buFont typeface="Wingdings" panose="05000000000000000000" pitchFamily="2" charset="2"/>
              <a:buChar char="§"/>
            </a:pPr>
            <a:r>
              <a:rPr lang="de-DE" sz="1400" b="1" dirty="0" smtClean="0"/>
              <a:t>Amerika</a:t>
            </a:r>
            <a:r>
              <a:rPr lang="de-DE" sz="1400" dirty="0"/>
              <a:t>: </a:t>
            </a:r>
            <a:r>
              <a:rPr lang="de-DE" sz="1400" dirty="0" smtClean="0"/>
              <a:t>31,15</a:t>
            </a:r>
            <a:r>
              <a:rPr lang="de-DE" sz="1400" dirty="0"/>
              <a:t>% der neuen Fälle und 42,25% der neuen Todesfälle</a:t>
            </a:r>
          </a:p>
          <a:p>
            <a:pPr lvl="1">
              <a:spcBef>
                <a:spcPts val="0"/>
              </a:spcBef>
              <a:spcAft>
                <a:spcPts val="600"/>
              </a:spcAft>
              <a:buClr>
                <a:srgbClr val="0070C0"/>
              </a:buClr>
              <a:buFont typeface="Wingdings" panose="05000000000000000000" pitchFamily="2" charset="2"/>
              <a:buChar char="§"/>
            </a:pPr>
            <a:r>
              <a:rPr lang="de-DE" sz="1400" dirty="0" smtClean="0"/>
              <a:t>die </a:t>
            </a:r>
            <a:r>
              <a:rPr lang="de-DE" sz="1400" dirty="0"/>
              <a:t>fünf Länder, die die meisten Fälle melden, sind die Vereinigten Staaten, Brasilien, Argentinien, Kolumbien und Mexiko.</a:t>
            </a:r>
          </a:p>
          <a:p>
            <a:pPr lvl="1">
              <a:spcBef>
                <a:spcPts val="0"/>
              </a:spcBef>
              <a:spcAft>
                <a:spcPts val="600"/>
              </a:spcAft>
              <a:buClr>
                <a:srgbClr val="0070C0"/>
              </a:buClr>
              <a:buFont typeface="Wingdings" panose="05000000000000000000" pitchFamily="2" charset="2"/>
              <a:buChar char="§"/>
            </a:pPr>
            <a:r>
              <a:rPr lang="de-DE" sz="1400" dirty="0" smtClean="0"/>
              <a:t>Kolumbien ist das achte Land mit mehr als 1 Million COVID-19-Fällen. </a:t>
            </a:r>
          </a:p>
          <a:p>
            <a:pPr>
              <a:spcBef>
                <a:spcPts val="0"/>
              </a:spcBef>
              <a:spcAft>
                <a:spcPts val="600"/>
              </a:spcAft>
              <a:buClr>
                <a:srgbClr val="0070C0"/>
              </a:buClr>
              <a:buFont typeface="Wingdings" panose="05000000000000000000" pitchFamily="2" charset="2"/>
              <a:buChar char="§"/>
            </a:pPr>
            <a:r>
              <a:rPr lang="de-DE" sz="1400" b="1" dirty="0" smtClean="0"/>
              <a:t>Asien</a:t>
            </a:r>
            <a:r>
              <a:rPr lang="de-DE" sz="1400" dirty="0"/>
              <a:t>: 21% der neuen Fälle und 25,34% der neuen </a:t>
            </a:r>
            <a:r>
              <a:rPr lang="de-DE" sz="1400" dirty="0" smtClean="0"/>
              <a:t>Todesfälle.</a:t>
            </a:r>
          </a:p>
          <a:p>
            <a:pPr lvl="1">
              <a:spcBef>
                <a:spcPts val="0"/>
              </a:spcBef>
              <a:spcAft>
                <a:spcPts val="600"/>
              </a:spcAft>
              <a:buClr>
                <a:srgbClr val="0070C0"/>
              </a:buClr>
              <a:buFont typeface="Wingdings" panose="05000000000000000000" pitchFamily="2" charset="2"/>
              <a:buChar char="§"/>
            </a:pPr>
            <a:r>
              <a:rPr lang="de-DE" sz="1400" dirty="0" smtClean="0"/>
              <a:t>die fünf Länder, die die meisten Fälle melden, sind Indien , Iran, Irak, Bangladesch und Indonesien </a:t>
            </a:r>
          </a:p>
          <a:p>
            <a:pPr marL="342900" lvl="1" indent="-342900">
              <a:spcBef>
                <a:spcPts val="0"/>
              </a:spcBef>
              <a:spcAft>
                <a:spcPts val="600"/>
              </a:spcAft>
              <a:buClr>
                <a:srgbClr val="0070C0"/>
              </a:buClr>
              <a:buFont typeface="Wingdings" panose="05000000000000000000" pitchFamily="2" charset="2"/>
              <a:buChar char="§"/>
            </a:pPr>
            <a:r>
              <a:rPr lang="de-DE" sz="1400" b="1" dirty="0" smtClean="0"/>
              <a:t>Europa</a:t>
            </a:r>
            <a:r>
              <a:rPr lang="de-DE" sz="1400" dirty="0" smtClean="0"/>
              <a:t>:35</a:t>
            </a:r>
            <a:r>
              <a:rPr lang="de-DE" sz="1400" dirty="0"/>
              <a:t>% der neuen Fälle und 28,46% der neuen Todesfälle</a:t>
            </a:r>
          </a:p>
          <a:p>
            <a:pPr lvl="1">
              <a:spcBef>
                <a:spcPts val="0"/>
              </a:spcBef>
              <a:spcAft>
                <a:spcPts val="600"/>
              </a:spcAft>
              <a:buClr>
                <a:srgbClr val="0070C0"/>
              </a:buClr>
              <a:buFont typeface="Wingdings" panose="05000000000000000000" pitchFamily="2" charset="2"/>
              <a:buChar char="§"/>
            </a:pPr>
            <a:r>
              <a:rPr lang="de-DE" sz="1400" dirty="0" smtClean="0"/>
              <a:t>die </a:t>
            </a:r>
            <a:r>
              <a:rPr lang="de-DE" sz="1400" dirty="0"/>
              <a:t>fünf Länder, die die meisten Fälle melden, sind </a:t>
            </a:r>
            <a:r>
              <a:rPr lang="de-DE" sz="1400" dirty="0" smtClean="0"/>
              <a:t>Russland, Frankreich, Spanien, </a:t>
            </a:r>
            <a:r>
              <a:rPr lang="de-DE" sz="1400" dirty="0"/>
              <a:t>das Vereinigte Königreich </a:t>
            </a:r>
            <a:r>
              <a:rPr lang="de-DE" sz="1400" dirty="0" smtClean="0"/>
              <a:t>und Italien.</a:t>
            </a:r>
          </a:p>
          <a:p>
            <a:pPr lvl="1">
              <a:spcBef>
                <a:spcPts val="0"/>
              </a:spcBef>
              <a:spcAft>
                <a:spcPts val="600"/>
              </a:spcAft>
              <a:buClr>
                <a:srgbClr val="0070C0"/>
              </a:buClr>
              <a:buFont typeface="Wingdings" panose="05000000000000000000" pitchFamily="2" charset="2"/>
              <a:buChar char="§"/>
            </a:pPr>
            <a:r>
              <a:rPr lang="de-DE" sz="1400" b="1" dirty="0" smtClean="0">
                <a:solidFill>
                  <a:srgbClr val="366092"/>
                </a:solidFill>
              </a:rPr>
              <a:t>ECDC RRA 23.10.</a:t>
            </a:r>
            <a:r>
              <a:rPr lang="de-DE" sz="1400" b="1" dirty="0" smtClean="0"/>
              <a:t>: </a:t>
            </a:r>
            <a:r>
              <a:rPr lang="de-DE" sz="1400" dirty="0"/>
              <a:t>erhebliche weitere Zunahme der </a:t>
            </a:r>
            <a:r>
              <a:rPr lang="de-DE" sz="1400" dirty="0" smtClean="0"/>
              <a:t>COVID-19-Infektionen in jüngeren und auch </a:t>
            </a:r>
            <a:r>
              <a:rPr lang="de-DE" sz="1400" dirty="0"/>
              <a:t>älteren </a:t>
            </a:r>
            <a:r>
              <a:rPr lang="de-DE" sz="1400" dirty="0" smtClean="0"/>
              <a:t>Altersgruppen. </a:t>
            </a:r>
          </a:p>
          <a:p>
            <a:pPr marL="857250" lvl="2" indent="0">
              <a:spcBef>
                <a:spcPts val="0"/>
              </a:spcBef>
              <a:spcAft>
                <a:spcPts val="600"/>
              </a:spcAft>
              <a:buClr>
                <a:srgbClr val="0070C0"/>
              </a:buClr>
              <a:buNone/>
            </a:pPr>
            <a:r>
              <a:rPr lang="de-DE" sz="1400" dirty="0" smtClean="0"/>
              <a:t>Die </a:t>
            </a:r>
            <a:r>
              <a:rPr lang="de-DE" sz="1400" dirty="0"/>
              <a:t>gemeldete Testpositivität hat seit August stetig zugenommen und in den letzten Wochen eine deutliche Eskalation gezeigt, was auf einen realen Anstieg der Virusübertragungsraten hindeutet und nicht nur auf gemeldete Fälle, die auf verstärkte T</a:t>
            </a:r>
            <a:r>
              <a:rPr lang="de-DE" sz="1400" dirty="0" smtClean="0"/>
              <a:t>estung zurückzuführen </a:t>
            </a:r>
            <a:r>
              <a:rPr lang="de-DE" sz="1400" dirty="0"/>
              <a:t>sind. </a:t>
            </a:r>
            <a:endParaRPr lang="de-DE" sz="1400" dirty="0" smtClean="0"/>
          </a:p>
          <a:p>
            <a:pPr marL="857250" lvl="2" indent="0">
              <a:spcBef>
                <a:spcPts val="0"/>
              </a:spcBef>
              <a:spcAft>
                <a:spcPts val="600"/>
              </a:spcAft>
              <a:buClr>
                <a:srgbClr val="0070C0"/>
              </a:buClr>
              <a:buNone/>
            </a:pPr>
            <a:r>
              <a:rPr lang="de-DE" sz="1400" dirty="0" smtClean="0"/>
              <a:t>Die </a:t>
            </a:r>
            <a:r>
              <a:rPr lang="de-DE" sz="1400" dirty="0"/>
              <a:t>Auswirkungen in Bezug auf den Druck auf die Gesundheitsdienste und die Sterblichkeit sind immer offensichtlicher geworden.</a:t>
            </a:r>
          </a:p>
          <a:p>
            <a:pPr>
              <a:spcBef>
                <a:spcPts val="0"/>
              </a:spcBef>
              <a:spcAft>
                <a:spcPts val="600"/>
              </a:spcAft>
              <a:buClr>
                <a:srgbClr val="0070C0"/>
              </a:buClr>
              <a:buFont typeface="Wingdings" panose="05000000000000000000" pitchFamily="2" charset="2"/>
              <a:buChar char="§"/>
            </a:pPr>
            <a:r>
              <a:rPr lang="de-DE" sz="1400" b="1" dirty="0" smtClean="0"/>
              <a:t>Ozeanien</a:t>
            </a:r>
            <a:r>
              <a:rPr lang="de-DE" sz="1400" dirty="0"/>
              <a:t>: 39.827 </a:t>
            </a:r>
            <a:r>
              <a:rPr lang="de-DE" sz="1400" dirty="0" smtClean="0"/>
              <a:t>Fälle </a:t>
            </a:r>
            <a:r>
              <a:rPr lang="de-DE" sz="1400" dirty="0"/>
              <a:t>kumulativ</a:t>
            </a:r>
            <a:r>
              <a:rPr lang="de-DE" sz="1400" dirty="0" smtClean="0"/>
              <a:t>; 0,09</a:t>
            </a:r>
            <a:r>
              <a:rPr lang="de-DE" sz="1400" dirty="0"/>
              <a:t>% der neuen Fälle und 0,03% der neuen </a:t>
            </a:r>
            <a:r>
              <a:rPr lang="de-DE" sz="1400" dirty="0" smtClean="0"/>
              <a:t>Todesfälle</a:t>
            </a:r>
            <a:endParaRPr lang="de-DE" sz="1400" dirty="0"/>
          </a:p>
          <a:p>
            <a:pPr lvl="1">
              <a:spcBef>
                <a:spcPts val="0"/>
              </a:spcBef>
              <a:spcAft>
                <a:spcPts val="600"/>
              </a:spcAft>
              <a:buClr>
                <a:srgbClr val="0070C0"/>
              </a:buClr>
              <a:buFont typeface="Wingdings" panose="05000000000000000000" pitchFamily="2" charset="2"/>
              <a:buChar char="§"/>
            </a:pPr>
            <a:r>
              <a:rPr lang="de-DE" sz="1400" dirty="0" smtClean="0"/>
              <a:t>Die </a:t>
            </a:r>
            <a:r>
              <a:rPr lang="de-DE" sz="1400" dirty="0"/>
              <a:t>Abriegelung von Victoria (Australiens zweitgrößter </a:t>
            </a:r>
            <a:r>
              <a:rPr lang="de-DE" sz="1400" dirty="0" smtClean="0"/>
              <a:t>Stadt und COVID-Epizentrum </a:t>
            </a:r>
            <a:r>
              <a:rPr lang="de-DE" sz="1400" dirty="0"/>
              <a:t>des Landes </a:t>
            </a:r>
            <a:r>
              <a:rPr lang="de-DE" sz="1400" dirty="0" smtClean="0"/>
              <a:t>) </a:t>
            </a:r>
            <a:r>
              <a:rPr lang="de-DE" sz="1400" dirty="0"/>
              <a:t>wird gelockert, </a:t>
            </a:r>
            <a:r>
              <a:rPr lang="de-DE" sz="1400" dirty="0" smtClean="0"/>
              <a:t>da es </a:t>
            </a:r>
            <a:r>
              <a:rPr lang="de-DE" sz="1400" dirty="0"/>
              <a:t>zum ersten Mal seit </a:t>
            </a:r>
            <a:r>
              <a:rPr lang="de-DE" sz="1400" dirty="0" smtClean="0"/>
              <a:t>4 Monaten </a:t>
            </a:r>
            <a:r>
              <a:rPr lang="de-DE" sz="1400" dirty="0"/>
              <a:t>24 Stunden ohne Neuinfektionen </a:t>
            </a:r>
            <a:r>
              <a:rPr lang="de-DE" sz="1400" dirty="0" smtClean="0"/>
              <a:t>gab.</a:t>
            </a:r>
            <a:endParaRPr lang="de-DE" sz="1400" dirty="0"/>
          </a:p>
          <a:p>
            <a:pPr marL="0" indent="0">
              <a:spcBef>
                <a:spcPts val="0"/>
              </a:spcBef>
              <a:spcAft>
                <a:spcPts val="600"/>
              </a:spcAft>
              <a:buClr>
                <a:srgbClr val="0070C0"/>
              </a:buClr>
              <a:buNone/>
            </a:pPr>
            <a:endParaRPr lang="de-DE" sz="1400" b="1" dirty="0" smtClean="0"/>
          </a:p>
          <a:p>
            <a:pPr marL="0" indent="0">
              <a:spcBef>
                <a:spcPts val="0"/>
              </a:spcBef>
              <a:spcAft>
                <a:spcPts val="600"/>
              </a:spcAft>
              <a:buClr>
                <a:srgbClr val="0070C0"/>
              </a:buClr>
              <a:buNone/>
            </a:pPr>
            <a:endParaRPr lang="de-DE" sz="1400" b="1" dirty="0" smtClean="0">
              <a:solidFill>
                <a:schemeClr val="tx2"/>
              </a:solidFill>
            </a:endParaRPr>
          </a:p>
        </p:txBody>
      </p:sp>
      <p:sp>
        <p:nvSpPr>
          <p:cNvPr id="5" name="Titel 4"/>
          <p:cNvSpPr txBox="1">
            <a:spLocks/>
          </p:cNvSpPr>
          <p:nvPr/>
        </p:nvSpPr>
        <p:spPr>
          <a:xfrm>
            <a:off x="180000" y="331200"/>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Zusammenfassung / Überblick (der </a:t>
            </a:r>
            <a:r>
              <a:rPr kumimoji="0" lang="de-DE" sz="2400" b="1" i="0" u="none" strike="noStrike" kern="1200" cap="none" spc="0" normalizeH="0" noProof="0" dirty="0" smtClean="0">
                <a:ln>
                  <a:noFill/>
                </a:ln>
                <a:solidFill>
                  <a:srgbClr val="006EC7"/>
                </a:solidFill>
                <a:effectLst/>
                <a:uLnTx/>
                <a:uFillTx/>
                <a:latin typeface="Calibri"/>
                <a:ea typeface="+mj-ea"/>
                <a:cs typeface="+mj-cs"/>
              </a:rPr>
              <a:t>vergangenen 7T)</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spTree>
    <p:extLst>
      <p:ext uri="{BB962C8B-B14F-4D97-AF65-F5344CB8AC3E}">
        <p14:creationId xmlns:p14="http://schemas.microsoft.com/office/powerpoint/2010/main" val="573782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80000" y="331200"/>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smtClean="0">
                <a:ln>
                  <a:noFill/>
                </a:ln>
                <a:solidFill>
                  <a:srgbClr val="006EC7"/>
                </a:solidFill>
                <a:effectLst/>
                <a:uLnTx/>
                <a:uFillTx/>
                <a:latin typeface="Calibri"/>
                <a:ea typeface="+mj-ea"/>
                <a:cs typeface="+mj-cs"/>
              </a:rPr>
              <a:t>Überblick</a:t>
            </a:r>
            <a:r>
              <a:rPr kumimoji="0" lang="de-DE" sz="2400" b="1" i="0" u="none" strike="noStrike" kern="1200" cap="none" spc="0" normalizeH="0" noProof="0" dirty="0" smtClean="0">
                <a:ln>
                  <a:noFill/>
                </a:ln>
                <a:solidFill>
                  <a:srgbClr val="006EC7"/>
                </a:solidFill>
                <a:effectLst/>
                <a:uLnTx/>
                <a:uFillTx/>
                <a:latin typeface="Calibri"/>
                <a:ea typeface="+mj-ea"/>
                <a:cs typeface="+mj-cs"/>
              </a:rPr>
              <a:t> China</a:t>
            </a:r>
            <a:endParaRPr kumimoji="0" lang="de-DE" sz="2400" b="1" i="0" u="none" strike="noStrike" kern="1200" cap="none" spc="0" normalizeH="0" baseline="0" noProof="0" dirty="0">
              <a:ln>
                <a:noFill/>
              </a:ln>
              <a:solidFill>
                <a:srgbClr val="006EC7"/>
              </a:solidFill>
              <a:effectLst/>
              <a:uLnTx/>
              <a:uFillTx/>
              <a:latin typeface="Calibri"/>
              <a:ea typeface="+mj-ea"/>
              <a:cs typeface="+mj-cs"/>
            </a:endParaRPr>
          </a:p>
        </p:txBody>
      </p:sp>
      <p:cxnSp>
        <p:nvCxnSpPr>
          <p:cNvPr id="6" name="Gerade Verbindung 5"/>
          <p:cNvCxnSpPr/>
          <p:nvPr/>
        </p:nvCxnSpPr>
        <p:spPr>
          <a:xfrm>
            <a:off x="0" y="908720"/>
            <a:ext cx="9144000" cy="0"/>
          </a:xfrm>
          <a:prstGeom prst="line">
            <a:avLst/>
          </a:prstGeom>
          <a:noFill/>
          <a:ln w="19050" cap="flat" cmpd="sng" algn="ctr">
            <a:solidFill>
              <a:srgbClr val="006EC7"/>
            </a:solidFill>
            <a:prstDash val="solid"/>
          </a:ln>
          <a:effectLst/>
        </p:spPr>
      </p:cxnSp>
      <p:pic>
        <p:nvPicPr>
          <p:cNvPr id="3074"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683568" y="2280297"/>
            <a:ext cx="5184576" cy="23008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Tabelle 3"/>
          <p:cNvGraphicFramePr>
            <a:graphicFrameLocks noGrp="1"/>
          </p:cNvGraphicFramePr>
          <p:nvPr>
            <p:extLst>
              <p:ext uri="{D42A27DB-BD31-4B8C-83A1-F6EECF244321}">
                <p14:modId xmlns:p14="http://schemas.microsoft.com/office/powerpoint/2010/main" val="501801093"/>
              </p:ext>
            </p:extLst>
          </p:nvPr>
        </p:nvGraphicFramePr>
        <p:xfrm>
          <a:off x="176106" y="980728"/>
          <a:ext cx="8806619" cy="1003925"/>
        </p:xfrm>
        <a:graphic>
          <a:graphicData uri="http://schemas.openxmlformats.org/drawingml/2006/table">
            <a:tbl>
              <a:tblPr firstRow="1" firstCol="1" bandRow="1"/>
              <a:tblGrid>
                <a:gridCol w="1753035"/>
                <a:gridCol w="1490731"/>
                <a:gridCol w="1357894"/>
                <a:gridCol w="1306402"/>
                <a:gridCol w="792088"/>
                <a:gridCol w="792088"/>
                <a:gridCol w="1314381"/>
              </a:tblGrid>
              <a:tr h="648072">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smtClean="0">
                          <a:solidFill>
                            <a:srgbClr val="366092"/>
                          </a:solidFill>
                          <a:effectLst/>
                          <a:latin typeface="+mn-lt"/>
                          <a:ea typeface="+mn-ea"/>
                          <a:cs typeface="+mn-cs"/>
                        </a:rPr>
                        <a:t>Fälle kumulativ</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smtClean="0">
                          <a:solidFill>
                            <a:srgbClr val="366092"/>
                          </a:solidFill>
                          <a:effectLst/>
                          <a:latin typeface="+mn-lt"/>
                          <a:ea typeface="+mn-ea"/>
                          <a:cs typeface="+mn-cs"/>
                        </a:rPr>
                        <a:t>Neue Fälle in den letzten 7T</a:t>
                      </a:r>
                      <a:endParaRPr lang="de-DE" sz="16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Veränderung %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7d-Inzidenz/ 100.000 </a:t>
                      </a:r>
                      <a:r>
                        <a:rPr lang="de-DE" sz="1600" b="1" i="0" u="none" strike="noStrike" kern="1200" dirty="0" err="1">
                          <a:solidFill>
                            <a:srgbClr val="366092"/>
                          </a:solidFill>
                          <a:effectLst/>
                          <a:latin typeface="+mn-lt"/>
                          <a:ea typeface="+mn-ea"/>
                          <a:cs typeface="+mn-cs"/>
                        </a:rPr>
                        <a:t>Ew</a:t>
                      </a:r>
                      <a:endParaRPr lang="de-DE" sz="16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R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smtClean="0">
                          <a:solidFill>
                            <a:srgbClr val="366092"/>
                          </a:solidFill>
                          <a:effectLst/>
                          <a:latin typeface="+mn-lt"/>
                          <a:ea typeface="+mn-ea"/>
                          <a:cs typeface="+mn-cs"/>
                        </a:rPr>
                        <a:t>CFR %</a:t>
                      </a:r>
                      <a:endParaRPr lang="de-DE" sz="16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smtClean="0">
                          <a:solidFill>
                            <a:srgbClr val="366092"/>
                          </a:solidFill>
                          <a:effectLst/>
                          <a:latin typeface="+mn-lt"/>
                          <a:ea typeface="+mn-ea"/>
                          <a:cs typeface="+mn-cs"/>
                        </a:rPr>
                        <a:t>Todesfälle</a:t>
                      </a:r>
                      <a:r>
                        <a:rPr lang="de-DE" sz="1600" b="1" i="0" u="none" strike="noStrike" kern="1200" baseline="0" dirty="0" smtClean="0">
                          <a:solidFill>
                            <a:srgbClr val="366092"/>
                          </a:solidFill>
                          <a:effectLst/>
                          <a:latin typeface="+mn-lt"/>
                          <a:ea typeface="+mn-ea"/>
                          <a:cs typeface="+mn-cs"/>
                        </a:rPr>
                        <a:t> 7T</a:t>
                      </a:r>
                      <a:endParaRPr lang="de-DE" sz="1600" b="1" i="0" u="none" strike="noStrike" kern="1200" dirty="0">
                        <a:solidFill>
                          <a:srgbClr val="366092"/>
                        </a:solidFill>
                        <a:effectLst/>
                        <a:latin typeface="+mn-lt"/>
                        <a:ea typeface="+mn-ea"/>
                        <a:cs typeface="+mn-cs"/>
                      </a:endParaRP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55853">
                <a:tc>
                  <a:txBody>
                    <a:bodyPr/>
                    <a:lstStyle/>
                    <a:p>
                      <a:pPr algn="l" fontAlgn="b"/>
                      <a:r>
                        <a:rPr lang="de-DE" sz="1600" b="0" i="0" u="none" strike="noStrike" kern="1200" dirty="0" smtClean="0">
                          <a:solidFill>
                            <a:schemeClr val="tx2"/>
                          </a:solidFill>
                          <a:effectLst/>
                          <a:latin typeface="Calibri"/>
                          <a:ea typeface="+mn-ea"/>
                          <a:cs typeface="+mn-cs"/>
                        </a:rPr>
                        <a:t>91.125</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fontAlgn="b"/>
                      <a:r>
                        <a:rPr lang="de-DE" sz="1600" b="0" i="0" u="none" strike="noStrike" kern="1200" dirty="0">
                          <a:solidFill>
                            <a:schemeClr val="tx2"/>
                          </a:solidFill>
                          <a:effectLst/>
                          <a:latin typeface="Calibri"/>
                          <a:ea typeface="+mn-ea"/>
                          <a:cs typeface="+mn-cs"/>
                        </a:rPr>
                        <a:t>170</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fontAlgn="b"/>
                      <a:r>
                        <a:rPr lang="de-DE" sz="1600" b="0" i="0" u="none" strike="noStrike" kern="1200" dirty="0">
                          <a:solidFill>
                            <a:schemeClr val="tx2"/>
                          </a:solidFill>
                          <a:effectLst/>
                          <a:latin typeface="Calibri"/>
                          <a:ea typeface="+mn-ea"/>
                          <a:cs typeface="+mn-cs"/>
                        </a:rPr>
                        <a:t>-3,95</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fontAlgn="b"/>
                      <a:r>
                        <a:rPr lang="de-DE" sz="1600" b="0" i="0" u="none" strike="noStrike" kern="1200" dirty="0">
                          <a:solidFill>
                            <a:schemeClr val="tx2"/>
                          </a:solidFill>
                          <a:effectLst/>
                          <a:latin typeface="Calibri"/>
                          <a:ea typeface="+mn-ea"/>
                          <a:cs typeface="+mn-cs"/>
                        </a:rPr>
                        <a:t>0,01</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fontAlgn="b"/>
                      <a:r>
                        <a:rPr lang="de-DE" sz="1600" b="0" i="0" u="none" strike="noStrike" kern="1200" dirty="0" smtClean="0">
                          <a:solidFill>
                            <a:schemeClr val="tx2"/>
                          </a:solidFill>
                          <a:effectLst/>
                          <a:latin typeface="Calibri"/>
                          <a:ea typeface="+mn-ea"/>
                          <a:cs typeface="+mn-cs"/>
                        </a:rPr>
                        <a:t>1</a:t>
                      </a:r>
                      <a:endParaRPr lang="de-DE" sz="1600" b="0" i="0" u="none" strike="noStrike" kern="1200" dirty="0">
                        <a:solidFill>
                          <a:schemeClr val="tx2"/>
                        </a:solidFill>
                        <a:effectLst/>
                        <a:latin typeface="Calibri"/>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l" fontAlgn="b"/>
                      <a:r>
                        <a:rPr lang="de-DE" sz="1600" b="0" i="0" u="none" strike="noStrike" kern="1200" dirty="0">
                          <a:solidFill>
                            <a:schemeClr val="tx2"/>
                          </a:solidFill>
                          <a:effectLst/>
                          <a:latin typeface="Calibri"/>
                          <a:ea typeface="+mn-ea"/>
                          <a:cs typeface="+mn-cs"/>
                        </a:rPr>
                        <a:t>0,33</a:t>
                      </a: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0" i="0" u="none" strike="noStrike" kern="1200" dirty="0" smtClean="0">
                          <a:solidFill>
                            <a:schemeClr val="tx2"/>
                          </a:solidFill>
                          <a:effectLst/>
                          <a:latin typeface="Calibri"/>
                          <a:ea typeface="+mn-ea"/>
                          <a:cs typeface="+mn-cs"/>
                        </a:rPr>
                        <a:t>0</a:t>
                      </a:r>
                      <a:endParaRPr lang="de-DE" sz="1600" b="0" i="0" u="none" strike="noStrike" kern="1200" dirty="0" smtClean="0">
                        <a:solidFill>
                          <a:schemeClr val="tx2"/>
                        </a:solidFill>
                        <a:effectLst/>
                        <a:latin typeface="Calibri"/>
                        <a:ea typeface="+mn-ea"/>
                        <a:cs typeface="+mn-cs"/>
                      </a:endParaRPr>
                    </a:p>
                  </a:txBody>
                  <a:tcPr marL="9525" marR="9525" marT="9525" marB="0" anchor="ctr">
                    <a:lnL>
                      <a:noFill/>
                    </a:lnL>
                    <a:lnR>
                      <a:noFill/>
                    </a:lnR>
                    <a:lnT w="12700" cap="flat" cmpd="sng" algn="ctr">
                      <a:solidFill>
                        <a:srgbClr val="4F81BD"/>
                      </a:solidFill>
                      <a:prstDash val="solid"/>
                      <a:round/>
                      <a:headEnd type="none" w="med" len="med"/>
                      <a:tailEnd type="none" w="med" len="med"/>
                    </a:lnT>
                    <a:lnB>
                      <a:noFill/>
                    </a:lnB>
                    <a:solidFill>
                      <a:srgbClr val="D3DFEE"/>
                    </a:solidFill>
                  </a:tcPr>
                </a:tc>
              </a:tr>
            </a:tbl>
          </a:graphicData>
        </a:graphic>
      </p:graphicFrame>
      <p:sp>
        <p:nvSpPr>
          <p:cNvPr id="7" name="Rechteck 6"/>
          <p:cNvSpPr/>
          <p:nvPr/>
        </p:nvSpPr>
        <p:spPr>
          <a:xfrm>
            <a:off x="35496" y="4797152"/>
            <a:ext cx="8872478" cy="1846659"/>
          </a:xfrm>
          <a:prstGeom prst="rect">
            <a:avLst/>
          </a:prstGeom>
        </p:spPr>
        <p:txBody>
          <a:bodyPr wrap="square">
            <a:spAutoFit/>
          </a:bodyPr>
          <a:lstStyle/>
          <a:p>
            <a:r>
              <a:rPr lang="de-DE" b="1" dirty="0" smtClean="0">
                <a:solidFill>
                  <a:srgbClr val="366092"/>
                </a:solidFill>
              </a:rPr>
              <a:t>The Lancet: </a:t>
            </a:r>
            <a:r>
              <a:rPr lang="en-US" b="1" dirty="0">
                <a:solidFill>
                  <a:srgbClr val="366092"/>
                </a:solidFill>
              </a:rPr>
              <a:t>China's successful control of COVID-19</a:t>
            </a:r>
            <a:endParaRPr lang="de-DE" b="1" dirty="0" smtClean="0">
              <a:solidFill>
                <a:srgbClr val="366092"/>
              </a:solidFill>
            </a:endParaRPr>
          </a:p>
          <a:p>
            <a:pPr marL="285750" indent="-285750">
              <a:buFont typeface="Arial" panose="020B0604020202020204" pitchFamily="34" charset="0"/>
              <a:buChar char="•"/>
            </a:pPr>
            <a:r>
              <a:rPr lang="de-DE" sz="1600" dirty="0" smtClean="0"/>
              <a:t>China </a:t>
            </a:r>
            <a:r>
              <a:rPr lang="de-DE" sz="1600" dirty="0"/>
              <a:t>hat ein zentralisiertes </a:t>
            </a:r>
            <a:r>
              <a:rPr lang="de-DE" sz="1600" dirty="0" err="1" smtClean="0"/>
              <a:t>Epidemiebekämpfungssystem</a:t>
            </a:r>
            <a:endParaRPr lang="de-DE" sz="1600" dirty="0" smtClean="0"/>
          </a:p>
          <a:p>
            <a:pPr marL="285750" indent="-285750">
              <a:buFont typeface="Arial" panose="020B0604020202020204" pitchFamily="34" charset="0"/>
              <a:buChar char="•"/>
            </a:pPr>
            <a:r>
              <a:rPr lang="de-DE" sz="1600" dirty="0" smtClean="0"/>
              <a:t>Die </a:t>
            </a:r>
            <a:r>
              <a:rPr lang="de-DE" sz="1600" dirty="0"/>
              <a:t>Schnelligkeit der Reaktion Chinas war der entscheidende </a:t>
            </a:r>
            <a:r>
              <a:rPr lang="de-DE" sz="1600" dirty="0" smtClean="0"/>
              <a:t>Faktor</a:t>
            </a:r>
          </a:p>
          <a:p>
            <a:pPr marL="285750" indent="-285750">
              <a:buFont typeface="Arial" panose="020B0604020202020204" pitchFamily="34" charset="0"/>
              <a:buChar char="•"/>
            </a:pPr>
            <a:r>
              <a:rPr lang="de-DE" sz="1600" dirty="0" smtClean="0"/>
              <a:t>Wuhan </a:t>
            </a:r>
            <a:r>
              <a:rPr lang="de-DE" sz="1600" dirty="0"/>
              <a:t>wurde für 76 Tage unter einen strengen </a:t>
            </a:r>
            <a:r>
              <a:rPr lang="de-DE" sz="1600" dirty="0" err="1"/>
              <a:t>Lockdown</a:t>
            </a:r>
            <a:r>
              <a:rPr lang="de-DE" sz="1600" dirty="0"/>
              <a:t> gestellt. Die Bevölkerung hielt sich sehr strikt an die Verwendung von Masken. </a:t>
            </a:r>
            <a:r>
              <a:rPr lang="de-DE" sz="1600" dirty="0" smtClean="0"/>
              <a:t>Neue Krankenhäuser </a:t>
            </a:r>
            <a:r>
              <a:rPr lang="de-DE" sz="1600" dirty="0"/>
              <a:t>wurden an öffentlichen Orten wie </a:t>
            </a:r>
            <a:r>
              <a:rPr lang="de-DE" sz="1600" dirty="0" smtClean="0"/>
              <a:t>Stadien eingerichtet </a:t>
            </a:r>
            <a:r>
              <a:rPr lang="de-DE" sz="1600" dirty="0"/>
              <a:t>und dienten dazu, Patienten mit leichten bis mittelschweren Symptomen von COVID-19 zu isolieren. </a:t>
            </a:r>
          </a:p>
        </p:txBody>
      </p:sp>
      <p:sp>
        <p:nvSpPr>
          <p:cNvPr id="10" name="Textfeld 9"/>
          <p:cNvSpPr txBox="1"/>
          <p:nvPr/>
        </p:nvSpPr>
        <p:spPr>
          <a:xfrm>
            <a:off x="213654" y="1988840"/>
            <a:ext cx="3240360" cy="307777"/>
          </a:xfrm>
          <a:prstGeom prst="rect">
            <a:avLst/>
          </a:prstGeom>
          <a:noFill/>
        </p:spPr>
        <p:txBody>
          <a:bodyPr wrap="square" rtlCol="0">
            <a:spAutoFit/>
          </a:bodyPr>
          <a:lstStyle/>
          <a:p>
            <a:r>
              <a:rPr lang="de-DE" sz="1400" i="1" dirty="0" smtClean="0">
                <a:solidFill>
                  <a:prstClr val="black"/>
                </a:solidFill>
              </a:rPr>
              <a:t>Quelle: ECDC, Stand: </a:t>
            </a:r>
            <a:r>
              <a:rPr lang="de-DE" sz="1400" i="1" dirty="0" smtClean="0">
                <a:solidFill>
                  <a:prstClr val="black"/>
                </a:solidFill>
              </a:rPr>
              <a:t>25.10.2020</a:t>
            </a:r>
            <a:endParaRPr lang="de-DE" sz="1400" i="1" dirty="0">
              <a:solidFill>
                <a:prstClr val="black"/>
              </a:solidFill>
            </a:endParaRPr>
          </a:p>
        </p:txBody>
      </p:sp>
      <p:sp>
        <p:nvSpPr>
          <p:cNvPr id="11" name="Textfeld 10"/>
          <p:cNvSpPr txBox="1"/>
          <p:nvPr/>
        </p:nvSpPr>
        <p:spPr>
          <a:xfrm>
            <a:off x="4716016" y="4561383"/>
            <a:ext cx="3240360" cy="307777"/>
          </a:xfrm>
          <a:prstGeom prst="rect">
            <a:avLst/>
          </a:prstGeom>
          <a:noFill/>
        </p:spPr>
        <p:txBody>
          <a:bodyPr wrap="square" rtlCol="0">
            <a:spAutoFit/>
          </a:bodyPr>
          <a:lstStyle/>
          <a:p>
            <a:pPr algn="r"/>
            <a:r>
              <a:rPr lang="de-DE" sz="1400" i="1" dirty="0" smtClean="0">
                <a:solidFill>
                  <a:prstClr val="black"/>
                </a:solidFill>
              </a:rPr>
              <a:t>Quelle: </a:t>
            </a:r>
            <a:r>
              <a:rPr lang="de-DE" sz="1400" i="1" dirty="0" smtClean="0">
                <a:solidFill>
                  <a:prstClr val="black"/>
                </a:solidFill>
              </a:rPr>
              <a:t>WHO WPRO, </a:t>
            </a:r>
            <a:r>
              <a:rPr lang="de-DE" sz="1400" i="1" dirty="0" smtClean="0">
                <a:solidFill>
                  <a:prstClr val="black"/>
                </a:solidFill>
              </a:rPr>
              <a:t>Stand: </a:t>
            </a:r>
            <a:r>
              <a:rPr lang="de-DE" sz="1400" i="1" dirty="0" smtClean="0">
                <a:solidFill>
                  <a:prstClr val="black"/>
                </a:solidFill>
              </a:rPr>
              <a:t>26.10.2020</a:t>
            </a:r>
            <a:endParaRPr lang="de-DE" sz="1400" i="1" dirty="0">
              <a:solidFill>
                <a:prstClr val="black"/>
              </a:solidFill>
            </a:endParaRPr>
          </a:p>
        </p:txBody>
      </p:sp>
      <p:sp>
        <p:nvSpPr>
          <p:cNvPr id="12" name="Textfeld 11"/>
          <p:cNvSpPr txBox="1"/>
          <p:nvPr/>
        </p:nvSpPr>
        <p:spPr>
          <a:xfrm>
            <a:off x="1619672" y="6561930"/>
            <a:ext cx="7704856" cy="307777"/>
          </a:xfrm>
          <a:prstGeom prst="rect">
            <a:avLst/>
          </a:prstGeom>
          <a:noFill/>
        </p:spPr>
        <p:txBody>
          <a:bodyPr wrap="square" rtlCol="0">
            <a:spAutoFit/>
          </a:bodyPr>
          <a:lstStyle/>
          <a:p>
            <a:r>
              <a:rPr lang="de-DE" sz="1400" i="1" dirty="0" smtClean="0">
                <a:solidFill>
                  <a:prstClr val="black"/>
                </a:solidFill>
              </a:rPr>
              <a:t>Quelle: </a:t>
            </a:r>
            <a:r>
              <a:rPr lang="de-DE" sz="1400" dirty="0" smtClean="0">
                <a:hlinkClick r:id="rId4"/>
              </a:rPr>
              <a:t>https</a:t>
            </a:r>
            <a:r>
              <a:rPr lang="de-DE" sz="1400" dirty="0">
                <a:hlinkClick r:id="rId4"/>
              </a:rPr>
              <a:t>://</a:t>
            </a:r>
            <a:r>
              <a:rPr lang="de-DE" sz="1400" dirty="0" smtClean="0">
                <a:hlinkClick r:id="rId4"/>
              </a:rPr>
              <a:t>www.thelancet.com/journals/laninf/article/PIIS1473-3099(20)30800-8/fulltext</a:t>
            </a:r>
            <a:r>
              <a:rPr lang="de-DE" sz="1400" dirty="0" smtClean="0"/>
              <a:t> </a:t>
            </a:r>
            <a:endParaRPr lang="de-DE" sz="1400" dirty="0"/>
          </a:p>
        </p:txBody>
      </p:sp>
    </p:spTree>
    <p:extLst>
      <p:ext uri="{BB962C8B-B14F-4D97-AF65-F5344CB8AC3E}">
        <p14:creationId xmlns:p14="http://schemas.microsoft.com/office/powerpoint/2010/main" val="1041746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797</Words>
  <Application>Microsoft Office PowerPoint</Application>
  <PresentationFormat>Bildschirmpräsentation (4:3)</PresentationFormat>
  <Paragraphs>316</Paragraphs>
  <Slides>5</Slides>
  <Notes>5</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Larissa</vt:lpstr>
      <vt:lpstr>PowerPoint-Präsentation</vt:lpstr>
      <vt:lpstr>PowerPoint-Präsentation</vt:lpstr>
      <vt:lpstr>PowerPoint-Präsentation</vt:lpstr>
      <vt:lpstr>PowerPoint-Präsentation</vt:lpstr>
      <vt:lpstr>PowerPoint-Präsentation</vt:lpstr>
    </vt:vector>
  </TitlesOfParts>
  <Company>Robert Koch-Institut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Romo Ventura, Eugenia</cp:lastModifiedBy>
  <cp:revision>1023</cp:revision>
  <dcterms:created xsi:type="dcterms:W3CDTF">2020-04-16T05:25:18Z</dcterms:created>
  <dcterms:modified xsi:type="dcterms:W3CDTF">2020-10-26T11:52:51Z</dcterms:modified>
</cp:coreProperties>
</file>