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3638" autoAdjust="0"/>
  </p:normalViewPr>
  <p:slideViewPr>
    <p:cSldViewPr snapToGrid="0" snapToObjects="1">
      <p:cViewPr>
        <p:scale>
          <a:sx n="110" d="100"/>
          <a:sy n="110" d="100"/>
        </p:scale>
        <p:origin x="-1710" y="-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geschätzte ARE in KW 42:</a:t>
            </a:r>
          </a:p>
          <a:p>
            <a:r>
              <a:rPr lang="de-DE" b="0" dirty="0" smtClean="0"/>
              <a:t>0-5 Jahre:	487.000 ARE (10.150/100.000), davon </a:t>
            </a:r>
            <a:r>
              <a:rPr lang="de-DE" b="0" baseline="0" smtClean="0"/>
              <a:t>12% </a:t>
            </a:r>
            <a:r>
              <a:rPr lang="de-DE" b="0" baseline="0" dirty="0" smtClean="0"/>
              <a:t>mit Arztbesuch  = ca. 58.500 mit Arztbesuch wegen ARE</a:t>
            </a:r>
            <a:endParaRPr lang="de-DE" b="0" dirty="0" smtClean="0"/>
          </a:p>
          <a:p>
            <a:r>
              <a:rPr lang="de-DE" b="0" dirty="0" smtClean="0"/>
              <a:t>6-10 Jahre:	151.000</a:t>
            </a:r>
            <a:r>
              <a:rPr lang="de-DE" b="0" baseline="0" dirty="0" smtClean="0"/>
              <a:t> ARE (5.150/</a:t>
            </a:r>
            <a:r>
              <a:rPr lang="de-DE" b="0" dirty="0" smtClean="0"/>
              <a:t>100.000</a:t>
            </a:r>
            <a:r>
              <a:rPr lang="de-DE" b="0" baseline="0" dirty="0" smtClean="0"/>
              <a:t>),  davon   0% mit Arztbesuch  </a:t>
            </a:r>
          </a:p>
          <a:p>
            <a:r>
              <a:rPr lang="de-DE" b="0" dirty="0" smtClean="0"/>
              <a:t>11-14 Jahre: 137.000 ARE (4.850/100.000),</a:t>
            </a:r>
            <a:r>
              <a:rPr lang="de-DE" b="0" baseline="0" dirty="0" smtClean="0"/>
              <a:t>   </a:t>
            </a:r>
            <a:r>
              <a:rPr lang="de-DE" b="0" dirty="0" smtClean="0"/>
              <a:t>davon   5% mit Arztbesuch  = ca. 9.000 mit</a:t>
            </a:r>
            <a:r>
              <a:rPr lang="de-DE" b="0" baseline="0" dirty="0" smtClean="0"/>
              <a:t> Arztbesuch wegen ARE</a:t>
            </a: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AG	 </a:t>
            </a:r>
            <a:r>
              <a:rPr lang="de-DE" dirty="0" smtClean="0"/>
              <a:t>	n (gesamt)	n (KW 43)	% </a:t>
            </a:r>
            <a:r>
              <a:rPr lang="de-DE" dirty="0" smtClean="0"/>
              <a:t>KW </a:t>
            </a:r>
            <a:r>
              <a:rPr lang="de-DE" dirty="0" smtClean="0"/>
              <a:t>43</a:t>
            </a:r>
            <a:r>
              <a:rPr lang="de-DE" baseline="0" dirty="0" smtClean="0"/>
              <a:t>     </a:t>
            </a:r>
            <a:r>
              <a:rPr lang="de-DE" dirty="0" smtClean="0"/>
              <a:t>Bevölkerungsanteil</a:t>
            </a:r>
            <a:endParaRPr lang="de-DE" dirty="0" smtClean="0"/>
          </a:p>
          <a:p>
            <a:r>
              <a:rPr lang="de-DE" dirty="0" smtClean="0"/>
              <a:t>0-5:    	</a:t>
            </a:r>
            <a:r>
              <a:rPr lang="de-DE" dirty="0" smtClean="0"/>
              <a:t>9.990		1.446		2,5</a:t>
            </a:r>
            <a:r>
              <a:rPr lang="de-DE" dirty="0" smtClean="0"/>
              <a:t>%		6%</a:t>
            </a:r>
          </a:p>
          <a:p>
            <a:r>
              <a:rPr lang="de-DE" dirty="0" smtClean="0"/>
              <a:t>6-10:   	</a:t>
            </a:r>
            <a:r>
              <a:rPr lang="de-DE" dirty="0" smtClean="0"/>
              <a:t>10.202	1.538		2,5</a:t>
            </a:r>
            <a:r>
              <a:rPr lang="de-DE" dirty="0" smtClean="0"/>
              <a:t>%		4%</a:t>
            </a:r>
          </a:p>
          <a:p>
            <a:r>
              <a:rPr lang="de-DE" dirty="0" smtClean="0"/>
              <a:t>11-14: 	</a:t>
            </a:r>
            <a:r>
              <a:rPr lang="de-DE" dirty="0" smtClean="0"/>
              <a:t>11.383	1.740		3,3</a:t>
            </a:r>
            <a:r>
              <a:rPr lang="de-DE" dirty="0" smtClean="0"/>
              <a:t>%		4%</a:t>
            </a:r>
          </a:p>
          <a:p>
            <a:r>
              <a:rPr lang="de-DE" dirty="0" smtClean="0"/>
              <a:t>15-20: 	</a:t>
            </a:r>
            <a:r>
              <a:rPr lang="de-DE" dirty="0" smtClean="0"/>
              <a:t>32.200	4.635		8,9</a:t>
            </a:r>
            <a:r>
              <a:rPr lang="de-DE" dirty="0" smtClean="0"/>
              <a:t>%		6%</a:t>
            </a:r>
          </a:p>
          <a:p>
            <a:endParaRPr lang="de-DE" baseline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- 41 neue Ausbrüche</a:t>
            </a:r>
          </a:p>
          <a:p>
            <a:pPr marL="0" indent="0">
              <a:buFontTx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Vermehrt Ausbrüche, in denen nur Kinder involviert sind: seid KW 39 insgesamt 14 Ausbrüche (vor KW 39 gab es 2 Ausbrüche, Nachmeldungen noch möglich)</a:t>
            </a:r>
          </a:p>
          <a:p>
            <a:pPr marL="171450" indent="-17145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KW42/43: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NW, Düren, 12 Fälle, davon 4 Kinder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RP, Altenkirchen: 11 Fälle, davon 4 Kinder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TH, Saale-Holzland-Kreis: 10 Fälle, davon 7 Kinder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NW, Düren, 10 Fälle, davon 6 Kinder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TH, Schmalkalden-Meinigen: 10 Fälle, davon 7 Kinder</a:t>
            </a:r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41: Ferien in 4 BL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42/43: Ferien in 10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42/43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Rostock (</a:t>
            </a:r>
            <a:r>
              <a:rPr lang="de-DE" dirty="0" smtClean="0"/>
              <a:t>John-</a:t>
            </a:r>
            <a:r>
              <a:rPr lang="de-DE" dirty="0" err="1" smtClean="0"/>
              <a:t>Brinckman</a:t>
            </a:r>
            <a:r>
              <a:rPr lang="de-DE" dirty="0" smtClean="0"/>
              <a:t>-Gymnasiums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38 Fälle,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Fälle (11-14), 18 Fälle (15-20), 7 Fälle (21+)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Im Zusammenhang mit einer privaten Feier mit 95 Gästen am 16. Oktober seien 13 Infektionen festgestellt worden, darunter neun Schüler des Gymnasiums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BY, Kempten, 21 Fälle, 4 Fälle (6-10), 9 Fälle (11-14), 5 Fälle (15-20), 3 Fälle (21+)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26.10.2020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57 % der Kinder (0 – 5 Jahre) wurde mindestens 1 Symptom angegeben</a:t>
            </a:r>
          </a:p>
          <a:p>
            <a:r>
              <a:rPr lang="de-DE" sz="1400" dirty="0" smtClean="0"/>
              <a:t>Häufig genannte Symptome: Fieber (</a:t>
            </a:r>
            <a:r>
              <a:rPr lang="de-DE" sz="1400" dirty="0" smtClean="0"/>
              <a:t>30%), </a:t>
            </a:r>
            <a:r>
              <a:rPr lang="de-DE" sz="1400" dirty="0" smtClean="0"/>
              <a:t>Husten (</a:t>
            </a:r>
            <a:r>
              <a:rPr lang="de-DE" sz="1400" dirty="0" smtClean="0"/>
              <a:t>22%), </a:t>
            </a:r>
            <a:r>
              <a:rPr lang="de-DE" sz="1400" dirty="0" smtClean="0"/>
              <a:t>Schnupfen (</a:t>
            </a:r>
            <a:r>
              <a:rPr lang="de-DE" sz="1400" dirty="0" smtClean="0"/>
              <a:t>19%), </a:t>
            </a:r>
            <a:r>
              <a:rPr lang="de-DE" sz="1400" dirty="0" smtClean="0"/>
              <a:t>Allg. Symptome (16%)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</a:t>
            </a:r>
            <a:r>
              <a:rPr lang="de-DE" sz="1200" dirty="0" smtClean="0"/>
              <a:t>409 </a:t>
            </a:r>
            <a:r>
              <a:rPr lang="de-DE" sz="1200" dirty="0" smtClean="0"/>
              <a:t>(</a:t>
            </a:r>
            <a:r>
              <a:rPr lang="de-DE" sz="1200" dirty="0" smtClean="0"/>
              <a:t>5,2%)</a:t>
            </a:r>
            <a:endParaRPr lang="de-DE" sz="1200" dirty="0" smtClean="0"/>
          </a:p>
          <a:p>
            <a:pPr lvl="1"/>
            <a:r>
              <a:rPr lang="de-DE" sz="1200" dirty="0" smtClean="0"/>
              <a:t>6 - 10 Jahre:     </a:t>
            </a:r>
            <a:r>
              <a:rPr lang="de-DE" sz="1200" dirty="0" smtClean="0"/>
              <a:t>111 </a:t>
            </a:r>
            <a:r>
              <a:rPr lang="de-DE" sz="1200" dirty="0" smtClean="0"/>
              <a:t>(</a:t>
            </a:r>
            <a:r>
              <a:rPr lang="de-DE" sz="1200" dirty="0" smtClean="0"/>
              <a:t>1,4%)</a:t>
            </a:r>
            <a:endParaRPr lang="de-DE" sz="1200" dirty="0" smtClean="0"/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</a:t>
            </a:r>
            <a:r>
              <a:rPr lang="de-DE" sz="1200" dirty="0" smtClean="0"/>
              <a:t>148 </a:t>
            </a:r>
            <a:r>
              <a:rPr lang="de-DE" sz="1200" dirty="0" smtClean="0"/>
              <a:t>(</a:t>
            </a:r>
            <a:r>
              <a:rPr lang="de-DE" sz="1200" dirty="0" smtClean="0"/>
              <a:t>1,7%)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94352"/>
              </p:ext>
            </p:extLst>
          </p:nvPr>
        </p:nvGraphicFramePr>
        <p:xfrm>
          <a:off x="3721138" y="1378463"/>
          <a:ext cx="4344559" cy="3312906"/>
        </p:xfrm>
        <a:graphic>
          <a:graphicData uri="http://schemas.openxmlformats.org/drawingml/2006/table">
            <a:tbl>
              <a:tblPr firstRow="1" firstCol="1" bandRow="1"/>
              <a:tblGrid>
                <a:gridCol w="1817439"/>
                <a:gridCol w="379095"/>
                <a:gridCol w="525144"/>
                <a:gridCol w="431292"/>
                <a:gridCol w="504580"/>
                <a:gridCol w="339550"/>
                <a:gridCol w="347459"/>
              </a:tblGrid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11-14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Anzahl Fälle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9.990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 dirty="0">
                        <a:effectLst/>
                        <a:latin typeface="Calibri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10.202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11.383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Klinische Infos vorhanden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6.545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6.511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63,8%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7.361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64,7%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	ohne relevante Symptome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2.839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43,4%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3.189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49,0%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2.873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39,0%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1 Symptom 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1.734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1.552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23,8%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1.784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24,2%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	&gt; 1 Symptom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1.972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1.770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2.704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36,7%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723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Symptome (Mehrfachnennungen möglich, Nenner = Fälle mit vorhandenen Klinischen Infos)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Fieber 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1.987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1.369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1.446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Husten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1.463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1.202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1.706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Schnupfen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1.258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1.019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1.502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Allgemeine Symptome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1.039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1.232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1.901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Halsschmerzen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684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1.307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Durchfall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Geschmacksverlust*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444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Symptom unbekannt**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Geruchsverlust*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Dyspnoe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Pneumonie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ARDS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Tachykardie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Beatmung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Angaben liegen bei 4.735 von 8.025 (59%)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1.900 (40%) gemäß § 33 betreut</a:t>
            </a:r>
          </a:p>
          <a:p>
            <a:pPr lvl="1"/>
            <a:r>
              <a:rPr lang="de-DE" sz="1200" dirty="0"/>
              <a:t>in KW </a:t>
            </a:r>
            <a:r>
              <a:rPr lang="de-DE" sz="1200" dirty="0" smtClean="0"/>
              <a:t>43 </a:t>
            </a:r>
            <a:r>
              <a:rPr lang="de-DE" sz="1200" dirty="0"/>
              <a:t>hatten </a:t>
            </a:r>
            <a:r>
              <a:rPr lang="de-DE" sz="1200" dirty="0" smtClean="0"/>
              <a:t>50% </a:t>
            </a:r>
            <a:r>
              <a:rPr lang="de-DE" sz="1200" dirty="0"/>
              <a:t>der 1-5-Jährigen und </a:t>
            </a:r>
            <a:r>
              <a:rPr lang="de-DE" sz="1200" dirty="0" smtClean="0"/>
              <a:t>59% </a:t>
            </a:r>
            <a:r>
              <a:rPr lang="de-DE" sz="1200" dirty="0"/>
              <a:t>der 3-5-Jährigen eine Betreuung gemäß §33 angegeben 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3" y="1345009"/>
            <a:ext cx="5977178" cy="35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149 </a:t>
            </a:r>
            <a:r>
              <a:rPr lang="de-DE" sz="1400" dirty="0" smtClean="0"/>
              <a:t>Ausbrüche in Kindergärten/Horte (&gt;= 2 Fälle) angelegt</a:t>
            </a:r>
          </a:p>
          <a:p>
            <a:pPr lvl="1"/>
            <a:r>
              <a:rPr lang="de-DE" sz="1200" dirty="0" smtClean="0"/>
              <a:t>117 </a:t>
            </a:r>
            <a:r>
              <a:rPr lang="de-DE" sz="1200" dirty="0" smtClean="0"/>
              <a:t>(</a:t>
            </a:r>
            <a:r>
              <a:rPr lang="de-DE" sz="1200" dirty="0" smtClean="0"/>
              <a:t>79%) </a:t>
            </a:r>
            <a:r>
              <a:rPr lang="de-DE" sz="1200" dirty="0" smtClean="0"/>
              <a:t>Ausbrüche inkl. mit Fällen &lt; 15 Jahren, </a:t>
            </a:r>
            <a:r>
              <a:rPr lang="de-DE" sz="1200" dirty="0" smtClean="0"/>
              <a:t>37% (</a:t>
            </a:r>
            <a:r>
              <a:rPr lang="de-DE" sz="1200" dirty="0" smtClean="0"/>
              <a:t>253</a:t>
            </a:r>
            <a:r>
              <a:rPr lang="de-DE" sz="1200" dirty="0" smtClean="0"/>
              <a:t>/684) </a:t>
            </a:r>
            <a:r>
              <a:rPr lang="de-DE" sz="1200" dirty="0" smtClean="0"/>
              <a:t>der Fälle sind 0 - 5 Jahre alt</a:t>
            </a:r>
          </a:p>
          <a:p>
            <a:pPr lvl="1"/>
            <a:r>
              <a:rPr lang="de-DE" sz="1200" dirty="0" smtClean="0"/>
              <a:t>32 </a:t>
            </a:r>
            <a:r>
              <a:rPr lang="de-DE" sz="1200" dirty="0" smtClean="0"/>
              <a:t>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" y="1444468"/>
            <a:ext cx="9113696" cy="311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268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242 </a:t>
            </a:r>
            <a:r>
              <a:rPr lang="de-DE" sz="1200" dirty="0" smtClean="0"/>
              <a:t>(</a:t>
            </a:r>
            <a:r>
              <a:rPr lang="de-DE" sz="1200" dirty="0" smtClean="0"/>
              <a:t>90%) </a:t>
            </a:r>
            <a:r>
              <a:rPr lang="de-DE" sz="1200" dirty="0" smtClean="0"/>
              <a:t>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</a:t>
            </a:r>
            <a:r>
              <a:rPr lang="de-DE" sz="1200" dirty="0" smtClean="0"/>
              <a:t>10% </a:t>
            </a:r>
            <a:r>
              <a:rPr lang="de-DE" sz="1200" dirty="0" smtClean="0"/>
              <a:t>(6-10J.), 25% (11-14J.), 37% (15-20J.), 28% (21+)</a:t>
            </a:r>
            <a:endParaRPr lang="de-DE" sz="1200" dirty="0"/>
          </a:p>
          <a:p>
            <a:pPr lvl="1"/>
            <a:r>
              <a:rPr lang="de-DE" sz="1200" dirty="0" smtClean="0"/>
              <a:t>26 </a:t>
            </a:r>
            <a:r>
              <a:rPr lang="de-DE" sz="1200" dirty="0" smtClean="0"/>
              <a:t>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4" y="1397173"/>
            <a:ext cx="8812088" cy="3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20.10.2020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</a:t>
            </a:r>
            <a:r>
              <a:rPr lang="de-DE" sz="800" dirty="0" smtClean="0"/>
              <a:t>.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88" y="575501"/>
            <a:ext cx="6008211" cy="41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43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9.990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2,3% an allen übermittelten Fällen (n = 437.866)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26.10.2020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4" y="1061555"/>
            <a:ext cx="5296618" cy="38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7" y="1135873"/>
            <a:ext cx="4619285" cy="31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873"/>
            <a:ext cx="4555859" cy="31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9" y="671391"/>
            <a:ext cx="8402128" cy="411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6"/>
            <a:ext cx="8349189" cy="409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Für 66% der übermittelten Fälle (0 - 5 Jahre) liegen klinische Informationen vor</a:t>
            </a:r>
          </a:p>
          <a:p>
            <a:r>
              <a:rPr lang="de-DE" sz="1400" dirty="0" smtClean="0"/>
              <a:t>Für 27 %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(10%), Husten (4,8%), Schnupfen (4,7%), Allg. Symptome (3,3%)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26.10.2020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94242"/>
              </p:ext>
            </p:extLst>
          </p:nvPr>
        </p:nvGraphicFramePr>
        <p:xfrm>
          <a:off x="2425247" y="1674659"/>
          <a:ext cx="4081892" cy="3236914"/>
        </p:xfrm>
        <a:graphic>
          <a:graphicData uri="http://schemas.openxmlformats.org/drawingml/2006/table">
            <a:tbl>
              <a:tblPr firstRow="1" firstCol="1" bandRow="1"/>
              <a:tblGrid>
                <a:gridCol w="1689681"/>
                <a:gridCol w="351265"/>
                <a:gridCol w="479923"/>
                <a:gridCol w="387826"/>
                <a:gridCol w="471130"/>
                <a:gridCol w="304985"/>
                <a:gridCol w="397082"/>
              </a:tblGrid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11-14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9.990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 dirty="0">
                        <a:effectLst/>
                        <a:latin typeface="Calibri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10.202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11.383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Klinische Infos vorhanden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6.545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6.511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63,8%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7.361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64,7%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954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Fälle </a:t>
                      </a:r>
                      <a:r>
                        <a:rPr lang="de-DE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 </a:t>
                      </a: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Angabe eines einzigen Symptoms</a:t>
                      </a: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1.734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1.552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23,8%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1.784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24,2%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Einzelsymptome (Nenner = Fälle mit vorhandenen Klinischen Infos)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Fieber 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Husten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Schnupfen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Allgemeine Symptome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459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Symptom unbekannt**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Durchfall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Halsschmerzen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Geschmacksverlust*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Dyspnoe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Pneumonie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Geruchsverlust*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ARDS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Tachykardie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Beatmung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42" marR="6942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Bildschirmpräsentation (16:9)</PresentationFormat>
  <Paragraphs>410</Paragraphs>
  <Slides>13</Slides>
  <Notes>8</Notes>
  <HiddenSlides>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310</cp:revision>
  <dcterms:created xsi:type="dcterms:W3CDTF">2015-11-02T12:29:13Z</dcterms:created>
  <dcterms:modified xsi:type="dcterms:W3CDTF">2020-10-26T09:55:51Z</dcterms:modified>
</cp:coreProperties>
</file>