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364" r:id="rId2"/>
    <p:sldId id="365" r:id="rId3"/>
    <p:sldId id="383" r:id="rId4"/>
    <p:sldId id="589" r:id="rId5"/>
    <p:sldId id="594" r:id="rId6"/>
    <p:sldId id="384" r:id="rId7"/>
    <p:sldId id="591" r:id="rId8"/>
    <p:sldId id="588" r:id="rId9"/>
    <p:sldId id="593" r:id="rId10"/>
    <p:sldId id="592" r:id="rId11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66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Designformatvorlage 1 - Akz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8FB837D-C827-4EFA-A057-4D05807E0F7C}" styleName="Designformatvorlage 1 - Akz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9012ECD-51FC-41F1-AA8D-1B2483CD663E}" styleName="Helle Formatvorlage 2 - Akz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ittlere Formatvorlage 1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B4B98B0-60AC-42C2-AFA5-B58CD77FA1E5}" styleName="Helle Formatvorlage 1 - Akz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Mittlere Formatvorlage 4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C89EF96-8CEA-46FF-86C4-4CE0E7609802}" styleName="Helle Formatvorlage 3 - Akz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660B408-B3CF-4A94-85FC-2B1E0A45F4A2}" styleName="Dunkle Formatvorlage 2 - Akzent 1/Akz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25E5076-3810-47DD-B79F-674D7AD40C01}" styleName="Dunkle Formatvorlage 1 - Akz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64" autoAdjust="0"/>
    <p:restoredTop sz="90467" autoAdjust="0"/>
  </p:normalViewPr>
  <p:slideViewPr>
    <p:cSldViewPr>
      <p:cViewPr varScale="1">
        <p:scale>
          <a:sx n="60" d="100"/>
          <a:sy n="60" d="100"/>
        </p:scale>
        <p:origin x="-151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A45EFB-BAFA-48EC-819D-9BECC4E90F40}" type="datetimeFigureOut">
              <a:rPr lang="de-DE" smtClean="0"/>
              <a:t>28.10.2020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83FEB-770A-496F-973B-C5810568E05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01219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eutschlandfunk.de/china-ueberraschend-viele-corona-neuinfektionen-in-xinjiang.1939.de.html?drn:news_id=1187569" TargetMode="External"/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www.yahoo.com/news/mainland-china-reports-15-coronavirus-014559558.html" TargetMode="Externa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baseline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D83FEB-770A-496F-973B-C5810568E05C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448251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baseline="0" dirty="0"/>
              <a:t>Malediven, Vatikan nicht mehr auf der Liste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D83FEB-770A-496F-973B-C5810568E05C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531422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baseline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D83FEB-770A-496F-973B-C5810568E05C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448251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https://ourworldindata.org/coronavirus-testing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https://www.dhhs.vic.gov.au/victorian-coronavirus-covid-19-data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94784D-ACB2-4C06-BA24-2437C87E0754}" type="slidenum">
              <a:rPr lang="de-DE" smtClean="0">
                <a:solidFill>
                  <a:prstClr val="black"/>
                </a:solidFill>
              </a:rPr>
              <a:pPr/>
              <a:t>4</a:t>
            </a:fld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83202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https://www.theguardian.com/australia-news/2020/oct/27/melbourne-stage-4-restrictions-victoria-lockdown-rules-covid-19-stage-four-metropolitan-metro-explained-what-you-need-to-know</a:t>
            </a:r>
          </a:p>
          <a:p>
            <a:endParaRPr lang="de-DE" dirty="0"/>
          </a:p>
          <a:p>
            <a:r>
              <a:rPr lang="de-DE" dirty="0"/>
              <a:t>28.09. – </a:t>
            </a:r>
            <a:r>
              <a:rPr lang="de-DE" dirty="0" err="1"/>
              <a:t>Childcare</a:t>
            </a:r>
            <a:r>
              <a:rPr lang="de-DE" dirty="0"/>
              <a:t> open </a:t>
            </a:r>
            <a:r>
              <a:rPr lang="de-DE" dirty="0" err="1"/>
              <a:t>to</a:t>
            </a:r>
            <a:r>
              <a:rPr lang="de-DE" dirty="0"/>
              <a:t> all </a:t>
            </a:r>
            <a:r>
              <a:rPr lang="de-DE" dirty="0" err="1"/>
              <a:t>children</a:t>
            </a:r>
            <a:r>
              <a:rPr lang="de-DE" dirty="0"/>
              <a:t> in Melbourne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D83FEB-770A-496F-973B-C5810568E05C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151778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https://www.ecdc.europa.eu/sites/default/files/documents/RRA-COVID-19-EU-EEA-UK-thirteenth-update-23-Oct-2020.pdf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D83FEB-770A-496F-973B-C5810568E05C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329674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https://www.deutschlandfunk.de/china-ueberraschend-viele-corona-neuinfektionen-in-xinjiang.1939.de.html?drn:news_id=1187569</a:t>
            </a:r>
            <a:endParaRPr lang="de-D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https://www.yahoo.com/news/mainland-china-reports-15-coronavirus-014559558.html</a:t>
            </a:r>
            <a:endParaRPr lang="de-DE" sz="1200" u="sng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https://www.bbc.com/news/world-asia-china-54687533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94784D-ACB2-4C06-BA24-2437C87E0754}" type="slidenum">
              <a:rPr lang="de-DE" smtClean="0">
                <a:solidFill>
                  <a:prstClr val="black"/>
                </a:solidFill>
              </a:rPr>
              <a:pPr/>
              <a:t>8</a:t>
            </a:fld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49748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https://ourworldindata.org/coronavirus-testing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https://www.dhhs.vic.gov.au/victorian-coronavirus-covid-19-data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94784D-ACB2-4C06-BA24-2437C87E0754}" type="slidenum">
              <a:rPr lang="de-DE" smtClean="0">
                <a:solidFill>
                  <a:prstClr val="black"/>
                </a:solidFill>
              </a:rPr>
              <a:pPr/>
              <a:t>9</a:t>
            </a:fld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69229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https://www.theguardian.com/australia-news/2020/oct/27/melbourne-stage-4-restrictions-victoria-lockdown-rules-covid-19-stage-four-metropolitan-metro-explained-what-you-need-to-know</a:t>
            </a:r>
          </a:p>
          <a:p>
            <a:endParaRPr lang="de-DE" dirty="0"/>
          </a:p>
          <a:p>
            <a:r>
              <a:rPr lang="de-DE" dirty="0"/>
              <a:t>28.09. – </a:t>
            </a:r>
            <a:r>
              <a:rPr lang="de-DE" dirty="0" err="1"/>
              <a:t>Childcare</a:t>
            </a:r>
            <a:r>
              <a:rPr lang="de-DE" dirty="0"/>
              <a:t> open </a:t>
            </a:r>
            <a:r>
              <a:rPr lang="de-DE" dirty="0" err="1"/>
              <a:t>to</a:t>
            </a:r>
            <a:r>
              <a:rPr lang="de-DE" dirty="0"/>
              <a:t> all </a:t>
            </a:r>
            <a:r>
              <a:rPr lang="de-DE" dirty="0" err="1"/>
              <a:t>children</a:t>
            </a:r>
            <a:r>
              <a:rPr lang="de-DE" dirty="0"/>
              <a:t> in Melbourne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D83FEB-770A-496F-973B-C5810568E05C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76113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28.10.2020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94563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28.10.2020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7702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28.10.2020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02774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8AB66-73C6-482C-A963-78CAF95DF4BE}" type="datetimeFigureOut">
              <a:rPr lang="de-DE" smtClean="0"/>
              <a:pPr/>
              <a:t>28.10.2020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DD785-DE91-4437-8C59-C2026FC9AFE6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1" name="Inhaltsplatzhalter 2"/>
          <p:cNvSpPr>
            <a:spLocks noGrp="1"/>
          </p:cNvSpPr>
          <p:nvPr>
            <p:ph sz="quarter" idx="13"/>
          </p:nvPr>
        </p:nvSpPr>
        <p:spPr>
          <a:xfrm>
            <a:off x="457199" y="1155700"/>
            <a:ext cx="8092593" cy="5302250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7" name="Titelplatzhalter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092592" cy="338554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13011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28.10.2020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2373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28.10.2020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27823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28.10.2020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22798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28.10.2020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76085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28.10.2020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70123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28.10.2020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37060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28.10.2020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1885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28.10.2020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7070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2911CA-0C0D-4F0F-84CF-C2416D7FF593}" type="datetimeFigureOut">
              <a:rPr lang="de-DE" smtClean="0"/>
              <a:t>28.10.2020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CA59CA-FE7B-467A-B754-EB155CFC09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3328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 txBox="1">
            <a:spLocks/>
          </p:cNvSpPr>
          <p:nvPr/>
        </p:nvSpPr>
        <p:spPr>
          <a:xfrm>
            <a:off x="179512" y="332656"/>
            <a:ext cx="8802724" cy="369332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200" b="1" kern="1200">
                <a:solidFill>
                  <a:srgbClr val="006EC7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1" i="0" u="none" strike="noStrike" kern="1200" cap="none" spc="0" normalizeH="0" baseline="0" noProof="0" dirty="0">
                <a:ln>
                  <a:noFill/>
                </a:ln>
                <a:solidFill>
                  <a:srgbClr val="006EC7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Top 10 Länder</a:t>
            </a:r>
            <a:r>
              <a:rPr kumimoji="0" lang="de-DE" sz="2400" b="1" i="0" u="none" strike="noStrike" kern="1200" cap="none" spc="0" normalizeH="0" noProof="0" dirty="0">
                <a:ln>
                  <a:noFill/>
                </a:ln>
                <a:solidFill>
                  <a:srgbClr val="006EC7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nach Anzahl neuer Fälle in den letzten 7 Tagen</a:t>
            </a:r>
            <a:endParaRPr kumimoji="0" lang="de-DE" sz="2400" b="1" i="0" u="none" strike="noStrike" kern="1200" cap="none" spc="0" normalizeH="0" baseline="0" noProof="0" dirty="0">
              <a:ln>
                <a:noFill/>
              </a:ln>
              <a:solidFill>
                <a:srgbClr val="006EC7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cxnSp>
        <p:nvCxnSpPr>
          <p:cNvPr id="6" name="Gerade Verbindung 5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  <a:noFill/>
          <a:ln w="19050" cap="flat" cmpd="sng" algn="ctr">
            <a:solidFill>
              <a:srgbClr val="006EC7"/>
            </a:solidFill>
            <a:prstDash val="solid"/>
          </a:ln>
          <a:effectLst/>
        </p:spPr>
      </p:cxnSp>
      <p:sp>
        <p:nvSpPr>
          <p:cNvPr id="7" name="Textfeld 6"/>
          <p:cNvSpPr txBox="1"/>
          <p:nvPr/>
        </p:nvSpPr>
        <p:spPr>
          <a:xfrm>
            <a:off x="2597132" y="913705"/>
            <a:ext cx="394973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>
                <a:solidFill>
                  <a:schemeClr val="tx2"/>
                </a:solidFill>
              </a:rPr>
              <a:t>43.598.032</a:t>
            </a:r>
            <a:r>
              <a:rPr lang="en-US" sz="2400" b="1" dirty="0">
                <a:solidFill>
                  <a:schemeClr val="tx2"/>
                </a:solidFill>
              </a:rPr>
              <a:t> </a:t>
            </a:r>
            <a:r>
              <a:rPr lang="en-US" sz="2400" b="1" dirty="0" err="1">
                <a:solidFill>
                  <a:schemeClr val="tx2"/>
                </a:solidFill>
              </a:rPr>
              <a:t>Fälle</a:t>
            </a:r>
            <a:r>
              <a:rPr lang="en-US" sz="2400" b="1" dirty="0">
                <a:solidFill>
                  <a:schemeClr val="tx2"/>
                </a:solidFill>
              </a:rPr>
              <a:t> </a:t>
            </a:r>
          </a:p>
          <a:p>
            <a:r>
              <a:rPr lang="de-DE" sz="2400" b="1" dirty="0">
                <a:solidFill>
                  <a:schemeClr val="tx2"/>
                </a:solidFill>
              </a:rPr>
              <a:t>1.160.995</a:t>
            </a:r>
            <a:r>
              <a:rPr lang="en-US" sz="2400" b="1" dirty="0">
                <a:solidFill>
                  <a:schemeClr val="tx2"/>
                </a:solidFill>
              </a:rPr>
              <a:t> </a:t>
            </a:r>
            <a:r>
              <a:rPr lang="en-US" sz="2400" b="1" dirty="0" err="1">
                <a:solidFill>
                  <a:schemeClr val="tx2"/>
                </a:solidFill>
              </a:rPr>
              <a:t>Verstorbene</a:t>
            </a:r>
            <a:r>
              <a:rPr lang="en-US" sz="2400" b="1" dirty="0">
                <a:solidFill>
                  <a:schemeClr val="tx2"/>
                </a:solidFill>
              </a:rPr>
              <a:t> </a:t>
            </a:r>
            <a:r>
              <a:rPr lang="en-US" sz="2400" b="1" dirty="0">
                <a:solidFill>
                  <a:schemeClr val="tx2"/>
                </a:solidFill>
                <a:latin typeface="Calibri"/>
              </a:rPr>
              <a:t>(2,7%)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5903640" y="6577607"/>
            <a:ext cx="32403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400" i="1" dirty="0">
                <a:solidFill>
                  <a:prstClr val="black"/>
                </a:solidFill>
              </a:rPr>
              <a:t>Quelle: ECDC, Stand: 27.10.2020</a:t>
            </a:r>
          </a:p>
        </p:txBody>
      </p:sp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2254298"/>
              </p:ext>
            </p:extLst>
          </p:nvPr>
        </p:nvGraphicFramePr>
        <p:xfrm>
          <a:off x="110666" y="1744702"/>
          <a:ext cx="8925830" cy="4620095"/>
        </p:xfrm>
        <a:graphic>
          <a:graphicData uri="http://schemas.openxmlformats.org/drawingml/2006/table">
            <a:tbl>
              <a:tblPr firstRow="1" firstCol="1" bandRow="1"/>
              <a:tblGrid>
                <a:gridCol w="139999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2399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0529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771356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740812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798582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1" i="0" u="none" strike="noStrike" kern="1200" dirty="0">
                          <a:solidFill>
                            <a:srgbClr val="36609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Land</a:t>
                      </a:r>
                    </a:p>
                  </a:txBody>
                  <a:tcPr marL="51784" marR="5178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1" i="0" u="none" strike="noStrike" kern="1200" dirty="0">
                          <a:solidFill>
                            <a:srgbClr val="36609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Fälle kumulativ</a:t>
                      </a:r>
                    </a:p>
                  </a:txBody>
                  <a:tcPr marL="51784" marR="5178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1" i="0" u="none" strike="noStrike" kern="1200" dirty="0">
                          <a:solidFill>
                            <a:srgbClr val="36609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Neue Fälle in den letzten 7T</a:t>
                      </a:r>
                    </a:p>
                  </a:txBody>
                  <a:tcPr marL="51784" marR="5178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1" i="0" u="none" strike="noStrike" kern="1200" dirty="0">
                          <a:solidFill>
                            <a:srgbClr val="36609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Veränderung % (7T)</a:t>
                      </a:r>
                    </a:p>
                  </a:txBody>
                  <a:tcPr marL="51784" marR="5178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1" i="0" u="none" strike="noStrike" kern="1200" dirty="0">
                          <a:solidFill>
                            <a:srgbClr val="36609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7d-Inzidenz/ 100.000 </a:t>
                      </a:r>
                      <a:r>
                        <a:rPr lang="de-DE" sz="1800" b="1" i="0" u="none" strike="noStrike" kern="1200" dirty="0" err="1">
                          <a:solidFill>
                            <a:srgbClr val="36609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Ew</a:t>
                      </a:r>
                      <a:endParaRPr lang="de-DE" sz="1800" b="1" i="0" u="none" strike="noStrike" kern="1200" dirty="0">
                        <a:solidFill>
                          <a:srgbClr val="36609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784" marR="5178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1" i="0" u="none" strike="noStrike" kern="1200" dirty="0">
                          <a:solidFill>
                            <a:srgbClr val="36609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 (7T)</a:t>
                      </a:r>
                    </a:p>
                  </a:txBody>
                  <a:tcPr marL="51784" marR="5178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1" i="0" u="none" strike="noStrike" kern="1200" dirty="0">
                          <a:solidFill>
                            <a:srgbClr val="36609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CFR %</a:t>
                      </a:r>
                    </a:p>
                  </a:txBody>
                  <a:tcPr marL="51784" marR="5178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1" i="0" u="none" strike="noStrike" kern="1200" dirty="0">
                          <a:solidFill>
                            <a:srgbClr val="36609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Trend</a:t>
                      </a:r>
                    </a:p>
                  </a:txBody>
                  <a:tcPr marL="51784" marR="5178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03563"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b="1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Vereinigte Staaten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8.704.524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489.769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19,29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148,84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1,15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2,6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▲</a:t>
                      </a:r>
                      <a:endParaRPr lang="de-DE" sz="1800" b="0" i="0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92125"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b="1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Indien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7.946.429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349.366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-17,05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25,57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0,87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1,5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▼</a:t>
                      </a:r>
                      <a:endParaRPr lang="de-DE" sz="1800" b="0" i="0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59533"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b="1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Frankreich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1.165.278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255.001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52,88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380,53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1,37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3,01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▲</a:t>
                      </a:r>
                      <a:endParaRPr lang="de-DE" sz="1800" b="0" i="0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59533"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b="1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Brasilien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5.409.854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159.127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8,02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75,4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1,04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2,9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▲</a:t>
                      </a:r>
                      <a:endParaRPr lang="de-DE" sz="1800" b="0" i="0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59533"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b="1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Großbritannien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894.690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153.478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24,25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230,28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1,15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5,0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▲</a:t>
                      </a:r>
                      <a:endParaRPr lang="de-DE" sz="1800" b="0" i="0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59533"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b="1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Russische Föderation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1.547.774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132.458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28,59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90,8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1,24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1,7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▲</a:t>
                      </a:r>
                      <a:endParaRPr lang="de-DE" sz="1800" b="0" i="0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59533"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b="1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Spanien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1.098.320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123.871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44,91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263,91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1,27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3,2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▲</a:t>
                      </a:r>
                      <a:endParaRPr lang="de-DE" sz="1800" b="0" i="0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51137"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b="1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Italien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542.789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119.211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86,24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197,5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1,5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6,9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▲</a:t>
                      </a:r>
                      <a:endParaRPr lang="de-DE" sz="1800" b="0" i="0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61798"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b="1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Argentinien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1.102.288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99.639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0,71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222,5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0,98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2,7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▲</a:t>
                      </a:r>
                      <a:endParaRPr lang="de-DE" sz="1800" b="0" i="0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59533"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b="1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Tschechien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268.370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86.408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42,73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811,36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1,24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0,9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▲</a:t>
                      </a:r>
                      <a:endParaRPr lang="de-DE" sz="1800" b="0" i="0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3734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xmlns="" id="{B1FD3337-630D-4D17-897A-0E9E7A1A93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822546" y="111013"/>
            <a:ext cx="8092592" cy="369332"/>
          </a:xfrm>
        </p:spPr>
        <p:txBody>
          <a:bodyPr/>
          <a:lstStyle/>
          <a:p>
            <a:r>
              <a:rPr lang="de-DE" sz="2400" b="1" dirty="0">
                <a:solidFill>
                  <a:srgbClr val="0070C0"/>
                </a:solidFill>
                <a:latin typeface="Scala Sans OT" panose="020B0504030101020104" pitchFamily="34" charset="0"/>
              </a:rPr>
              <a:t>COVID-19/ </a:t>
            </a:r>
            <a:r>
              <a:rPr lang="de-DE" sz="2400" b="1" dirty="0" err="1">
                <a:solidFill>
                  <a:srgbClr val="0070C0"/>
                </a:solidFill>
                <a:latin typeface="Scala Sans OT" panose="020B0504030101020104" pitchFamily="34" charset="0"/>
              </a:rPr>
              <a:t>Restrictions</a:t>
            </a:r>
            <a:r>
              <a:rPr lang="de-DE" sz="2400" b="1" dirty="0">
                <a:solidFill>
                  <a:srgbClr val="0070C0"/>
                </a:solidFill>
                <a:latin typeface="Scala Sans OT" panose="020B0504030101020104" pitchFamily="34" charset="0"/>
              </a:rPr>
              <a:t> in Victoria, Australia</a:t>
            </a:r>
            <a:endParaRPr lang="en-GB" sz="2400" b="1" dirty="0">
              <a:solidFill>
                <a:srgbClr val="0070C0"/>
              </a:solidFill>
              <a:latin typeface="Scala Sans OT" panose="020B0504030101020104" pitchFamily="34" charset="0"/>
            </a:endParaRP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xmlns="" id="{58B7DD5F-98F2-4388-BD85-D46CA53420C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762" y="1412776"/>
            <a:ext cx="8372475" cy="4314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39115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>
            <a:extLst>
              <a:ext uri="{FF2B5EF4-FFF2-40B4-BE49-F238E27FC236}">
                <a16:creationId xmlns:a16="http://schemas.microsoft.com/office/drawing/2014/main" xmlns="" id="{66560325-5A3A-4781-82FF-F103C925A4E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116632"/>
            <a:ext cx="8352928" cy="3546308"/>
          </a:xfrm>
          <a:prstGeom prst="rect">
            <a:avLst/>
          </a:prstGeom>
        </p:spPr>
      </p:pic>
      <p:sp>
        <p:nvSpPr>
          <p:cNvPr id="7" name="Titel 4"/>
          <p:cNvSpPr txBox="1">
            <a:spLocks/>
          </p:cNvSpPr>
          <p:nvPr/>
        </p:nvSpPr>
        <p:spPr>
          <a:xfrm>
            <a:off x="194167" y="44624"/>
            <a:ext cx="8802724" cy="369332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200" b="1" kern="1200">
                <a:solidFill>
                  <a:srgbClr val="006EC7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1" i="0" u="none" strike="noStrike" kern="1200" cap="none" spc="0" normalizeH="0" baseline="0" noProof="0" dirty="0">
                <a:ln>
                  <a:noFill/>
                </a:ln>
                <a:solidFill>
                  <a:srgbClr val="006EC7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7-Tages-Inzidenz pro 100.000</a:t>
            </a:r>
            <a:r>
              <a:rPr kumimoji="0" lang="de-DE" sz="2400" b="1" i="0" u="none" strike="noStrike" kern="1200" cap="none" spc="0" normalizeH="0" noProof="0" dirty="0">
                <a:ln>
                  <a:noFill/>
                </a:ln>
                <a:solidFill>
                  <a:srgbClr val="006EC7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Einwohner</a:t>
            </a:r>
            <a:endParaRPr kumimoji="0" lang="de-DE" sz="2400" b="1" i="0" u="none" strike="noStrike" kern="1200" cap="none" spc="0" normalizeH="0" baseline="0" noProof="0" dirty="0">
              <a:ln>
                <a:noFill/>
              </a:ln>
              <a:solidFill>
                <a:srgbClr val="006EC7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0" y="6639163"/>
            <a:ext cx="191372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i="1" dirty="0">
                <a:solidFill>
                  <a:prstClr val="black"/>
                </a:solidFill>
              </a:rPr>
              <a:t>Quelle: ECDC, Stand: 27.10.2020</a:t>
            </a:r>
          </a:p>
        </p:txBody>
      </p:sp>
      <p:sp>
        <p:nvSpPr>
          <p:cNvPr id="16" name="Textfeld 15"/>
          <p:cNvSpPr txBox="1"/>
          <p:nvPr/>
        </p:nvSpPr>
        <p:spPr>
          <a:xfrm>
            <a:off x="2777316" y="3933056"/>
            <a:ext cx="11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/>
              <a:t>Amerika</a:t>
            </a:r>
          </a:p>
        </p:txBody>
      </p:sp>
      <p:sp>
        <p:nvSpPr>
          <p:cNvPr id="18" name="Textfeld 17"/>
          <p:cNvSpPr txBox="1"/>
          <p:nvPr/>
        </p:nvSpPr>
        <p:spPr>
          <a:xfrm>
            <a:off x="5682208" y="3936054"/>
            <a:ext cx="11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/>
              <a:t>Asien</a:t>
            </a:r>
          </a:p>
        </p:txBody>
      </p:sp>
      <p:sp>
        <p:nvSpPr>
          <p:cNvPr id="19" name="Textfeld 18"/>
          <p:cNvSpPr txBox="1"/>
          <p:nvPr/>
        </p:nvSpPr>
        <p:spPr>
          <a:xfrm>
            <a:off x="138815" y="3936054"/>
            <a:ext cx="11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/>
              <a:t>Afrika</a:t>
            </a:r>
          </a:p>
        </p:txBody>
      </p:sp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1816037"/>
              </p:ext>
            </p:extLst>
          </p:nvPr>
        </p:nvGraphicFramePr>
        <p:xfrm>
          <a:off x="46726" y="4221088"/>
          <a:ext cx="1428930" cy="870585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78923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397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5277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Land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1" u="none" strike="noStrike" dirty="0">
                          <a:effectLst/>
                        </a:rPr>
                        <a:t>Inzidenz 7T</a:t>
                      </a:r>
                      <a:endParaRPr lang="de-DE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63645">
                <a:tc>
                  <a:txBody>
                    <a:bodyPr/>
                    <a:lstStyle/>
                    <a:p>
                      <a:pPr algn="l" fontAlgn="b"/>
                      <a:r>
                        <a:rPr lang="de-DE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Cabo Verde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113,29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de-DE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Libyen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107,33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de-DE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Tunesien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de-DE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Marokko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65,79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8154033"/>
              </p:ext>
            </p:extLst>
          </p:nvPr>
        </p:nvGraphicFramePr>
        <p:xfrm>
          <a:off x="1698398" y="4221088"/>
          <a:ext cx="1662100" cy="2109945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93610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2599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44412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1" u="none" strike="noStrike" dirty="0">
                          <a:effectLst/>
                          <a:latin typeface="+mn-lt"/>
                        </a:rPr>
                        <a:t>Land</a:t>
                      </a:r>
                      <a:endParaRPr lang="de-DE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1" u="none" strike="noStrike" dirty="0">
                          <a:effectLst/>
                          <a:latin typeface="+mn-lt"/>
                        </a:rPr>
                        <a:t>Inzidenz 7T</a:t>
                      </a:r>
                      <a:endParaRPr lang="de-DE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6326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Argentinien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222,5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96326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Bahamas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177,93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96326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Puerto Rico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176,31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96326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Vereinigte Staaten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148,84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96326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Costa Rica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146,31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96326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Kolumbien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117,54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96326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Panama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107,62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96326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Belize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94,02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96326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Aruba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196326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Sint</a:t>
                      </a:r>
                      <a:r>
                        <a:rPr lang="de-D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Maarten (NL)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77,85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2924964"/>
              </p:ext>
            </p:extLst>
          </p:nvPr>
        </p:nvGraphicFramePr>
        <p:xfrm>
          <a:off x="3563888" y="4221088"/>
          <a:ext cx="1524000" cy="1324716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108012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4388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Brasilien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Cura</a:t>
                      </a:r>
                      <a:r>
                        <a:rPr lang="de-DE" sz="1100" i="0" dirty="0"/>
                        <a:t>ç</a:t>
                      </a:r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74,65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Peru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60,59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Paraguay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Chile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54,31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86108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Ecuador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50,39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86108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Kanada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50,19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783101845"/>
                  </a:ext>
                </a:extLst>
              </a:tr>
            </a:tbl>
          </a:graphicData>
        </a:graphic>
      </p:graphicFrame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1808380"/>
              </p:ext>
            </p:extLst>
          </p:nvPr>
        </p:nvGraphicFramePr>
        <p:xfrm>
          <a:off x="5496272" y="4221088"/>
          <a:ext cx="1524000" cy="2640909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64409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1" u="none" strike="noStrike" dirty="0">
                          <a:effectLst/>
                          <a:latin typeface="+mn-lt"/>
                        </a:rPr>
                        <a:t>Land</a:t>
                      </a:r>
                      <a:endParaRPr lang="de-DE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1" u="none" strike="noStrike" dirty="0">
                          <a:effectLst/>
                          <a:latin typeface="+mn-lt"/>
                        </a:rPr>
                        <a:t>Inzidenz 7T</a:t>
                      </a:r>
                      <a:endParaRPr lang="de-DE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Jordanien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159,56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Bahrain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140,69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Libanon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134,81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Kuwait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130,38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99,45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Nepal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83,17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Israel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70,13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Irak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62,89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Katar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62,18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Kirgisistan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59,66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Palästina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Malediven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56,5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Oman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55,48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467220458"/>
                  </a:ext>
                </a:extLst>
              </a:tr>
            </a:tbl>
          </a:graphicData>
        </a:graphic>
      </p:graphicFrame>
      <p:graphicFrame>
        <p:nvGraphicFramePr>
          <p:cNvPr id="20" name="Tabel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5494281"/>
              </p:ext>
            </p:extLst>
          </p:nvPr>
        </p:nvGraphicFramePr>
        <p:xfrm>
          <a:off x="46726" y="5742677"/>
          <a:ext cx="1428930" cy="611505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7082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2070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5277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1" u="none" strike="noStrike" dirty="0">
                          <a:effectLst/>
                          <a:latin typeface="+mn-lt"/>
                        </a:rPr>
                        <a:t>Land</a:t>
                      </a:r>
                      <a:endParaRPr lang="de-DE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1" u="none" strike="noStrike" dirty="0">
                          <a:effectLst/>
                          <a:latin typeface="+mn-lt"/>
                        </a:rPr>
                        <a:t>Inzidenz 7T</a:t>
                      </a:r>
                      <a:endParaRPr lang="de-DE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84780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Französisch Polynesien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738,31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Guam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346,69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21" name="Textfeld 20"/>
          <p:cNvSpPr txBox="1"/>
          <p:nvPr/>
        </p:nvSpPr>
        <p:spPr>
          <a:xfrm>
            <a:off x="107504" y="5382637"/>
            <a:ext cx="11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/>
              <a:t>Ozeanien</a:t>
            </a:r>
          </a:p>
        </p:txBody>
      </p:sp>
      <p:sp>
        <p:nvSpPr>
          <p:cNvPr id="11" name="Textfeld 10"/>
          <p:cNvSpPr txBox="1"/>
          <p:nvPr/>
        </p:nvSpPr>
        <p:spPr>
          <a:xfrm>
            <a:off x="1331640" y="3697287"/>
            <a:ext cx="6032758" cy="30777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1400" b="1" dirty="0" smtClean="0"/>
              <a:t>81</a:t>
            </a:r>
            <a:r>
              <a:rPr lang="de-DE" sz="1400" b="1" dirty="0" smtClean="0"/>
              <a:t> </a:t>
            </a:r>
            <a:r>
              <a:rPr lang="de-DE" sz="1400" b="1" dirty="0"/>
              <a:t>Länder/Territorien mit einer 7-Tages-Inzidenz &gt; 50 Fälle / 100.000 </a:t>
            </a:r>
            <a:r>
              <a:rPr lang="de-DE" sz="1400" b="1" dirty="0" err="1"/>
              <a:t>Ew</a:t>
            </a:r>
            <a:r>
              <a:rPr lang="de-DE" sz="1400" b="1" dirty="0"/>
              <a:t>.</a:t>
            </a:r>
          </a:p>
        </p:txBody>
      </p:sp>
      <p:cxnSp>
        <p:nvCxnSpPr>
          <p:cNvPr id="22" name="Gerade Verbindung 21"/>
          <p:cNvCxnSpPr/>
          <p:nvPr/>
        </p:nvCxnSpPr>
        <p:spPr>
          <a:xfrm>
            <a:off x="0" y="476672"/>
            <a:ext cx="9144000" cy="0"/>
          </a:xfrm>
          <a:prstGeom prst="line">
            <a:avLst/>
          </a:prstGeom>
          <a:noFill/>
          <a:ln w="19050" cap="flat" cmpd="sng" algn="ctr">
            <a:solidFill>
              <a:srgbClr val="006EC7"/>
            </a:solidFill>
            <a:prstDash val="solid"/>
          </a:ln>
          <a:effectLst/>
        </p:spPr>
      </p:cxnSp>
      <p:sp>
        <p:nvSpPr>
          <p:cNvPr id="17" name="Textfeld 16"/>
          <p:cNvSpPr txBox="1"/>
          <p:nvPr/>
        </p:nvSpPr>
        <p:spPr>
          <a:xfrm>
            <a:off x="7956376" y="2654828"/>
            <a:ext cx="1286579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/>
              <a:t>Europa </a:t>
            </a:r>
            <a:r>
              <a:rPr lang="de-DE" sz="1100" b="1" dirty="0"/>
              <a:t>(nicht EU/EWR/UK/CH)</a:t>
            </a:r>
            <a:endParaRPr lang="de-DE" sz="1600" b="1" dirty="0"/>
          </a:p>
        </p:txBody>
      </p:sp>
      <p:graphicFrame>
        <p:nvGraphicFramePr>
          <p:cNvPr id="10" name="Tabel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9687696"/>
              </p:ext>
            </p:extLst>
          </p:nvPr>
        </p:nvGraphicFramePr>
        <p:xfrm>
          <a:off x="7400835" y="3356992"/>
          <a:ext cx="1707669" cy="3497093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10081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9955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65248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1" u="none" strike="noStrike" dirty="0">
                          <a:effectLst/>
                          <a:latin typeface="+mn-lt"/>
                        </a:rPr>
                        <a:t>Land</a:t>
                      </a:r>
                      <a:endParaRPr lang="de-DE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1" u="none" strike="noStrike" dirty="0">
                          <a:effectLst/>
                          <a:latin typeface="+mn-lt"/>
                        </a:rPr>
                        <a:t>Inzidenz 7T</a:t>
                      </a:r>
                      <a:endParaRPr lang="de-DE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Andorra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921,54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Armenien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505,46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5673348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Georgien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336,87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Gibraltar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275,92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San Marino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249,62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Bosnia and Herzegovina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210,09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Montenegro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184,67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Nordmazedonien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164,22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Monaco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126,95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Republik Moldau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111,52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Russische Föderation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Ukraine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90,51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Albanien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73,19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Kosovo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63,33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Weißrussland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57,31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Aserbaidschan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51,66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Serbien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50,91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01438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xmlns="" id="{6779478E-E8F9-4BE2-A74D-25440103310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5621" y="991483"/>
            <a:ext cx="6242883" cy="5074429"/>
          </a:xfrm>
          <a:prstGeom prst="rect">
            <a:avLst/>
          </a:prstGeom>
        </p:spPr>
      </p:pic>
      <p:sp>
        <p:nvSpPr>
          <p:cNvPr id="5" name="Titel 4"/>
          <p:cNvSpPr txBox="1">
            <a:spLocks/>
          </p:cNvSpPr>
          <p:nvPr/>
        </p:nvSpPr>
        <p:spPr>
          <a:xfrm>
            <a:off x="179512" y="44624"/>
            <a:ext cx="8802724" cy="369332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200" b="1" kern="1200">
                <a:solidFill>
                  <a:srgbClr val="006EC7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de-DE" sz="2400" dirty="0"/>
              <a:t>7-Tages-Inzidenz pro 100.000 Einwohner – EU/EWR/UK/CH</a:t>
            </a:r>
          </a:p>
        </p:txBody>
      </p:sp>
      <p:cxnSp>
        <p:nvCxnSpPr>
          <p:cNvPr id="6" name="Gerade Verbindung 5"/>
          <p:cNvCxnSpPr/>
          <p:nvPr/>
        </p:nvCxnSpPr>
        <p:spPr>
          <a:xfrm>
            <a:off x="0" y="404664"/>
            <a:ext cx="9144000" cy="0"/>
          </a:xfrm>
          <a:prstGeom prst="line">
            <a:avLst/>
          </a:prstGeom>
          <a:noFill/>
          <a:ln w="19050" cap="flat" cmpd="sng" algn="ctr">
            <a:solidFill>
              <a:srgbClr val="006EC7"/>
            </a:solidFill>
            <a:prstDash val="solid"/>
          </a:ln>
          <a:effectLst/>
        </p:spPr>
      </p:cxnSp>
      <p:sp>
        <p:nvSpPr>
          <p:cNvPr id="8" name="Textfeld 7"/>
          <p:cNvSpPr txBox="1"/>
          <p:nvPr/>
        </p:nvSpPr>
        <p:spPr>
          <a:xfrm>
            <a:off x="5903640" y="6577607"/>
            <a:ext cx="32403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400" i="1" dirty="0">
                <a:solidFill>
                  <a:prstClr val="black"/>
                </a:solidFill>
              </a:rPr>
              <a:t>Quelle: ECDC, Stand: 27.10.2020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683568" y="404664"/>
            <a:ext cx="1584176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b="1" dirty="0"/>
              <a:t>Europa </a:t>
            </a:r>
            <a:r>
              <a:rPr lang="de-DE" sz="1400" b="1" dirty="0"/>
              <a:t>(EU/EWR/UK/CH</a:t>
            </a:r>
            <a:r>
              <a:rPr lang="de-DE" sz="1100" b="1" dirty="0"/>
              <a:t>)</a:t>
            </a:r>
            <a:endParaRPr lang="de-DE" sz="1600" b="1" dirty="0"/>
          </a:p>
        </p:txBody>
      </p:sp>
      <p:graphicFrame>
        <p:nvGraphicFramePr>
          <p:cNvPr id="9" name="Tabel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4745780"/>
              </p:ext>
            </p:extLst>
          </p:nvPr>
        </p:nvGraphicFramePr>
        <p:xfrm>
          <a:off x="323528" y="1014943"/>
          <a:ext cx="2808312" cy="5556885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165618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65248"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1" u="none" strike="noStrike" dirty="0">
                          <a:effectLst/>
                          <a:latin typeface="+mn-lt"/>
                        </a:rPr>
                        <a:t>Land</a:t>
                      </a:r>
                      <a:endParaRPr lang="de-DE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1" u="none" strike="noStrike" dirty="0">
                          <a:effectLst/>
                          <a:latin typeface="+mn-lt"/>
                        </a:rPr>
                        <a:t>Inzidenz 7T</a:t>
                      </a:r>
                      <a:endParaRPr lang="de-DE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Tschechien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811,36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Belgien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637,26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Luxemburg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571,92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Slowenien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499,73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Liechtenstein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484,65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Schweiz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439,12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09152764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Frankreich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380,53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Niederlande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377,82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Kroatien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275,62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Slowakei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265,3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Spanien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263,91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Großbritannien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230,28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Polen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212,47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Österreich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208,12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Italien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197,5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Portugal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187,54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Rumänien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152,66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Ungarn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152,31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Irland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144,24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Bulgarien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137,21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1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Malta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128,86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2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Litauen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115,35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2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Island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112,89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2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Zypern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108,35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2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Dänemark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2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Deutschland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91,68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2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Lettland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65,78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2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Griechenland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53,09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27"/>
                  </a:ext>
                </a:extLst>
              </a:tr>
            </a:tbl>
          </a:graphicData>
        </a:graphic>
      </p:graphicFrame>
      <p:graphicFrame>
        <p:nvGraphicFramePr>
          <p:cNvPr id="10" name="Tabelle 9">
            <a:extLst>
              <a:ext uri="{FF2B5EF4-FFF2-40B4-BE49-F238E27FC236}">
                <a16:creationId xmlns:a16="http://schemas.microsoft.com/office/drawing/2014/main" xmlns="" id="{315E3D9A-CA3C-4D17-8DDD-A555F60D76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1883195"/>
              </p:ext>
            </p:extLst>
          </p:nvPr>
        </p:nvGraphicFramePr>
        <p:xfrm>
          <a:off x="3563888" y="1224239"/>
          <a:ext cx="1872208" cy="984885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93610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65248"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1" u="none" strike="noStrike" dirty="0">
                          <a:effectLst/>
                          <a:latin typeface="+mn-lt"/>
                        </a:rPr>
                        <a:t>Land</a:t>
                      </a:r>
                      <a:endParaRPr lang="de-DE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1" u="none" strike="noStrike" dirty="0">
                          <a:effectLst/>
                          <a:latin typeface="+mn-lt"/>
                        </a:rPr>
                        <a:t>Inzidenz 7T</a:t>
                      </a:r>
                      <a:endParaRPr lang="de-DE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Schweden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40,3</a:t>
                      </a: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Norwegen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27,25</a:t>
                      </a: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Estland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25,89</a:t>
                      </a: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Finnland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25,64</a:t>
                      </a: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44650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4"/>
          <p:cNvSpPr>
            <a:spLocks noGrp="1"/>
          </p:cNvSpPr>
          <p:nvPr>
            <p:ph type="title"/>
          </p:nvPr>
        </p:nvSpPr>
        <p:spPr>
          <a:xfrm>
            <a:off x="-2340768" y="96833"/>
            <a:ext cx="8092592" cy="369332"/>
          </a:xfrm>
        </p:spPr>
        <p:txBody>
          <a:bodyPr/>
          <a:lstStyle/>
          <a:p>
            <a:r>
              <a:rPr lang="de-DE" sz="2400" b="1" dirty="0">
                <a:solidFill>
                  <a:srgbClr val="0070C0"/>
                </a:solidFill>
                <a:latin typeface="Scala Sans OT" panose="020B0504030101020104" pitchFamily="34" charset="0"/>
              </a:rPr>
              <a:t>COVID-19/ Australien</a:t>
            </a:r>
            <a:endParaRPr lang="en-GB" sz="2400" b="1" dirty="0">
              <a:solidFill>
                <a:srgbClr val="0070C0"/>
              </a:solidFill>
              <a:latin typeface="Scala Sans OT" panose="020B0504030101020104" pitchFamily="34" charset="0"/>
            </a:endParaRPr>
          </a:p>
        </p:txBody>
      </p:sp>
      <p:cxnSp>
        <p:nvCxnSpPr>
          <p:cNvPr id="8" name="Gerade Verbindung 7"/>
          <p:cNvCxnSpPr/>
          <p:nvPr/>
        </p:nvCxnSpPr>
        <p:spPr>
          <a:xfrm>
            <a:off x="0" y="466165"/>
            <a:ext cx="7236296" cy="0"/>
          </a:xfrm>
          <a:prstGeom prst="line">
            <a:avLst/>
          </a:prstGeom>
          <a:ln w="19050">
            <a:solidFill>
              <a:srgbClr val="006EC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feld 4"/>
          <p:cNvSpPr txBox="1"/>
          <p:nvPr/>
        </p:nvSpPr>
        <p:spPr>
          <a:xfrm>
            <a:off x="107504" y="905975"/>
            <a:ext cx="4567748" cy="181588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sz="1400" b="1" dirty="0"/>
              <a:t>27.527 Fälle </a:t>
            </a:r>
            <a:r>
              <a:rPr lang="de-DE" sz="1400" dirty="0">
                <a:latin typeface="Scala Sans OT" panose="020B0504030101020104" pitchFamily="34" charset="0"/>
              </a:rPr>
              <a:t>(ECDC, 27.10.2020)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de-DE" sz="1400" b="1" dirty="0"/>
              <a:t>905 Todesfälle (Fallsterblichkeit : 3,3%)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sz="1400" b="1" dirty="0">
                <a:latin typeface="Scala Sans OT" panose="020B0504030101020104" pitchFamily="34" charset="0"/>
              </a:rPr>
              <a:t>7T-Inzidenz /100.000 </a:t>
            </a:r>
            <a:r>
              <a:rPr lang="de-DE" sz="1400" b="1" dirty="0" err="1">
                <a:latin typeface="Scala Sans OT" panose="020B0504030101020104" pitchFamily="34" charset="0"/>
              </a:rPr>
              <a:t>Ew</a:t>
            </a:r>
            <a:r>
              <a:rPr lang="de-DE" sz="1400" b="1" dirty="0">
                <a:latin typeface="Scala Sans OT" panose="020B0504030101020104" pitchFamily="34" charset="0"/>
              </a:rPr>
              <a:t>.: 0,5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de-DE" sz="1400" b="1" dirty="0">
                <a:latin typeface="Scala Sans OT" panose="020B0504030101020104" pitchFamily="34" charset="0"/>
              </a:rPr>
              <a:t>Fälle 7T: 128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de-DE" sz="1400" b="1" dirty="0">
                <a:latin typeface="Scala Sans OT" panose="020B0504030101020104" pitchFamily="34" charset="0"/>
              </a:rPr>
              <a:t>R </a:t>
            </a:r>
            <a:r>
              <a:rPr lang="de-DE" sz="1400" b="1" dirty="0" err="1">
                <a:latin typeface="Scala Sans OT" panose="020B0504030101020104" pitchFamily="34" charset="0"/>
              </a:rPr>
              <a:t>eff</a:t>
            </a:r>
            <a:r>
              <a:rPr lang="de-DE" sz="1400" b="1" dirty="0">
                <a:latin typeface="Scala Sans OT" panose="020B0504030101020104" pitchFamily="34" charset="0"/>
              </a:rPr>
              <a:t> 7T: 1,11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sz="1400" b="1" dirty="0" err="1">
                <a:latin typeface="Scala Sans OT" panose="020B0504030101020104" pitchFamily="34" charset="0"/>
              </a:rPr>
              <a:t>Testrate</a:t>
            </a:r>
            <a:r>
              <a:rPr lang="de-DE" sz="1400" b="1" dirty="0">
                <a:latin typeface="Scala Sans OT" panose="020B0504030101020104" pitchFamily="34" charset="0"/>
              </a:rPr>
              <a:t> / 100.000 </a:t>
            </a:r>
            <a:r>
              <a:rPr lang="de-DE" sz="1400" b="1" dirty="0" err="1">
                <a:latin typeface="Scala Sans OT" panose="020B0504030101020104" pitchFamily="34" charset="0"/>
              </a:rPr>
              <a:t>Ew</a:t>
            </a:r>
            <a:r>
              <a:rPr lang="de-DE" sz="1400" b="1" dirty="0">
                <a:latin typeface="Scala Sans OT" panose="020B0504030101020104" pitchFamily="34" charset="0"/>
              </a:rPr>
              <a:t> / Woche: 1.043 (20. - 26.10.)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de-DE" sz="1400" b="1" dirty="0">
                <a:latin typeface="Scala Sans OT" panose="020B0504030101020104" pitchFamily="34" charset="0"/>
              </a:rPr>
              <a:t>Testpositivität: 0,1%</a:t>
            </a:r>
          </a:p>
          <a:p>
            <a:pPr lvl="1"/>
            <a:endParaRPr lang="de-DE" sz="1400" b="1" dirty="0">
              <a:latin typeface="Scala Sans OT" panose="020B0504030101020104" pitchFamily="34" charset="0"/>
            </a:endParaRPr>
          </a:p>
        </p:txBody>
      </p:sp>
      <p:sp>
        <p:nvSpPr>
          <p:cNvPr id="10" name="Inhaltsplatzhalter 1"/>
          <p:cNvSpPr>
            <a:spLocks noGrp="1"/>
          </p:cNvSpPr>
          <p:nvPr>
            <p:ph sz="quarter" idx="4294967295"/>
          </p:nvPr>
        </p:nvSpPr>
        <p:spPr>
          <a:xfrm>
            <a:off x="107504" y="2772404"/>
            <a:ext cx="4896544" cy="3634644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de-DE" sz="1800" b="1" dirty="0">
                <a:solidFill>
                  <a:srgbClr val="0070C0"/>
                </a:solidFill>
              </a:rPr>
              <a:t>Epidemiologische Lage in Australien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de-DE" sz="1400" dirty="0"/>
              <a:t>Anstieg der Fälle Ende Juni / Anfang Juli in Melbourne, Victoria ausgehend vermutlich von Quarantänehotel, in dem Reiserückkehrende untergebracht wurden (14-Tage-Quarantäne) -- &gt; Sicherheitspersonal </a:t>
            </a:r>
            <a:r>
              <a:rPr lang="de-DE" sz="1400" dirty="0">
                <a:sym typeface="Wingdings" panose="05000000000000000000" pitchFamily="2" charset="2"/>
              </a:rPr>
              <a:t>-- &gt; Familienfeiern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de-DE" sz="1400" dirty="0"/>
              <a:t>Maximale Anzahl der Fälle in Victoria: 687 neue Fälle / Tag (August 2020)</a:t>
            </a:r>
            <a:endParaRPr lang="de-DE" sz="1400" dirty="0">
              <a:sym typeface="Wingdings" panose="05000000000000000000" pitchFamily="2" charset="2"/>
            </a:endParaRPr>
          </a:p>
          <a:p>
            <a:pPr>
              <a:buFont typeface="Symbol" panose="05050102010706020507" pitchFamily="18" charset="2"/>
              <a:buChar char="-"/>
            </a:pPr>
            <a:r>
              <a:rPr lang="de-DE" sz="1400" dirty="0">
                <a:sym typeface="Wingdings" panose="05000000000000000000" pitchFamily="2" charset="2"/>
              </a:rPr>
              <a:t>Anstieg der Fälle in NSW, lokal begrenzte Cluster in NSW nach Familienzusammenkünften, Hotels, Restaurants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DE" sz="1400" dirty="0">
                <a:sym typeface="Wingdings" panose="05000000000000000000" pitchFamily="2" charset="2"/>
              </a:rPr>
              <a:t>Seit 24.07. Restriktionen im Bundesstaat New South Wales verschärft (Gastronomie) 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de-DE" sz="1400" dirty="0">
                <a:sym typeface="Wingdings" panose="05000000000000000000" pitchFamily="2" charset="2"/>
              </a:rPr>
              <a:t>Eintrag der Fälle in Alten- und Pflegeheime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de-DE" sz="1400" dirty="0">
                <a:sym typeface="Wingdings" panose="05000000000000000000" pitchFamily="2" charset="2"/>
              </a:rPr>
              <a:t>Starke Reisebeschränkungen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de-DE" sz="1400" dirty="0">
                <a:sym typeface="Wingdings" panose="05000000000000000000" pitchFamily="2" charset="2"/>
              </a:rPr>
              <a:t>14-Tage-Quarantäne (bei Einreise) in Quarantäne-Hotels</a:t>
            </a:r>
          </a:p>
          <a:p>
            <a:endParaRPr lang="de-DE" sz="1400" dirty="0"/>
          </a:p>
          <a:p>
            <a:pPr lvl="1">
              <a:buFont typeface="Symbol" panose="05050102010706020507" pitchFamily="18" charset="2"/>
              <a:buChar char="-"/>
            </a:pPr>
            <a:endParaRPr lang="de-DE" sz="700" dirty="0">
              <a:sym typeface="Wingdings" panose="05000000000000000000" pitchFamily="2" charset="2"/>
            </a:endParaRP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xmlns="" id="{A0F29DAC-606B-4D39-ACE5-F5515742D92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629030"/>
            <a:ext cx="3690770" cy="2800984"/>
          </a:xfrm>
          <a:prstGeom prst="rect">
            <a:avLst/>
          </a:prstGeom>
        </p:spPr>
      </p:pic>
      <p:pic>
        <p:nvPicPr>
          <p:cNvPr id="14" name="Grafik 13">
            <a:extLst>
              <a:ext uri="{FF2B5EF4-FFF2-40B4-BE49-F238E27FC236}">
                <a16:creationId xmlns:a16="http://schemas.microsoft.com/office/drawing/2014/main" xmlns="" id="{34F2379E-594D-4894-BAAB-BDD50835824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9329" y="3789040"/>
            <a:ext cx="2392656" cy="2800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12890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xmlns="" id="{AFEDA0D4-D2D6-4995-AB02-EBBB9A46358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98" t="23248" r="1924"/>
          <a:stretch/>
        </p:blipFill>
        <p:spPr>
          <a:xfrm>
            <a:off x="26" y="2829344"/>
            <a:ext cx="9000466" cy="3623992"/>
          </a:xfrm>
          <a:prstGeom prst="rect">
            <a:avLst/>
          </a:prstGeom>
        </p:spPr>
      </p:pic>
      <p:sp>
        <p:nvSpPr>
          <p:cNvPr id="5" name="Titel 4">
            <a:extLst>
              <a:ext uri="{FF2B5EF4-FFF2-40B4-BE49-F238E27FC236}">
                <a16:creationId xmlns:a16="http://schemas.microsoft.com/office/drawing/2014/main" xmlns="" id="{B1FD3337-630D-4D17-897A-0E9E7A1A93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822546" y="111013"/>
            <a:ext cx="8092592" cy="369332"/>
          </a:xfrm>
        </p:spPr>
        <p:txBody>
          <a:bodyPr/>
          <a:lstStyle/>
          <a:p>
            <a:r>
              <a:rPr lang="de-DE" sz="2400" b="1" dirty="0">
                <a:solidFill>
                  <a:srgbClr val="0070C0"/>
                </a:solidFill>
                <a:latin typeface="Scala Sans OT" panose="020B0504030101020104" pitchFamily="34" charset="0"/>
              </a:rPr>
              <a:t>COVID-19/ Daily </a:t>
            </a:r>
            <a:r>
              <a:rPr lang="de-DE" sz="2400" b="1" dirty="0" err="1">
                <a:solidFill>
                  <a:srgbClr val="0070C0"/>
                </a:solidFill>
                <a:latin typeface="Scala Sans OT" panose="020B0504030101020104" pitchFamily="34" charset="0"/>
              </a:rPr>
              <a:t>new</a:t>
            </a:r>
            <a:r>
              <a:rPr lang="de-DE" sz="2400" b="1" dirty="0">
                <a:solidFill>
                  <a:srgbClr val="0070C0"/>
                </a:solidFill>
                <a:latin typeface="Scala Sans OT" panose="020B0504030101020104" pitchFamily="34" charset="0"/>
              </a:rPr>
              <a:t> </a:t>
            </a:r>
            <a:r>
              <a:rPr lang="de-DE" sz="2400" b="1" dirty="0" err="1">
                <a:solidFill>
                  <a:srgbClr val="0070C0"/>
                </a:solidFill>
                <a:latin typeface="Scala Sans OT" panose="020B0504030101020104" pitchFamily="34" charset="0"/>
              </a:rPr>
              <a:t>cases</a:t>
            </a:r>
            <a:r>
              <a:rPr lang="de-DE" sz="2400" b="1" dirty="0">
                <a:solidFill>
                  <a:srgbClr val="0070C0"/>
                </a:solidFill>
                <a:latin typeface="Scala Sans OT" panose="020B0504030101020104" pitchFamily="34" charset="0"/>
              </a:rPr>
              <a:t> in Victoria, Australia</a:t>
            </a:r>
            <a:endParaRPr lang="en-GB" sz="2400" b="1" dirty="0">
              <a:solidFill>
                <a:srgbClr val="0070C0"/>
              </a:solidFill>
              <a:latin typeface="Scala Sans OT" panose="020B0504030101020104" pitchFamily="34" charset="0"/>
            </a:endParaRPr>
          </a:p>
        </p:txBody>
      </p:sp>
      <p:cxnSp>
        <p:nvCxnSpPr>
          <p:cNvPr id="6" name="Gerade Verbindung 7">
            <a:extLst>
              <a:ext uri="{FF2B5EF4-FFF2-40B4-BE49-F238E27FC236}">
                <a16:creationId xmlns:a16="http://schemas.microsoft.com/office/drawing/2014/main" xmlns="" id="{06976C22-7BEE-4BFC-A8DA-56793D3BB959}"/>
              </a:ext>
            </a:extLst>
          </p:cNvPr>
          <p:cNvCxnSpPr/>
          <p:nvPr/>
        </p:nvCxnSpPr>
        <p:spPr>
          <a:xfrm>
            <a:off x="0" y="620688"/>
            <a:ext cx="7236296" cy="0"/>
          </a:xfrm>
          <a:prstGeom prst="line">
            <a:avLst/>
          </a:prstGeom>
          <a:ln w="19050">
            <a:solidFill>
              <a:srgbClr val="006EC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feld 6">
            <a:extLst>
              <a:ext uri="{FF2B5EF4-FFF2-40B4-BE49-F238E27FC236}">
                <a16:creationId xmlns:a16="http://schemas.microsoft.com/office/drawing/2014/main" xmlns="" id="{915A128D-91D1-4A92-A26A-A5EA4C407389}"/>
              </a:ext>
            </a:extLst>
          </p:cNvPr>
          <p:cNvSpPr txBox="1"/>
          <p:nvPr/>
        </p:nvSpPr>
        <p:spPr>
          <a:xfrm>
            <a:off x="4397636" y="3754009"/>
            <a:ext cx="19329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solidFill>
                  <a:schemeClr val="accent1">
                    <a:lumMod val="75000"/>
                  </a:schemeClr>
                </a:solidFill>
              </a:rPr>
              <a:t>01/07</a:t>
            </a:r>
          </a:p>
          <a:p>
            <a:pPr algn="ctr"/>
            <a:r>
              <a:rPr lang="en-GB" sz="1200" b="1" dirty="0">
                <a:solidFill>
                  <a:srgbClr val="FF0000"/>
                </a:solidFill>
              </a:rPr>
              <a:t>1</a:t>
            </a:r>
            <a:endParaRPr lang="en-GB" sz="1200" dirty="0">
              <a:solidFill>
                <a:srgbClr val="FF0000"/>
              </a:solidFill>
            </a:endParaRPr>
          </a:p>
        </p:txBody>
      </p:sp>
      <p:cxnSp>
        <p:nvCxnSpPr>
          <p:cNvPr id="8" name="Gerade Verbindung mit Pfeil 7">
            <a:extLst>
              <a:ext uri="{FF2B5EF4-FFF2-40B4-BE49-F238E27FC236}">
                <a16:creationId xmlns:a16="http://schemas.microsoft.com/office/drawing/2014/main" xmlns="" id="{92961D8B-65B9-4F85-97CA-47DF376BEFB6}"/>
              </a:ext>
            </a:extLst>
          </p:cNvPr>
          <p:cNvCxnSpPr/>
          <p:nvPr/>
        </p:nvCxnSpPr>
        <p:spPr>
          <a:xfrm>
            <a:off x="5364088" y="4293096"/>
            <a:ext cx="0" cy="593667"/>
          </a:xfrm>
          <a:prstGeom prst="straightConnector1">
            <a:avLst/>
          </a:prstGeom>
          <a:ln>
            <a:solidFill>
              <a:srgbClr val="4D8AD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hteck 8">
            <a:extLst>
              <a:ext uri="{FF2B5EF4-FFF2-40B4-BE49-F238E27FC236}">
                <a16:creationId xmlns:a16="http://schemas.microsoft.com/office/drawing/2014/main" xmlns="" id="{11FE2DFA-150B-49CB-902A-EC8F3124E42F}"/>
              </a:ext>
            </a:extLst>
          </p:cNvPr>
          <p:cNvSpPr/>
          <p:nvPr/>
        </p:nvSpPr>
        <p:spPr>
          <a:xfrm>
            <a:off x="658506" y="620688"/>
            <a:ext cx="4647322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>
              <a:buAutoNum type="arabicPeriod"/>
            </a:pPr>
            <a:r>
              <a:rPr lang="en-GB" sz="1400" b="1" dirty="0">
                <a:solidFill>
                  <a:srgbClr val="FF0000"/>
                </a:solidFill>
              </a:rPr>
              <a:t>“Testing blitz” in Melbourne, </a:t>
            </a:r>
            <a:r>
              <a:rPr lang="en-GB" sz="1400" b="1" dirty="0" err="1">
                <a:solidFill>
                  <a:srgbClr val="FF0000"/>
                </a:solidFill>
              </a:rPr>
              <a:t>Ausgangssperren</a:t>
            </a:r>
            <a:r>
              <a:rPr lang="en-GB" sz="1400" b="1" dirty="0">
                <a:solidFill>
                  <a:srgbClr val="FF0000"/>
                </a:solidFill>
              </a:rPr>
              <a:t> in 10 </a:t>
            </a:r>
            <a:r>
              <a:rPr lang="en-GB" sz="1400" b="1" dirty="0" err="1">
                <a:solidFill>
                  <a:srgbClr val="FF0000"/>
                </a:solidFill>
              </a:rPr>
              <a:t>Bezirken</a:t>
            </a:r>
            <a:endParaRPr lang="en-GB" sz="1400" b="1" dirty="0">
              <a:solidFill>
                <a:srgbClr val="FF0000"/>
              </a:solidFill>
            </a:endParaRPr>
          </a:p>
          <a:p>
            <a:pPr marL="228600" indent="-228600">
              <a:buAutoNum type="arabicPeriod"/>
            </a:pPr>
            <a:r>
              <a:rPr lang="en-GB" sz="1400" b="1" dirty="0">
                <a:solidFill>
                  <a:srgbClr val="FF0000"/>
                </a:solidFill>
              </a:rPr>
              <a:t>Lockdown in </a:t>
            </a:r>
            <a:r>
              <a:rPr lang="en-GB" sz="1400" b="1" dirty="0" err="1">
                <a:solidFill>
                  <a:srgbClr val="FF0000"/>
                </a:solidFill>
              </a:rPr>
              <a:t>Großraum</a:t>
            </a:r>
            <a:r>
              <a:rPr lang="en-GB" sz="1400" b="1" dirty="0">
                <a:solidFill>
                  <a:srgbClr val="FF0000"/>
                </a:solidFill>
              </a:rPr>
              <a:t> Melbourne / Shire of Mitchell </a:t>
            </a:r>
          </a:p>
          <a:p>
            <a:pPr marL="228600" indent="-228600">
              <a:buAutoNum type="arabicPeriod"/>
            </a:pPr>
            <a:r>
              <a:rPr lang="en-GB" sz="1400" b="1" dirty="0" err="1">
                <a:solidFill>
                  <a:srgbClr val="FF0000"/>
                </a:solidFill>
              </a:rPr>
              <a:t>Schließung</a:t>
            </a:r>
            <a:r>
              <a:rPr lang="en-GB" sz="1400" b="1" dirty="0">
                <a:solidFill>
                  <a:srgbClr val="FF0000"/>
                </a:solidFill>
              </a:rPr>
              <a:t> der </a:t>
            </a:r>
            <a:r>
              <a:rPr lang="en-GB" sz="1400" b="1" dirty="0" err="1">
                <a:solidFill>
                  <a:srgbClr val="FF0000"/>
                </a:solidFill>
              </a:rPr>
              <a:t>Grenzen</a:t>
            </a:r>
            <a:r>
              <a:rPr lang="en-GB" sz="1400" b="1" dirty="0">
                <a:solidFill>
                  <a:srgbClr val="FF0000"/>
                </a:solidFill>
              </a:rPr>
              <a:t> </a:t>
            </a:r>
            <a:r>
              <a:rPr lang="en-GB" sz="1400" b="1" dirty="0" err="1">
                <a:solidFill>
                  <a:srgbClr val="FF0000"/>
                </a:solidFill>
              </a:rPr>
              <a:t>zwischen</a:t>
            </a:r>
            <a:r>
              <a:rPr lang="en-GB" sz="1400" b="1" dirty="0">
                <a:solidFill>
                  <a:srgbClr val="FF0000"/>
                </a:solidFill>
              </a:rPr>
              <a:t> </a:t>
            </a:r>
            <a:r>
              <a:rPr lang="en-GB" sz="1400" b="1" dirty="0" err="1">
                <a:solidFill>
                  <a:srgbClr val="FF0000"/>
                </a:solidFill>
              </a:rPr>
              <a:t>Bundesstaaten</a:t>
            </a:r>
            <a:r>
              <a:rPr lang="en-GB" sz="1400" b="1" dirty="0">
                <a:solidFill>
                  <a:srgbClr val="FF0000"/>
                </a:solidFill>
              </a:rPr>
              <a:t> NSW und Victoria</a:t>
            </a:r>
          </a:p>
          <a:p>
            <a:pPr marL="228600" indent="-228600">
              <a:buAutoNum type="arabicPeriod"/>
            </a:pPr>
            <a:r>
              <a:rPr lang="en-GB" sz="1400" b="1" dirty="0" err="1">
                <a:solidFill>
                  <a:srgbClr val="FF0000"/>
                </a:solidFill>
              </a:rPr>
              <a:t>Maskenpflicht</a:t>
            </a:r>
            <a:r>
              <a:rPr lang="en-GB" sz="1400" b="1" dirty="0">
                <a:solidFill>
                  <a:srgbClr val="FF0000"/>
                </a:solidFill>
              </a:rPr>
              <a:t> </a:t>
            </a:r>
            <a:r>
              <a:rPr lang="en-GB" sz="1400" b="1" dirty="0" err="1">
                <a:solidFill>
                  <a:srgbClr val="FF0000"/>
                </a:solidFill>
              </a:rPr>
              <a:t>im</a:t>
            </a:r>
            <a:r>
              <a:rPr lang="en-GB" sz="1400" b="1" dirty="0">
                <a:solidFill>
                  <a:srgbClr val="FF0000"/>
                </a:solidFill>
              </a:rPr>
              <a:t> </a:t>
            </a:r>
            <a:r>
              <a:rPr lang="en-GB" sz="1400" b="1" dirty="0" err="1">
                <a:solidFill>
                  <a:srgbClr val="FF0000"/>
                </a:solidFill>
              </a:rPr>
              <a:t>öffentlichen</a:t>
            </a:r>
            <a:r>
              <a:rPr lang="en-GB" sz="1400" b="1" dirty="0">
                <a:solidFill>
                  <a:srgbClr val="FF0000"/>
                </a:solidFill>
              </a:rPr>
              <a:t> </a:t>
            </a:r>
            <a:r>
              <a:rPr lang="en-GB" sz="1400" b="1" dirty="0" err="1">
                <a:solidFill>
                  <a:srgbClr val="FF0000"/>
                </a:solidFill>
              </a:rPr>
              <a:t>Raum</a:t>
            </a:r>
            <a:r>
              <a:rPr lang="en-GB" sz="1400" b="1" dirty="0">
                <a:solidFill>
                  <a:srgbClr val="FF0000"/>
                </a:solidFill>
              </a:rPr>
              <a:t> (Melbourne / Shire of Mitchell)</a:t>
            </a:r>
          </a:p>
          <a:p>
            <a:pPr marL="228600" indent="-228600">
              <a:buAutoNum type="arabicPeriod"/>
            </a:pPr>
            <a:r>
              <a:rPr lang="en-GB" sz="1400" b="1" dirty="0">
                <a:solidFill>
                  <a:srgbClr val="FF0000"/>
                </a:solidFill>
              </a:rPr>
              <a:t>Lockdown für Victoria </a:t>
            </a:r>
          </a:p>
          <a:p>
            <a:pPr marL="228600" indent="-228600">
              <a:buAutoNum type="arabicPeriod"/>
            </a:pPr>
            <a:r>
              <a:rPr lang="en-GB" sz="1400" b="1" dirty="0" err="1">
                <a:solidFill>
                  <a:srgbClr val="FF0000"/>
                </a:solidFill>
              </a:rPr>
              <a:t>Katastrophenzustand</a:t>
            </a:r>
            <a:r>
              <a:rPr lang="en-GB" sz="1400" b="1" dirty="0">
                <a:solidFill>
                  <a:srgbClr val="FF0000"/>
                </a:solidFill>
              </a:rPr>
              <a:t> in Melbourne, Stage 4 (02.08. – 13.09.) und Victoria (02.08. – 11.10.), Stage 3 (stay at home)</a:t>
            </a:r>
          </a:p>
          <a:p>
            <a:pPr marL="228600" indent="-228600">
              <a:buAutoNum type="arabicPeriod"/>
            </a:pPr>
            <a:r>
              <a:rPr lang="en-GB" sz="1400" b="1" dirty="0" err="1">
                <a:solidFill>
                  <a:srgbClr val="FF0000"/>
                </a:solidFill>
              </a:rPr>
              <a:t>Schließung</a:t>
            </a:r>
            <a:r>
              <a:rPr lang="en-GB" sz="1400" b="1" dirty="0">
                <a:solidFill>
                  <a:srgbClr val="FF0000"/>
                </a:solidFill>
              </a:rPr>
              <a:t> der </a:t>
            </a:r>
            <a:r>
              <a:rPr lang="en-GB" sz="1400" b="1" dirty="0" err="1">
                <a:solidFill>
                  <a:srgbClr val="FF0000"/>
                </a:solidFill>
              </a:rPr>
              <a:t>Grenzen</a:t>
            </a:r>
            <a:r>
              <a:rPr lang="en-GB" sz="1400" b="1" dirty="0">
                <a:solidFill>
                  <a:srgbClr val="FF0000"/>
                </a:solidFill>
              </a:rPr>
              <a:t> </a:t>
            </a:r>
            <a:r>
              <a:rPr lang="en-GB" sz="1400" b="1" dirty="0" err="1">
                <a:solidFill>
                  <a:srgbClr val="FF0000"/>
                </a:solidFill>
              </a:rPr>
              <a:t>zwischen</a:t>
            </a:r>
            <a:r>
              <a:rPr lang="en-GB" sz="1400" b="1" dirty="0">
                <a:solidFill>
                  <a:srgbClr val="FF0000"/>
                </a:solidFill>
              </a:rPr>
              <a:t> NSW und Queensland</a:t>
            </a:r>
          </a:p>
          <a:p>
            <a:pPr marL="228600" indent="-228600">
              <a:buAutoNum type="arabicPeriod"/>
            </a:pPr>
            <a:r>
              <a:rPr lang="en-GB" sz="1400" b="1" dirty="0">
                <a:solidFill>
                  <a:srgbClr val="FF0000"/>
                </a:solidFill>
              </a:rPr>
              <a:t>Allgemeine </a:t>
            </a:r>
            <a:r>
              <a:rPr lang="en-GB" sz="1400" b="1" dirty="0" err="1">
                <a:solidFill>
                  <a:srgbClr val="FF0000"/>
                </a:solidFill>
              </a:rPr>
              <a:t>Maskenpflicht</a:t>
            </a:r>
            <a:r>
              <a:rPr lang="en-GB" sz="1400" b="1" dirty="0">
                <a:solidFill>
                  <a:srgbClr val="FF0000"/>
                </a:solidFill>
              </a:rPr>
              <a:t> in Victoria</a:t>
            </a:r>
          </a:p>
          <a:p>
            <a:pPr marL="228600" indent="-228600">
              <a:buAutoNum type="arabicPeriod"/>
            </a:pPr>
            <a:r>
              <a:rPr lang="en-GB" sz="1400" b="1" dirty="0" err="1">
                <a:solidFill>
                  <a:srgbClr val="00B050"/>
                </a:solidFill>
              </a:rPr>
              <a:t>Lockerung</a:t>
            </a:r>
            <a:r>
              <a:rPr lang="en-GB" sz="1400" b="1" dirty="0">
                <a:solidFill>
                  <a:srgbClr val="00B050"/>
                </a:solidFill>
              </a:rPr>
              <a:t> der </a:t>
            </a:r>
            <a:r>
              <a:rPr lang="en-GB" sz="1400" b="1" dirty="0" err="1">
                <a:solidFill>
                  <a:srgbClr val="00B050"/>
                </a:solidFill>
              </a:rPr>
              <a:t>Maßnahmen</a:t>
            </a:r>
            <a:r>
              <a:rPr lang="en-GB" sz="1400" b="1" dirty="0">
                <a:solidFill>
                  <a:srgbClr val="00B050"/>
                </a:solidFill>
              </a:rPr>
              <a:t> in Victoria </a:t>
            </a:r>
          </a:p>
          <a:p>
            <a:pPr marL="228600" indent="-228600">
              <a:buAutoNum type="arabicPeriod"/>
            </a:pPr>
            <a:r>
              <a:rPr lang="en-GB" sz="1400" b="1" dirty="0" err="1">
                <a:solidFill>
                  <a:srgbClr val="00B050"/>
                </a:solidFill>
              </a:rPr>
              <a:t>Lockerungen</a:t>
            </a:r>
            <a:r>
              <a:rPr lang="en-GB" sz="1400" b="1" dirty="0">
                <a:solidFill>
                  <a:srgbClr val="00B050"/>
                </a:solidFill>
              </a:rPr>
              <a:t> in Melbourne, </a:t>
            </a:r>
            <a:r>
              <a:rPr lang="en-GB" sz="1400" b="1" dirty="0" err="1">
                <a:solidFill>
                  <a:srgbClr val="00B050"/>
                </a:solidFill>
              </a:rPr>
              <a:t>z.B</a:t>
            </a:r>
            <a:r>
              <a:rPr lang="en-GB" sz="1400" b="1" dirty="0">
                <a:solidFill>
                  <a:srgbClr val="00B050"/>
                </a:solidFill>
              </a:rPr>
              <a:t>. </a:t>
            </a:r>
            <a:r>
              <a:rPr lang="en-GB" sz="1400" b="1" dirty="0" err="1">
                <a:solidFill>
                  <a:srgbClr val="00B050"/>
                </a:solidFill>
              </a:rPr>
              <a:t>Rückkehr</a:t>
            </a:r>
            <a:r>
              <a:rPr lang="en-GB" sz="1400" b="1" dirty="0">
                <a:solidFill>
                  <a:srgbClr val="00B050"/>
                </a:solidFill>
              </a:rPr>
              <a:t> </a:t>
            </a:r>
            <a:r>
              <a:rPr lang="en-GB" sz="1400" b="1" dirty="0" err="1">
                <a:solidFill>
                  <a:srgbClr val="00B050"/>
                </a:solidFill>
              </a:rPr>
              <a:t>aller</a:t>
            </a:r>
            <a:r>
              <a:rPr lang="en-GB" sz="1400" b="1" dirty="0">
                <a:solidFill>
                  <a:srgbClr val="00B050"/>
                </a:solidFill>
              </a:rPr>
              <a:t> Kinder in Kita, </a:t>
            </a:r>
            <a:r>
              <a:rPr lang="en-GB" sz="1400" b="1" dirty="0" err="1">
                <a:solidFill>
                  <a:srgbClr val="00B050"/>
                </a:solidFill>
              </a:rPr>
              <a:t>Öffnung</a:t>
            </a:r>
            <a:r>
              <a:rPr lang="en-GB" sz="1400" b="1" dirty="0">
                <a:solidFill>
                  <a:srgbClr val="00B050"/>
                </a:solidFill>
              </a:rPr>
              <a:t> Outdoor-Pools </a:t>
            </a:r>
          </a:p>
          <a:p>
            <a:pPr marL="228600" indent="-228600">
              <a:buFontTx/>
              <a:buAutoNum type="arabicPeriod"/>
            </a:pPr>
            <a:r>
              <a:rPr lang="en-GB" sz="1400" b="1" dirty="0" err="1">
                <a:solidFill>
                  <a:srgbClr val="00B050"/>
                </a:solidFill>
              </a:rPr>
              <a:t>Weitere</a:t>
            </a:r>
            <a:r>
              <a:rPr lang="en-GB" sz="1400" b="1" dirty="0">
                <a:solidFill>
                  <a:srgbClr val="00B050"/>
                </a:solidFill>
              </a:rPr>
              <a:t> </a:t>
            </a:r>
            <a:r>
              <a:rPr lang="en-GB" sz="1400" b="1" dirty="0" err="1">
                <a:solidFill>
                  <a:srgbClr val="00B050"/>
                </a:solidFill>
              </a:rPr>
              <a:t>Lockerungen</a:t>
            </a:r>
            <a:r>
              <a:rPr lang="en-GB" sz="1400" b="1" dirty="0">
                <a:solidFill>
                  <a:srgbClr val="00B050"/>
                </a:solidFill>
              </a:rPr>
              <a:t> in Victoria (stay home -- &gt; stay safe, Restaurant / Bars)</a:t>
            </a:r>
          </a:p>
          <a:p>
            <a:pPr marL="228600" indent="-228600">
              <a:buAutoNum type="arabicPeriod"/>
            </a:pPr>
            <a:r>
              <a:rPr lang="en-GB" sz="1400" b="1" dirty="0">
                <a:solidFill>
                  <a:srgbClr val="00B050"/>
                </a:solidFill>
              </a:rPr>
              <a:t> </a:t>
            </a:r>
            <a:r>
              <a:rPr lang="en-GB" sz="1400" b="1" dirty="0" err="1">
                <a:solidFill>
                  <a:srgbClr val="00B050"/>
                </a:solidFill>
              </a:rPr>
              <a:t>Weitere</a:t>
            </a:r>
            <a:r>
              <a:rPr lang="en-GB" sz="1400" b="1" dirty="0">
                <a:solidFill>
                  <a:srgbClr val="00B050"/>
                </a:solidFill>
              </a:rPr>
              <a:t> </a:t>
            </a:r>
            <a:r>
              <a:rPr lang="en-GB" sz="1400" b="1" dirty="0" err="1">
                <a:solidFill>
                  <a:srgbClr val="00B050"/>
                </a:solidFill>
              </a:rPr>
              <a:t>Lockerungen</a:t>
            </a:r>
            <a:r>
              <a:rPr lang="en-GB" sz="1400" b="1" dirty="0">
                <a:solidFill>
                  <a:srgbClr val="00B050"/>
                </a:solidFill>
              </a:rPr>
              <a:t> in Melbourne (25km, stay home -- &gt; stay safe, Restaurant / Bars), </a:t>
            </a:r>
            <a:r>
              <a:rPr lang="en-GB" sz="1400" b="1" dirty="0" err="1">
                <a:solidFill>
                  <a:srgbClr val="00B050"/>
                </a:solidFill>
              </a:rPr>
              <a:t>weitere</a:t>
            </a:r>
            <a:r>
              <a:rPr lang="en-GB" sz="1400" b="1" dirty="0">
                <a:solidFill>
                  <a:srgbClr val="00B050"/>
                </a:solidFill>
              </a:rPr>
              <a:t> </a:t>
            </a:r>
            <a:r>
              <a:rPr lang="en-GB" sz="1400" b="1" dirty="0" err="1">
                <a:solidFill>
                  <a:srgbClr val="00B050"/>
                </a:solidFill>
              </a:rPr>
              <a:t>Lockerung</a:t>
            </a:r>
            <a:r>
              <a:rPr lang="en-GB" sz="1400" b="1" dirty="0">
                <a:solidFill>
                  <a:srgbClr val="00B050"/>
                </a:solidFill>
              </a:rPr>
              <a:t> in Victoria</a:t>
            </a:r>
          </a:p>
          <a:p>
            <a:pPr marL="228600" indent="-228600">
              <a:buAutoNum type="arabicPeriod"/>
            </a:pPr>
            <a:r>
              <a:rPr lang="en-GB" sz="1400" b="1" dirty="0" err="1">
                <a:solidFill>
                  <a:srgbClr val="00B050"/>
                </a:solidFill>
              </a:rPr>
              <a:t>Weitere</a:t>
            </a:r>
            <a:r>
              <a:rPr lang="en-GB" sz="1400" b="1" dirty="0">
                <a:solidFill>
                  <a:srgbClr val="00B050"/>
                </a:solidFill>
              </a:rPr>
              <a:t> </a:t>
            </a:r>
            <a:r>
              <a:rPr lang="en-GB" sz="1400" b="1" dirty="0" err="1">
                <a:solidFill>
                  <a:srgbClr val="00B050"/>
                </a:solidFill>
              </a:rPr>
              <a:t>Lockerungen</a:t>
            </a:r>
            <a:r>
              <a:rPr lang="en-GB" sz="1400" b="1" dirty="0">
                <a:solidFill>
                  <a:srgbClr val="00B050"/>
                </a:solidFill>
              </a:rPr>
              <a:t> </a:t>
            </a:r>
            <a:r>
              <a:rPr lang="en-GB" sz="1400" b="1" dirty="0" err="1">
                <a:solidFill>
                  <a:srgbClr val="00B050"/>
                </a:solidFill>
              </a:rPr>
              <a:t>geplant</a:t>
            </a:r>
            <a:endParaRPr lang="en-GB" sz="1400" b="1" dirty="0">
              <a:solidFill>
                <a:srgbClr val="00B050"/>
              </a:solidFill>
            </a:endParaRPr>
          </a:p>
          <a:p>
            <a:endParaRPr lang="en-GB" sz="1200" b="1" dirty="0"/>
          </a:p>
          <a:p>
            <a:pPr marL="228600" indent="-228600">
              <a:buAutoNum type="arabicPeriod"/>
            </a:pPr>
            <a:endParaRPr lang="en-GB" sz="1200" dirty="0"/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xmlns="" id="{4B775ADF-2E72-43B8-8E06-11AA62BB8E1B}"/>
              </a:ext>
            </a:extLst>
          </p:cNvPr>
          <p:cNvSpPr txBox="1"/>
          <p:nvPr/>
        </p:nvSpPr>
        <p:spPr>
          <a:xfrm>
            <a:off x="5009450" y="2094506"/>
            <a:ext cx="19329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solidFill>
                  <a:schemeClr val="accent1">
                    <a:lumMod val="75000"/>
                  </a:schemeClr>
                </a:solidFill>
              </a:rPr>
              <a:t>22/07</a:t>
            </a:r>
          </a:p>
          <a:p>
            <a:pPr algn="ctr"/>
            <a:r>
              <a:rPr lang="en-GB" sz="1200" b="1" dirty="0">
                <a:solidFill>
                  <a:srgbClr val="FF0000"/>
                </a:solidFill>
              </a:rPr>
              <a:t>4</a:t>
            </a:r>
            <a:endParaRPr lang="en-GB" sz="1200" dirty="0">
              <a:solidFill>
                <a:srgbClr val="FF0000"/>
              </a:solidFill>
            </a:endParaRPr>
          </a:p>
        </p:txBody>
      </p:sp>
      <p:cxnSp>
        <p:nvCxnSpPr>
          <p:cNvPr id="11" name="Gerade Verbindung mit Pfeil 10">
            <a:extLst>
              <a:ext uri="{FF2B5EF4-FFF2-40B4-BE49-F238E27FC236}">
                <a16:creationId xmlns:a16="http://schemas.microsoft.com/office/drawing/2014/main" xmlns="" id="{C467DAB3-2EC2-4BC5-98B6-D40C00D79A4A}"/>
              </a:ext>
            </a:extLst>
          </p:cNvPr>
          <p:cNvCxnSpPr/>
          <p:nvPr/>
        </p:nvCxnSpPr>
        <p:spPr>
          <a:xfrm>
            <a:off x="5652120" y="3429000"/>
            <a:ext cx="0" cy="593667"/>
          </a:xfrm>
          <a:prstGeom prst="straightConnector1">
            <a:avLst/>
          </a:prstGeom>
          <a:ln>
            <a:solidFill>
              <a:srgbClr val="4D8AD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feld 12">
            <a:extLst>
              <a:ext uri="{FF2B5EF4-FFF2-40B4-BE49-F238E27FC236}">
                <a16:creationId xmlns:a16="http://schemas.microsoft.com/office/drawing/2014/main" xmlns="" id="{8B5670A8-B462-40E1-91A9-91FE6BA5EC02}"/>
              </a:ext>
            </a:extLst>
          </p:cNvPr>
          <p:cNvSpPr txBox="1"/>
          <p:nvPr/>
        </p:nvSpPr>
        <p:spPr>
          <a:xfrm>
            <a:off x="4685668" y="2967335"/>
            <a:ext cx="19329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solidFill>
                  <a:schemeClr val="accent1">
                    <a:lumMod val="75000"/>
                  </a:schemeClr>
                </a:solidFill>
              </a:rPr>
              <a:t>08/07</a:t>
            </a:r>
          </a:p>
          <a:p>
            <a:pPr algn="ctr"/>
            <a:r>
              <a:rPr lang="en-GB" sz="1200" b="1" dirty="0">
                <a:solidFill>
                  <a:srgbClr val="FF0000"/>
                </a:solidFill>
              </a:rPr>
              <a:t>2 / 3</a:t>
            </a:r>
            <a:endParaRPr lang="en-GB" sz="1200" dirty="0">
              <a:solidFill>
                <a:srgbClr val="FF0000"/>
              </a:solidFill>
            </a:endParaRPr>
          </a:p>
        </p:txBody>
      </p:sp>
      <p:cxnSp>
        <p:nvCxnSpPr>
          <p:cNvPr id="14" name="Gerade Verbindung mit Pfeil 13">
            <a:extLst>
              <a:ext uri="{FF2B5EF4-FFF2-40B4-BE49-F238E27FC236}">
                <a16:creationId xmlns:a16="http://schemas.microsoft.com/office/drawing/2014/main" xmlns="" id="{16750F9F-C90F-4FBB-9F31-158BD1FCACFE}"/>
              </a:ext>
            </a:extLst>
          </p:cNvPr>
          <p:cNvCxnSpPr/>
          <p:nvPr/>
        </p:nvCxnSpPr>
        <p:spPr>
          <a:xfrm>
            <a:off x="5975901" y="2556171"/>
            <a:ext cx="0" cy="593667"/>
          </a:xfrm>
          <a:prstGeom prst="straightConnector1">
            <a:avLst/>
          </a:prstGeom>
          <a:ln>
            <a:solidFill>
              <a:srgbClr val="4D8AD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feld 14">
            <a:extLst>
              <a:ext uri="{FF2B5EF4-FFF2-40B4-BE49-F238E27FC236}">
                <a16:creationId xmlns:a16="http://schemas.microsoft.com/office/drawing/2014/main" xmlns="" id="{1F2CFFA6-E111-421C-834D-40F51E82AE9E}"/>
              </a:ext>
            </a:extLst>
          </p:cNvPr>
          <p:cNvSpPr txBox="1"/>
          <p:nvPr/>
        </p:nvSpPr>
        <p:spPr>
          <a:xfrm>
            <a:off x="5436096" y="1527175"/>
            <a:ext cx="19329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solidFill>
                  <a:schemeClr val="accent1">
                    <a:lumMod val="75000"/>
                  </a:schemeClr>
                </a:solidFill>
              </a:rPr>
              <a:t>02-05/08</a:t>
            </a:r>
          </a:p>
          <a:p>
            <a:pPr algn="ctr"/>
            <a:r>
              <a:rPr lang="en-GB" sz="1200" b="1" dirty="0">
                <a:solidFill>
                  <a:srgbClr val="FF0000"/>
                </a:solidFill>
              </a:rPr>
              <a:t>5/6/7/8</a:t>
            </a:r>
          </a:p>
        </p:txBody>
      </p:sp>
      <p:cxnSp>
        <p:nvCxnSpPr>
          <p:cNvPr id="16" name="Gerade Verbindung mit Pfeil 15">
            <a:extLst>
              <a:ext uri="{FF2B5EF4-FFF2-40B4-BE49-F238E27FC236}">
                <a16:creationId xmlns:a16="http://schemas.microsoft.com/office/drawing/2014/main" xmlns="" id="{F70B2999-1A73-400C-9953-9EBA14DF5D8A}"/>
              </a:ext>
            </a:extLst>
          </p:cNvPr>
          <p:cNvCxnSpPr/>
          <p:nvPr/>
        </p:nvCxnSpPr>
        <p:spPr>
          <a:xfrm>
            <a:off x="6410902" y="2115253"/>
            <a:ext cx="0" cy="593667"/>
          </a:xfrm>
          <a:prstGeom prst="straightConnector1">
            <a:avLst/>
          </a:prstGeom>
          <a:ln>
            <a:solidFill>
              <a:srgbClr val="4D8AD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feld 18">
            <a:extLst>
              <a:ext uri="{FF2B5EF4-FFF2-40B4-BE49-F238E27FC236}">
                <a16:creationId xmlns:a16="http://schemas.microsoft.com/office/drawing/2014/main" xmlns="" id="{9573BD5D-3D52-4DA8-A454-45CB2E62F0A7}"/>
              </a:ext>
            </a:extLst>
          </p:cNvPr>
          <p:cNvSpPr txBox="1"/>
          <p:nvPr/>
        </p:nvSpPr>
        <p:spPr>
          <a:xfrm>
            <a:off x="6490639" y="3825728"/>
            <a:ext cx="19329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solidFill>
                  <a:schemeClr val="accent1">
                    <a:lumMod val="75000"/>
                  </a:schemeClr>
                </a:solidFill>
              </a:rPr>
              <a:t>13-16/09</a:t>
            </a:r>
          </a:p>
          <a:p>
            <a:pPr algn="ctr"/>
            <a:r>
              <a:rPr lang="en-GB" sz="1200" b="1" dirty="0">
                <a:solidFill>
                  <a:srgbClr val="00B050"/>
                </a:solidFill>
              </a:rPr>
              <a:t>9</a:t>
            </a:r>
          </a:p>
        </p:txBody>
      </p:sp>
      <p:cxnSp>
        <p:nvCxnSpPr>
          <p:cNvPr id="20" name="Gerade Verbindung mit Pfeil 19">
            <a:extLst>
              <a:ext uri="{FF2B5EF4-FFF2-40B4-BE49-F238E27FC236}">
                <a16:creationId xmlns:a16="http://schemas.microsoft.com/office/drawing/2014/main" xmlns="" id="{69E01A09-89E0-44F1-B357-CA90D8220DD4}"/>
              </a:ext>
            </a:extLst>
          </p:cNvPr>
          <p:cNvCxnSpPr/>
          <p:nvPr/>
        </p:nvCxnSpPr>
        <p:spPr>
          <a:xfrm>
            <a:off x="7452320" y="4310817"/>
            <a:ext cx="0" cy="593667"/>
          </a:xfrm>
          <a:prstGeom prst="straightConnector1">
            <a:avLst/>
          </a:prstGeom>
          <a:ln>
            <a:solidFill>
              <a:srgbClr val="4D8AD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feld 20">
            <a:extLst>
              <a:ext uri="{FF2B5EF4-FFF2-40B4-BE49-F238E27FC236}">
                <a16:creationId xmlns:a16="http://schemas.microsoft.com/office/drawing/2014/main" xmlns="" id="{8A1A96FD-E1F7-441F-B7A1-DA1580E1B4C1}"/>
              </a:ext>
            </a:extLst>
          </p:cNvPr>
          <p:cNvSpPr txBox="1"/>
          <p:nvPr/>
        </p:nvSpPr>
        <p:spPr>
          <a:xfrm>
            <a:off x="6887569" y="3212976"/>
            <a:ext cx="19329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solidFill>
                  <a:schemeClr val="accent1">
                    <a:lumMod val="75000"/>
                  </a:schemeClr>
                </a:solidFill>
              </a:rPr>
              <a:t>28/09</a:t>
            </a:r>
          </a:p>
          <a:p>
            <a:pPr algn="ctr"/>
            <a:r>
              <a:rPr lang="en-GB" sz="1200" b="1" dirty="0">
                <a:solidFill>
                  <a:srgbClr val="00B050"/>
                </a:solidFill>
              </a:rPr>
              <a:t>10</a:t>
            </a:r>
          </a:p>
        </p:txBody>
      </p:sp>
      <p:cxnSp>
        <p:nvCxnSpPr>
          <p:cNvPr id="22" name="Gerade Verbindung mit Pfeil 21">
            <a:extLst>
              <a:ext uri="{FF2B5EF4-FFF2-40B4-BE49-F238E27FC236}">
                <a16:creationId xmlns:a16="http://schemas.microsoft.com/office/drawing/2014/main" xmlns="" id="{36D6D933-6241-4E25-9F59-06AD2D34A2EC}"/>
              </a:ext>
            </a:extLst>
          </p:cNvPr>
          <p:cNvCxnSpPr/>
          <p:nvPr/>
        </p:nvCxnSpPr>
        <p:spPr>
          <a:xfrm>
            <a:off x="7863348" y="3789040"/>
            <a:ext cx="0" cy="593667"/>
          </a:xfrm>
          <a:prstGeom prst="straightConnector1">
            <a:avLst/>
          </a:prstGeom>
          <a:ln>
            <a:solidFill>
              <a:srgbClr val="4D8AD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feld 22">
            <a:extLst>
              <a:ext uri="{FF2B5EF4-FFF2-40B4-BE49-F238E27FC236}">
                <a16:creationId xmlns:a16="http://schemas.microsoft.com/office/drawing/2014/main" xmlns="" id="{5CA5D086-F9B2-4BC7-9D9F-F169B6B6CEE6}"/>
              </a:ext>
            </a:extLst>
          </p:cNvPr>
          <p:cNvSpPr txBox="1"/>
          <p:nvPr/>
        </p:nvSpPr>
        <p:spPr>
          <a:xfrm>
            <a:off x="7887195" y="3861048"/>
            <a:ext cx="6140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solidFill>
                  <a:schemeClr val="accent1">
                    <a:lumMod val="75000"/>
                  </a:schemeClr>
                </a:solidFill>
              </a:rPr>
              <a:t>18/10</a:t>
            </a:r>
          </a:p>
          <a:p>
            <a:pPr algn="ctr"/>
            <a:r>
              <a:rPr lang="en-GB" sz="1200" b="1" dirty="0">
                <a:solidFill>
                  <a:srgbClr val="00B050"/>
                </a:solidFill>
              </a:rPr>
              <a:t>11</a:t>
            </a:r>
          </a:p>
        </p:txBody>
      </p:sp>
      <p:cxnSp>
        <p:nvCxnSpPr>
          <p:cNvPr id="24" name="Gerade Verbindung mit Pfeil 23">
            <a:extLst>
              <a:ext uri="{FF2B5EF4-FFF2-40B4-BE49-F238E27FC236}">
                <a16:creationId xmlns:a16="http://schemas.microsoft.com/office/drawing/2014/main" xmlns="" id="{B20862D8-BC38-4833-AD11-3AE1B3E3C91E}"/>
              </a:ext>
            </a:extLst>
          </p:cNvPr>
          <p:cNvCxnSpPr/>
          <p:nvPr/>
        </p:nvCxnSpPr>
        <p:spPr>
          <a:xfrm>
            <a:off x="8236497" y="4293096"/>
            <a:ext cx="0" cy="593667"/>
          </a:xfrm>
          <a:prstGeom prst="straightConnector1">
            <a:avLst/>
          </a:prstGeom>
          <a:ln>
            <a:solidFill>
              <a:srgbClr val="4D8AD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feld 24">
            <a:extLst>
              <a:ext uri="{FF2B5EF4-FFF2-40B4-BE49-F238E27FC236}">
                <a16:creationId xmlns:a16="http://schemas.microsoft.com/office/drawing/2014/main" xmlns="" id="{202B9356-6538-4280-96CD-6C8050E177B5}"/>
              </a:ext>
            </a:extLst>
          </p:cNvPr>
          <p:cNvSpPr txBox="1"/>
          <p:nvPr/>
        </p:nvSpPr>
        <p:spPr>
          <a:xfrm>
            <a:off x="7972441" y="4258741"/>
            <a:ext cx="13520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solidFill>
                  <a:schemeClr val="accent1">
                    <a:lumMod val="75000"/>
                  </a:schemeClr>
                </a:solidFill>
              </a:rPr>
              <a:t>28/10</a:t>
            </a:r>
          </a:p>
          <a:p>
            <a:pPr algn="ctr"/>
            <a:r>
              <a:rPr lang="en-GB" sz="1200" b="1" dirty="0">
                <a:solidFill>
                  <a:srgbClr val="00B050"/>
                </a:solidFill>
              </a:rPr>
              <a:t>12</a:t>
            </a:r>
          </a:p>
        </p:txBody>
      </p:sp>
      <p:cxnSp>
        <p:nvCxnSpPr>
          <p:cNvPr id="26" name="Gerade Verbindung mit Pfeil 25">
            <a:extLst>
              <a:ext uri="{FF2B5EF4-FFF2-40B4-BE49-F238E27FC236}">
                <a16:creationId xmlns:a16="http://schemas.microsoft.com/office/drawing/2014/main" xmlns="" id="{BA3F3AD2-F0F6-49FD-A387-8E8CD3FB9AD9}"/>
              </a:ext>
            </a:extLst>
          </p:cNvPr>
          <p:cNvCxnSpPr/>
          <p:nvPr/>
        </p:nvCxnSpPr>
        <p:spPr>
          <a:xfrm>
            <a:off x="8604448" y="4779549"/>
            <a:ext cx="0" cy="593667"/>
          </a:xfrm>
          <a:prstGeom prst="straightConnector1">
            <a:avLst/>
          </a:prstGeom>
          <a:ln>
            <a:solidFill>
              <a:srgbClr val="4D8AD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feld 26">
            <a:extLst>
              <a:ext uri="{FF2B5EF4-FFF2-40B4-BE49-F238E27FC236}">
                <a16:creationId xmlns:a16="http://schemas.microsoft.com/office/drawing/2014/main" xmlns="" id="{B48FF457-8895-40D9-98D3-47CF36F1C627}"/>
              </a:ext>
            </a:extLst>
          </p:cNvPr>
          <p:cNvSpPr txBox="1"/>
          <p:nvPr/>
        </p:nvSpPr>
        <p:spPr>
          <a:xfrm>
            <a:off x="8188465" y="3609872"/>
            <a:ext cx="13520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solidFill>
                  <a:schemeClr val="accent1">
                    <a:lumMod val="75000"/>
                  </a:schemeClr>
                </a:solidFill>
              </a:rPr>
              <a:t>08/11</a:t>
            </a:r>
          </a:p>
          <a:p>
            <a:pPr algn="ctr"/>
            <a:r>
              <a:rPr lang="en-GB" sz="1200" b="1" dirty="0">
                <a:solidFill>
                  <a:srgbClr val="00B050"/>
                </a:solidFill>
              </a:rPr>
              <a:t>13</a:t>
            </a:r>
          </a:p>
        </p:txBody>
      </p:sp>
      <p:cxnSp>
        <p:nvCxnSpPr>
          <p:cNvPr id="28" name="Gerade Verbindung mit Pfeil 27">
            <a:extLst>
              <a:ext uri="{FF2B5EF4-FFF2-40B4-BE49-F238E27FC236}">
                <a16:creationId xmlns:a16="http://schemas.microsoft.com/office/drawing/2014/main" xmlns="" id="{A9F9C1EB-7353-45FD-9F67-9BB6573BC321}"/>
              </a:ext>
            </a:extLst>
          </p:cNvPr>
          <p:cNvCxnSpPr/>
          <p:nvPr/>
        </p:nvCxnSpPr>
        <p:spPr>
          <a:xfrm>
            <a:off x="8892480" y="4126739"/>
            <a:ext cx="0" cy="593667"/>
          </a:xfrm>
          <a:prstGeom prst="straightConnector1">
            <a:avLst/>
          </a:prstGeom>
          <a:ln>
            <a:solidFill>
              <a:srgbClr val="4D8AD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84587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3568" y="1196752"/>
            <a:ext cx="7524327" cy="3384376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de-DE" sz="1800" dirty="0"/>
              <a:t>Weiterhin drastische Zunahme neuer Fälle in Europa 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de-DE" sz="1800" dirty="0"/>
              <a:t>Innerhalb der EU/EWR/GB/CH: nur noch Schweden, Norwegen, Estland und Finnland 7-Tages-Inzidenzen &lt; 50 Neuinfektionen / 100.000 Einwohner</a:t>
            </a:r>
            <a:endParaRPr lang="de-DE" sz="1400" b="1" dirty="0"/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de-DE" sz="1800" dirty="0"/>
              <a:t>Langsame Rückkehr zur Normalität in Melbourne und Victoria, Australien nach wochenlangem Lockdown („</a:t>
            </a:r>
            <a:r>
              <a:rPr lang="de-DE" sz="1800" dirty="0" err="1"/>
              <a:t>Steps</a:t>
            </a:r>
            <a:r>
              <a:rPr lang="de-DE" sz="1800" dirty="0"/>
              <a:t> </a:t>
            </a:r>
            <a:r>
              <a:rPr lang="de-DE" sz="1800" dirty="0" err="1"/>
              <a:t>to</a:t>
            </a:r>
            <a:r>
              <a:rPr lang="de-DE" sz="1800" dirty="0"/>
              <a:t> COVID-19 normal“)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de-DE" sz="1800" dirty="0"/>
              <a:t>Am 24.10.: 137 lokal erworbene asymptomatische Fälle in der Region Xinjiang, China 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de-DE" sz="1800" dirty="0"/>
              <a:t>assoziiert mit einer Bekleidungsfabrik in </a:t>
            </a:r>
            <a:r>
              <a:rPr lang="de-DE" sz="1800" dirty="0" err="1"/>
              <a:t>Kashgar</a:t>
            </a:r>
            <a:r>
              <a:rPr lang="de-DE" sz="1800" dirty="0"/>
              <a:t>, Xinjiang, China 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de-DE" sz="1800" dirty="0"/>
              <a:t>Testung aller 4,75 Millionen Einwohner in </a:t>
            </a:r>
            <a:r>
              <a:rPr lang="de-DE" sz="1800" dirty="0" err="1"/>
              <a:t>Kashgar</a:t>
            </a:r>
            <a:endParaRPr lang="de-DE" sz="1800" dirty="0"/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endParaRPr lang="de-DE" sz="1800" dirty="0"/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endParaRPr lang="de-DE" sz="1400" b="1" dirty="0"/>
          </a:p>
          <a:p>
            <a:pPr marL="0" indent="0"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None/>
            </a:pPr>
            <a:endParaRPr lang="de-DE" sz="1400" b="1" dirty="0">
              <a:solidFill>
                <a:schemeClr val="tx2"/>
              </a:solidFill>
            </a:endParaRPr>
          </a:p>
        </p:txBody>
      </p:sp>
      <p:sp>
        <p:nvSpPr>
          <p:cNvPr id="5" name="Titel 4"/>
          <p:cNvSpPr txBox="1">
            <a:spLocks/>
          </p:cNvSpPr>
          <p:nvPr/>
        </p:nvSpPr>
        <p:spPr>
          <a:xfrm>
            <a:off x="180000" y="331200"/>
            <a:ext cx="8802724" cy="369332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200" b="1" kern="1200">
                <a:solidFill>
                  <a:srgbClr val="006EC7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1" i="0" u="none" strike="noStrike" kern="1200" cap="none" spc="0" normalizeH="0" baseline="0" noProof="0" dirty="0">
                <a:ln>
                  <a:noFill/>
                </a:ln>
                <a:solidFill>
                  <a:srgbClr val="006EC7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Zusammenfassung </a:t>
            </a:r>
          </a:p>
        </p:txBody>
      </p:sp>
      <p:cxnSp>
        <p:nvCxnSpPr>
          <p:cNvPr id="6" name="Gerade Verbindung 5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  <a:noFill/>
          <a:ln w="19050" cap="flat" cmpd="sng" algn="ctr">
            <a:solidFill>
              <a:srgbClr val="006EC7"/>
            </a:solidFill>
            <a:prstDash val="solid"/>
          </a:ln>
          <a:effectLst/>
        </p:spPr>
      </p:cxnSp>
      <p:pic>
        <p:nvPicPr>
          <p:cNvPr id="9" name="Grafik 8">
            <a:extLst>
              <a:ext uri="{FF2B5EF4-FFF2-40B4-BE49-F238E27FC236}">
                <a16:creationId xmlns:a16="http://schemas.microsoft.com/office/drawing/2014/main" xmlns="" id="{3578B7E9-1874-4E0E-887A-9AAFA93712A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7059" t="8809" r="22430" b="33048"/>
          <a:stretch/>
        </p:blipFill>
        <p:spPr>
          <a:xfrm>
            <a:off x="5580112" y="4437112"/>
            <a:ext cx="3312367" cy="2129377"/>
          </a:xfrm>
          <a:prstGeom prst="rect">
            <a:avLst/>
          </a:prstGeom>
        </p:spPr>
      </p:pic>
      <p:sp>
        <p:nvSpPr>
          <p:cNvPr id="11" name="Rechteck 10">
            <a:extLst>
              <a:ext uri="{FF2B5EF4-FFF2-40B4-BE49-F238E27FC236}">
                <a16:creationId xmlns:a16="http://schemas.microsoft.com/office/drawing/2014/main" xmlns="" id="{68BF6611-E3B2-432C-947B-87486AFAB764}"/>
              </a:ext>
            </a:extLst>
          </p:cNvPr>
          <p:cNvSpPr/>
          <p:nvPr/>
        </p:nvSpPr>
        <p:spPr>
          <a:xfrm>
            <a:off x="5525658" y="6545893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defRPr/>
            </a:pPr>
            <a:r>
              <a:rPr lang="de-DE" sz="1200" dirty="0"/>
              <a:t>https://www.bbc.com/news/world-asia-china-54687533</a:t>
            </a:r>
          </a:p>
        </p:txBody>
      </p:sp>
    </p:spTree>
    <p:extLst>
      <p:ext uri="{BB962C8B-B14F-4D97-AF65-F5344CB8AC3E}">
        <p14:creationId xmlns:p14="http://schemas.microsoft.com/office/powerpoint/2010/main" val="8774967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4">
            <a:extLst>
              <a:ext uri="{FF2B5EF4-FFF2-40B4-BE49-F238E27FC236}">
                <a16:creationId xmlns:a16="http://schemas.microsoft.com/office/drawing/2014/main" xmlns="" id="{DF22780C-97B0-47EC-9FA3-0EB457CDCD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3059668"/>
            <a:ext cx="8092592" cy="369332"/>
          </a:xfrm>
        </p:spPr>
        <p:txBody>
          <a:bodyPr/>
          <a:lstStyle/>
          <a:p>
            <a:r>
              <a:rPr lang="de-DE" sz="2400" b="1" dirty="0">
                <a:solidFill>
                  <a:srgbClr val="0070C0"/>
                </a:solidFill>
                <a:latin typeface="Scala Sans OT" panose="020B0504030101020104" pitchFamily="34" charset="0"/>
              </a:rPr>
              <a:t>Hintergrund</a:t>
            </a:r>
            <a:endParaRPr lang="en-GB" sz="2400" b="1" dirty="0">
              <a:solidFill>
                <a:srgbClr val="0070C0"/>
              </a:solidFill>
              <a:latin typeface="Scala Sans OT" panose="020B05040301010201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09009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4"/>
          <p:cNvSpPr>
            <a:spLocks noGrp="1"/>
          </p:cNvSpPr>
          <p:nvPr>
            <p:ph type="title"/>
          </p:nvPr>
        </p:nvSpPr>
        <p:spPr>
          <a:xfrm>
            <a:off x="-2268760" y="199020"/>
            <a:ext cx="8092592" cy="369332"/>
          </a:xfrm>
        </p:spPr>
        <p:txBody>
          <a:bodyPr/>
          <a:lstStyle/>
          <a:p>
            <a:r>
              <a:rPr lang="de-DE" sz="2400" b="1" dirty="0">
                <a:solidFill>
                  <a:srgbClr val="0070C0"/>
                </a:solidFill>
                <a:latin typeface="Scala Sans OT" panose="020B0504030101020104" pitchFamily="34" charset="0"/>
              </a:rPr>
              <a:t>COVID-19/ China</a:t>
            </a:r>
            <a:endParaRPr lang="en-GB" sz="2400" b="1" dirty="0">
              <a:solidFill>
                <a:srgbClr val="0070C0"/>
              </a:solidFill>
              <a:latin typeface="Scala Sans OT" panose="020B0504030101020104" pitchFamily="34" charset="0"/>
            </a:endParaRPr>
          </a:p>
        </p:txBody>
      </p:sp>
      <p:cxnSp>
        <p:nvCxnSpPr>
          <p:cNvPr id="8" name="Gerade Verbindung 7"/>
          <p:cNvCxnSpPr/>
          <p:nvPr/>
        </p:nvCxnSpPr>
        <p:spPr>
          <a:xfrm>
            <a:off x="0" y="980728"/>
            <a:ext cx="7236296" cy="0"/>
          </a:xfrm>
          <a:prstGeom prst="line">
            <a:avLst/>
          </a:prstGeom>
          <a:ln w="19050">
            <a:solidFill>
              <a:srgbClr val="006EC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feld 4"/>
          <p:cNvSpPr txBox="1"/>
          <p:nvPr/>
        </p:nvSpPr>
        <p:spPr>
          <a:xfrm>
            <a:off x="508308" y="1038961"/>
            <a:ext cx="3991684" cy="116955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sz="1400" b="1" dirty="0"/>
              <a:t>91.175 Fälle </a:t>
            </a:r>
            <a:r>
              <a:rPr lang="de-DE" sz="1400" dirty="0">
                <a:latin typeface="Scala Sans OT" panose="020B0504030101020104" pitchFamily="34" charset="0"/>
              </a:rPr>
              <a:t>(ECDC, 27.10.2020)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de-DE" sz="1400" b="1" dirty="0"/>
              <a:t>4.739 Todesfälle (Fallsterblichkeit : 5,2%)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sz="1400" b="1" dirty="0">
                <a:latin typeface="Scala Sans OT" panose="020B0504030101020104" pitchFamily="34" charset="0"/>
              </a:rPr>
              <a:t>7T-Inzidenz /100.000 </a:t>
            </a:r>
            <a:r>
              <a:rPr lang="de-DE" sz="1400" b="1" dirty="0" err="1">
                <a:latin typeface="Scala Sans OT" panose="020B0504030101020104" pitchFamily="34" charset="0"/>
              </a:rPr>
              <a:t>Ew</a:t>
            </a:r>
            <a:r>
              <a:rPr lang="de-DE" sz="1400" b="1" dirty="0">
                <a:latin typeface="Scala Sans OT" panose="020B0504030101020104" pitchFamily="34" charset="0"/>
              </a:rPr>
              <a:t>. : 0,01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de-DE" sz="1400" b="1" dirty="0">
                <a:latin typeface="Scala Sans OT" panose="020B0504030101020104" pitchFamily="34" charset="0"/>
              </a:rPr>
              <a:t>Fälle 7T: 169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de-DE" sz="1400" b="1" dirty="0">
                <a:latin typeface="Scala Sans OT" panose="020B0504030101020104" pitchFamily="34" charset="0"/>
              </a:rPr>
              <a:t>R </a:t>
            </a:r>
            <a:r>
              <a:rPr lang="de-DE" sz="1400" b="1" dirty="0" err="1">
                <a:latin typeface="Scala Sans OT" panose="020B0504030101020104" pitchFamily="34" charset="0"/>
              </a:rPr>
              <a:t>eff</a:t>
            </a:r>
            <a:r>
              <a:rPr lang="de-DE" sz="1400" b="1" dirty="0">
                <a:latin typeface="Scala Sans OT" panose="020B0504030101020104" pitchFamily="34" charset="0"/>
              </a:rPr>
              <a:t> 7T: 0,98</a:t>
            </a:r>
          </a:p>
        </p:txBody>
      </p:sp>
      <p:sp>
        <p:nvSpPr>
          <p:cNvPr id="10" name="Inhaltsplatzhalter 1"/>
          <p:cNvSpPr>
            <a:spLocks noGrp="1"/>
          </p:cNvSpPr>
          <p:nvPr>
            <p:ph sz="quarter" idx="4294967295"/>
          </p:nvPr>
        </p:nvSpPr>
        <p:spPr>
          <a:xfrm>
            <a:off x="564895" y="2537528"/>
            <a:ext cx="4943210" cy="3933056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de-DE" sz="1600" b="1" dirty="0">
                <a:solidFill>
                  <a:srgbClr val="0070C0"/>
                </a:solidFill>
              </a:rPr>
              <a:t>Aktuelle</a:t>
            </a:r>
            <a:r>
              <a:rPr lang="de-DE" sz="1600" b="1" dirty="0">
                <a:solidFill>
                  <a:srgbClr val="FF0000"/>
                </a:solidFill>
              </a:rPr>
              <a:t> </a:t>
            </a:r>
            <a:r>
              <a:rPr lang="de-DE" sz="1600" b="1" dirty="0">
                <a:solidFill>
                  <a:srgbClr val="0070C0"/>
                </a:solidFill>
              </a:rPr>
              <a:t>Lagebeschreibung:</a:t>
            </a:r>
          </a:p>
          <a:p>
            <a:pPr lvl="0"/>
            <a:r>
              <a:rPr lang="de-DE" sz="1600" dirty="0"/>
              <a:t>Übers Wochenende wurden Dutzende Neuinfektionen aus dem nordwestlichen Landesteil Xinjiang, China gemeldet</a:t>
            </a:r>
          </a:p>
          <a:p>
            <a:pPr lvl="0"/>
            <a:r>
              <a:rPr lang="de-DE" sz="1600" dirty="0"/>
              <a:t>161 lokale asymptomatische Infektionen (die offiziell nicht in die Statistik eingehen)</a:t>
            </a:r>
          </a:p>
          <a:p>
            <a:pPr lvl="0"/>
            <a:r>
              <a:rPr lang="de-DE" sz="1600" dirty="0"/>
              <a:t>137 lokal erworbene neue Fälle (assoziiert mit einer Bekleidungsfabrik in </a:t>
            </a:r>
            <a:r>
              <a:rPr lang="de-DE" sz="1600" dirty="0" err="1"/>
              <a:t>Kashgar</a:t>
            </a:r>
            <a:r>
              <a:rPr lang="de-DE" sz="1600" dirty="0"/>
              <a:t> in der Region Xinjiang, China)</a:t>
            </a:r>
          </a:p>
          <a:p>
            <a:pPr lvl="0"/>
            <a:r>
              <a:rPr lang="de-DE" sz="1600" dirty="0"/>
              <a:t>Eltern einer 17-Jährigen Arbeiterin wurden am 24.10.2020 positiv auf Sars-CoV-2 getestet, der Indexfall selbst hatte keine Symptome</a:t>
            </a:r>
          </a:p>
          <a:p>
            <a:pPr lvl="0"/>
            <a:r>
              <a:rPr lang="de-DE" sz="1600" dirty="0"/>
              <a:t>Testung aller Einwohner </a:t>
            </a:r>
            <a:r>
              <a:rPr lang="de-DE" sz="1600" dirty="0" err="1"/>
              <a:t>Kashgars</a:t>
            </a:r>
            <a:r>
              <a:rPr lang="de-DE" sz="1600" dirty="0"/>
              <a:t> (4,75 Millionen) von Sonntag (25.10.) bis Dienstag (27.10.)</a:t>
            </a:r>
            <a:endParaRPr lang="de-DE" sz="1800" dirty="0"/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xmlns="" id="{20DB7FDD-0261-42B7-A6AE-514335C59CD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7059" t="8809" r="22430" b="33048"/>
          <a:stretch/>
        </p:blipFill>
        <p:spPr>
          <a:xfrm>
            <a:off x="5580112" y="1043220"/>
            <a:ext cx="3312367" cy="2129377"/>
          </a:xfrm>
          <a:prstGeom prst="rect">
            <a:avLst/>
          </a:prstGeom>
        </p:spPr>
      </p:pic>
      <p:sp>
        <p:nvSpPr>
          <p:cNvPr id="4" name="Rechteck 3">
            <a:extLst>
              <a:ext uri="{FF2B5EF4-FFF2-40B4-BE49-F238E27FC236}">
                <a16:creationId xmlns:a16="http://schemas.microsoft.com/office/drawing/2014/main" xmlns="" id="{425D7682-32A3-4669-88EC-1814940C3718}"/>
              </a:ext>
            </a:extLst>
          </p:cNvPr>
          <p:cNvSpPr/>
          <p:nvPr/>
        </p:nvSpPr>
        <p:spPr>
          <a:xfrm>
            <a:off x="5525658" y="3152001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defRPr/>
            </a:pPr>
            <a:r>
              <a:rPr lang="de-DE" sz="1200" dirty="0"/>
              <a:t>https://www.bbc.com/news/world-asia-china-54687533</a:t>
            </a:r>
          </a:p>
        </p:txBody>
      </p:sp>
    </p:spTree>
    <p:extLst>
      <p:ext uri="{BB962C8B-B14F-4D97-AF65-F5344CB8AC3E}">
        <p14:creationId xmlns:p14="http://schemas.microsoft.com/office/powerpoint/2010/main" val="13030095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4"/>
          <p:cNvSpPr>
            <a:spLocks noGrp="1"/>
          </p:cNvSpPr>
          <p:nvPr>
            <p:ph type="title"/>
          </p:nvPr>
        </p:nvSpPr>
        <p:spPr>
          <a:xfrm>
            <a:off x="-2268760" y="199020"/>
            <a:ext cx="8092592" cy="369332"/>
          </a:xfrm>
        </p:spPr>
        <p:txBody>
          <a:bodyPr/>
          <a:lstStyle/>
          <a:p>
            <a:r>
              <a:rPr lang="de-DE" sz="2400" b="1" dirty="0">
                <a:solidFill>
                  <a:srgbClr val="0070C0"/>
                </a:solidFill>
                <a:latin typeface="Scala Sans OT" panose="020B0504030101020104" pitchFamily="34" charset="0"/>
              </a:rPr>
              <a:t>COVID-19/ Australien</a:t>
            </a:r>
            <a:endParaRPr lang="en-GB" sz="2400" b="1" dirty="0">
              <a:solidFill>
                <a:srgbClr val="0070C0"/>
              </a:solidFill>
              <a:latin typeface="Scala Sans OT" panose="020B0504030101020104" pitchFamily="34" charset="0"/>
            </a:endParaRPr>
          </a:p>
        </p:txBody>
      </p:sp>
      <p:cxnSp>
        <p:nvCxnSpPr>
          <p:cNvPr id="8" name="Gerade Verbindung 7"/>
          <p:cNvCxnSpPr/>
          <p:nvPr/>
        </p:nvCxnSpPr>
        <p:spPr>
          <a:xfrm>
            <a:off x="0" y="620688"/>
            <a:ext cx="7236296" cy="0"/>
          </a:xfrm>
          <a:prstGeom prst="line">
            <a:avLst/>
          </a:prstGeom>
          <a:ln w="19050">
            <a:solidFill>
              <a:srgbClr val="006EC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Inhaltsplatzhalter 1"/>
          <p:cNvSpPr>
            <a:spLocks noGrp="1"/>
          </p:cNvSpPr>
          <p:nvPr>
            <p:ph sz="quarter" idx="4294967295"/>
          </p:nvPr>
        </p:nvSpPr>
        <p:spPr>
          <a:xfrm>
            <a:off x="539552" y="620688"/>
            <a:ext cx="7319473" cy="3634644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de-DE" sz="1600" b="1" dirty="0">
                <a:solidFill>
                  <a:srgbClr val="0070C0"/>
                </a:solidFill>
              </a:rPr>
              <a:t>Maßnahmen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de-DE" sz="1200" dirty="0">
                <a:sym typeface="Wingdings" panose="05000000000000000000" pitchFamily="2" charset="2"/>
              </a:rPr>
              <a:t>Ab 01.07.: „</a:t>
            </a:r>
            <a:r>
              <a:rPr lang="de-DE" sz="1200" dirty="0" err="1">
                <a:sym typeface="Wingdings" panose="05000000000000000000" pitchFamily="2" charset="2"/>
              </a:rPr>
              <a:t>Testing</a:t>
            </a:r>
            <a:r>
              <a:rPr lang="de-DE" sz="1200" dirty="0">
                <a:sym typeface="Wingdings" panose="05000000000000000000" pitchFamily="2" charset="2"/>
              </a:rPr>
              <a:t>-Blitz“: 100.000 Einwohner der 10 stark betroffenen Bezirke, Ausgangssperren für Bezirke in Melbourne 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de-DE" sz="1200" dirty="0">
                <a:sym typeface="Wingdings" panose="05000000000000000000" pitchFamily="2" charset="2"/>
              </a:rPr>
              <a:t>Ab 08.07.: Lokale Maßnahmen zeigten nicht gewünschten Erfolg -- &gt; vollständiger Lockdown für Bewohner des Großraums Melbourne und des lokalen Verwaltungsgebiets Shire </a:t>
            </a:r>
            <a:r>
              <a:rPr lang="de-DE" sz="1200" dirty="0" err="1">
                <a:sym typeface="Wingdings" panose="05000000000000000000" pitchFamily="2" charset="2"/>
              </a:rPr>
              <a:t>of</a:t>
            </a:r>
            <a:r>
              <a:rPr lang="de-DE" sz="1200" dirty="0">
                <a:sym typeface="Wingdings" panose="05000000000000000000" pitchFamily="2" charset="2"/>
              </a:rPr>
              <a:t> Mitchell ab 08.07.:</a:t>
            </a:r>
          </a:p>
          <a:p>
            <a:r>
              <a:rPr lang="de-DE" sz="1200" dirty="0"/>
              <a:t>Für die Dauer von 6 Wochen dürfen Bewohner der betroffenen Gebiete nur aus den folgenden 4 Gründen das Haus verlassen: </a:t>
            </a:r>
          </a:p>
          <a:p>
            <a:pPr lvl="1"/>
            <a:r>
              <a:rPr lang="de-DE" sz="1200" dirty="0"/>
              <a:t>Einkauf von Lebensmitteln und anderen lebensnotwendigen Dingen, </a:t>
            </a:r>
          </a:p>
          <a:p>
            <a:pPr lvl="1"/>
            <a:r>
              <a:rPr lang="de-DE" sz="1200" dirty="0"/>
              <a:t>Erbringen von Pflegedienstleistungen / Inanspruchnahme von medizinischer Versorgung</a:t>
            </a:r>
          </a:p>
          <a:p>
            <a:pPr lvl="1"/>
            <a:r>
              <a:rPr lang="de-DE" sz="1200" dirty="0"/>
              <a:t>Sport (mit einer weiteren Person oder Personen des eigenen Haushalts)</a:t>
            </a:r>
          </a:p>
          <a:p>
            <a:pPr lvl="1"/>
            <a:r>
              <a:rPr lang="de-DE" sz="1200" dirty="0"/>
              <a:t>Arbeit / Studium (sofern dies nicht von Zuhause möglich ist). 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de-DE" sz="1200" dirty="0"/>
              <a:t>Grenzen zwischen New South Wales und Victoria geschlossen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de-DE" sz="1200" dirty="0">
                <a:sym typeface="Wingdings" panose="05000000000000000000" pitchFamily="2" charset="2"/>
              </a:rPr>
              <a:t>Seit 22.07.2020 Maskenpflicht im öffentlichen Raum in Melbourne und Shire </a:t>
            </a:r>
            <a:r>
              <a:rPr lang="de-DE" sz="1200" dirty="0" err="1">
                <a:sym typeface="Wingdings" panose="05000000000000000000" pitchFamily="2" charset="2"/>
              </a:rPr>
              <a:t>of</a:t>
            </a:r>
            <a:r>
              <a:rPr lang="de-DE" sz="1200" dirty="0">
                <a:sym typeface="Wingdings" panose="05000000000000000000" pitchFamily="2" charset="2"/>
              </a:rPr>
              <a:t> Mitchell (110 Dollar Strafe)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de-DE" sz="1200" dirty="0">
                <a:sym typeface="Wingdings" panose="05000000000000000000" pitchFamily="2" charset="2"/>
              </a:rPr>
              <a:t>Seit 24.07.:  Restriktionen im Bundesstaat New South Wales verschärft (Gastronomie) 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de-DE" sz="1200" dirty="0">
                <a:sym typeface="Wingdings" panose="05000000000000000000" pitchFamily="2" charset="2"/>
              </a:rPr>
              <a:t>Seit 02.08.: Verschärfung der Maßnahmen für Melbourne inkl. Nächtliche Sperrstunde von 20 – 5 Uhr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de-DE" sz="1200" dirty="0">
                <a:sym typeface="Wingdings" panose="05000000000000000000" pitchFamily="2" charset="2"/>
              </a:rPr>
              <a:t>Seit 05.08.: vollständiger Lockdown für Bewohner von Victoria und lokalem Verwaltungsgebiet Shire </a:t>
            </a:r>
            <a:r>
              <a:rPr lang="de-DE" sz="1200" dirty="0" err="1">
                <a:sym typeface="Wingdings" panose="05000000000000000000" pitchFamily="2" charset="2"/>
              </a:rPr>
              <a:t>of</a:t>
            </a:r>
            <a:r>
              <a:rPr lang="de-DE" sz="1200" dirty="0">
                <a:sym typeface="Wingdings" panose="05000000000000000000" pitchFamily="2" charset="2"/>
              </a:rPr>
              <a:t> Mitchell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de-DE" sz="1200" dirty="0">
                <a:sym typeface="Wingdings" panose="05000000000000000000" pitchFamily="2" charset="2"/>
              </a:rPr>
              <a:t>Grenzen zwischen NSW und Queensland geschlossen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de-DE" sz="1200" dirty="0">
                <a:sym typeface="Wingdings" panose="05000000000000000000" pitchFamily="2" charset="2"/>
              </a:rPr>
              <a:t>Katastrophenzustand vom 02.08. – 13.09.2020 in Großraum Melbourne</a:t>
            </a:r>
          </a:p>
          <a:p>
            <a:pPr lvl="1"/>
            <a:r>
              <a:rPr lang="de-DE" sz="1200" dirty="0"/>
              <a:t>Sie dürfen sich nicht mehr als fünf Kilometer von ihrer Wohnung entfernen</a:t>
            </a:r>
          </a:p>
          <a:p>
            <a:pPr lvl="1"/>
            <a:r>
              <a:rPr lang="de-DE" sz="1200" dirty="0"/>
              <a:t>nur noch eine Stunde am Tag Sport im Freien</a:t>
            </a:r>
          </a:p>
          <a:p>
            <a:pPr lvl="1"/>
            <a:r>
              <a:rPr lang="de-DE" sz="1200" dirty="0"/>
              <a:t>Pro Haushalt darf außerdem nur noch eine Person täglich einkaufen gehen.</a:t>
            </a:r>
          </a:p>
          <a:p>
            <a:pPr lvl="1"/>
            <a:r>
              <a:rPr lang="de-DE" sz="1200" dirty="0"/>
              <a:t>Hochzeitsfeiern für 6 Wochen verboten</a:t>
            </a:r>
          </a:p>
          <a:p>
            <a:r>
              <a:rPr lang="en-US" sz="1200" dirty="0"/>
              <a:t>Ab 16.09. – </a:t>
            </a:r>
            <a:r>
              <a:rPr lang="en-US" sz="1200" dirty="0" err="1"/>
              <a:t>Lockerung</a:t>
            </a:r>
            <a:r>
              <a:rPr lang="en-US" sz="1200" dirty="0"/>
              <a:t> (</a:t>
            </a:r>
            <a:r>
              <a:rPr lang="en-US" sz="1200" dirty="0" err="1"/>
              <a:t>Stufe</a:t>
            </a:r>
            <a:r>
              <a:rPr lang="en-US" sz="1200" dirty="0"/>
              <a:t> 3) in Victoria: Sport, </a:t>
            </a:r>
            <a:r>
              <a:rPr lang="en-US" sz="1200" dirty="0" err="1"/>
              <a:t>Erholung</a:t>
            </a:r>
            <a:r>
              <a:rPr lang="en-US" sz="1200" dirty="0"/>
              <a:t>, </a:t>
            </a:r>
            <a:r>
              <a:rPr lang="en-US" sz="1200" dirty="0" err="1"/>
              <a:t>Zeremonien</a:t>
            </a:r>
            <a:r>
              <a:rPr lang="en-US" sz="1200" dirty="0"/>
              <a:t>, </a:t>
            </a:r>
            <a:r>
              <a:rPr lang="en-US" sz="1200" dirty="0" err="1"/>
              <a:t>besondere</a:t>
            </a:r>
            <a:r>
              <a:rPr lang="en-US" sz="1200" dirty="0"/>
              <a:t> </a:t>
            </a:r>
            <a:r>
              <a:rPr lang="en-US" sz="1200" dirty="0" err="1"/>
              <a:t>Anlässe</a:t>
            </a:r>
            <a:endParaRPr lang="en-US" sz="1200" dirty="0"/>
          </a:p>
          <a:p>
            <a:r>
              <a:rPr lang="de-DE" sz="1200" dirty="0"/>
              <a:t>Ab 27.09. in Melbourne: Lockerung in Melbourne: </a:t>
            </a:r>
            <a:r>
              <a:rPr lang="en-US" sz="1200" dirty="0"/>
              <a:t>Social bubbles, </a:t>
            </a:r>
            <a:r>
              <a:rPr lang="en-US" sz="1200" dirty="0" err="1"/>
              <a:t>Rückkehr</a:t>
            </a:r>
            <a:r>
              <a:rPr lang="en-US" sz="1200" dirty="0"/>
              <a:t> </a:t>
            </a:r>
            <a:r>
              <a:rPr lang="en-US" sz="1200" dirty="0" err="1"/>
              <a:t>zum</a:t>
            </a:r>
            <a:r>
              <a:rPr lang="en-US" sz="1200" dirty="0"/>
              <a:t> </a:t>
            </a:r>
            <a:r>
              <a:rPr lang="en-US" sz="1200" dirty="0" err="1"/>
              <a:t>Arbeitsplatz</a:t>
            </a:r>
            <a:r>
              <a:rPr lang="en-US" sz="1200" dirty="0"/>
              <a:t> / </a:t>
            </a:r>
            <a:r>
              <a:rPr lang="en-US" sz="1200" dirty="0" err="1"/>
              <a:t>Ausbildung</a:t>
            </a:r>
            <a:r>
              <a:rPr lang="en-US" sz="1200" dirty="0"/>
              <a:t> phased return of some workforces and education.</a:t>
            </a:r>
          </a:p>
          <a:p>
            <a:r>
              <a:rPr lang="en-US" sz="1200" dirty="0"/>
              <a:t>Ab 27.10. Metropolitan Melbourne (11:59pm 27 October): </a:t>
            </a:r>
            <a:r>
              <a:rPr lang="en-US" sz="1200" dirty="0" err="1"/>
              <a:t>Weitere</a:t>
            </a:r>
            <a:r>
              <a:rPr lang="en-US" sz="1200" dirty="0"/>
              <a:t> </a:t>
            </a:r>
            <a:r>
              <a:rPr lang="en-US" sz="1200" dirty="0" err="1"/>
              <a:t>Lockerungen</a:t>
            </a:r>
            <a:r>
              <a:rPr lang="en-US" sz="1200" dirty="0"/>
              <a:t>, </a:t>
            </a:r>
            <a:r>
              <a:rPr lang="en-US" sz="1200" dirty="0" err="1"/>
              <a:t>z.B</a:t>
            </a:r>
            <a:r>
              <a:rPr lang="en-US" sz="1200" dirty="0"/>
              <a:t>. </a:t>
            </a:r>
            <a:r>
              <a:rPr lang="en-US" sz="1200" dirty="0" err="1"/>
              <a:t>keine</a:t>
            </a:r>
            <a:r>
              <a:rPr lang="en-US" sz="1200" dirty="0"/>
              <a:t> </a:t>
            </a:r>
            <a:r>
              <a:rPr lang="en-US" sz="1200" dirty="0" err="1"/>
              <a:t>Restriktionen</a:t>
            </a:r>
            <a:r>
              <a:rPr lang="en-US" sz="1200" dirty="0"/>
              <a:t> </a:t>
            </a:r>
            <a:r>
              <a:rPr lang="en-US" sz="1200" dirty="0" err="1"/>
              <a:t>bei</a:t>
            </a:r>
            <a:r>
              <a:rPr lang="en-US" sz="1200" dirty="0"/>
              <a:t> </a:t>
            </a:r>
            <a:r>
              <a:rPr lang="en-US" sz="1200" dirty="0" err="1"/>
              <a:t>Verlassen</a:t>
            </a:r>
            <a:r>
              <a:rPr lang="en-US" sz="1200" dirty="0"/>
              <a:t> des </a:t>
            </a:r>
            <a:r>
              <a:rPr lang="en-US" sz="1200" dirty="0" err="1"/>
              <a:t>Hauses</a:t>
            </a:r>
            <a:r>
              <a:rPr lang="en-US" sz="1200" dirty="0"/>
              <a:t>, </a:t>
            </a:r>
            <a:r>
              <a:rPr lang="en-US" sz="1200" dirty="0" err="1"/>
              <a:t>Bewirtung</a:t>
            </a:r>
            <a:r>
              <a:rPr lang="en-US" sz="1200" dirty="0"/>
              <a:t> an </a:t>
            </a:r>
            <a:r>
              <a:rPr lang="en-US" sz="1200" dirty="0" err="1"/>
              <a:t>festen</a:t>
            </a:r>
            <a:r>
              <a:rPr lang="en-US" sz="1200" dirty="0"/>
              <a:t> </a:t>
            </a:r>
            <a:r>
              <a:rPr lang="en-US" sz="1200" dirty="0" err="1"/>
              <a:t>Sitzplätzen</a:t>
            </a:r>
            <a:r>
              <a:rPr lang="en-US" sz="1200" dirty="0"/>
              <a:t> (</a:t>
            </a:r>
            <a:r>
              <a:rPr lang="en-US" sz="1200" dirty="0" err="1"/>
              <a:t>Innen</a:t>
            </a:r>
            <a:r>
              <a:rPr lang="en-US" sz="1200" dirty="0"/>
              <a:t> und </a:t>
            </a:r>
            <a:r>
              <a:rPr lang="en-US" sz="1200" dirty="0" err="1"/>
              <a:t>Außenbereich</a:t>
            </a:r>
            <a:r>
              <a:rPr lang="en-US" sz="1200" dirty="0"/>
              <a:t>, </a:t>
            </a:r>
            <a:r>
              <a:rPr lang="en-US" sz="1200" dirty="0" err="1"/>
              <a:t>Schönheit</a:t>
            </a:r>
            <a:r>
              <a:rPr lang="en-US" sz="1200" dirty="0"/>
              <a:t> / </a:t>
            </a:r>
            <a:r>
              <a:rPr lang="en-US" sz="1200" dirty="0" err="1"/>
              <a:t>persönliche</a:t>
            </a:r>
            <a:r>
              <a:rPr lang="en-US" sz="1200" dirty="0"/>
              <a:t> </a:t>
            </a:r>
            <a:r>
              <a:rPr lang="en-US" sz="1200" dirty="0" err="1"/>
              <a:t>Pflege</a:t>
            </a:r>
            <a:r>
              <a:rPr lang="en-US" sz="1200" dirty="0"/>
              <a:t>, </a:t>
            </a:r>
            <a:r>
              <a:rPr lang="en-US" sz="1200" dirty="0" err="1"/>
              <a:t>wenn</a:t>
            </a:r>
            <a:r>
              <a:rPr lang="en-US" sz="1200" dirty="0"/>
              <a:t> </a:t>
            </a:r>
            <a:r>
              <a:rPr lang="en-US" sz="1200" dirty="0" err="1"/>
              <a:t>Maske</a:t>
            </a:r>
            <a:r>
              <a:rPr lang="en-US" sz="1200" dirty="0"/>
              <a:t> </a:t>
            </a:r>
            <a:r>
              <a:rPr lang="en-US" sz="1200" dirty="0" err="1"/>
              <a:t>getragen</a:t>
            </a:r>
            <a:r>
              <a:rPr lang="en-US" sz="1200" dirty="0"/>
              <a:t> </a:t>
            </a:r>
            <a:r>
              <a:rPr lang="en-US" sz="1200" dirty="0" err="1"/>
              <a:t>wird</a:t>
            </a:r>
            <a:r>
              <a:rPr lang="en-US" sz="1200" dirty="0"/>
              <a:t>)</a:t>
            </a:r>
            <a:endParaRPr lang="de-DE" sz="1600" dirty="0"/>
          </a:p>
          <a:p>
            <a:pPr lvl="1">
              <a:buFont typeface="Symbol" panose="05050102010706020507" pitchFamily="18" charset="2"/>
              <a:buChar char="-"/>
            </a:pPr>
            <a:endParaRPr lang="de-DE" sz="800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491059279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1302</Words>
  <Application>Microsoft Office PowerPoint</Application>
  <PresentationFormat>Bildschirmpräsentation (4:3)</PresentationFormat>
  <Paragraphs>406</Paragraphs>
  <Slides>10</Slides>
  <Notes>9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1" baseType="lpstr">
      <vt:lpstr>Larissa</vt:lpstr>
      <vt:lpstr>PowerPoint-Präsentation</vt:lpstr>
      <vt:lpstr>PowerPoint-Präsentation</vt:lpstr>
      <vt:lpstr>PowerPoint-Präsentation</vt:lpstr>
      <vt:lpstr>COVID-19/ Australien</vt:lpstr>
      <vt:lpstr>COVID-19/ Daily new cases in Victoria, Australia</vt:lpstr>
      <vt:lpstr>PowerPoint-Präsentation</vt:lpstr>
      <vt:lpstr>Hintergrund</vt:lpstr>
      <vt:lpstr>COVID-19/ China</vt:lpstr>
      <vt:lpstr>COVID-19/ Australien</vt:lpstr>
      <vt:lpstr>COVID-19/ Restrictions in Victoria, Australia</vt:lpstr>
    </vt:vector>
  </TitlesOfParts>
  <Company>Robert Koch-Institut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McFarland, Sarah</dc:creator>
  <cp:lastModifiedBy>Denkel, Luisa</cp:lastModifiedBy>
  <cp:revision>1071</cp:revision>
  <dcterms:created xsi:type="dcterms:W3CDTF">2020-04-16T05:25:18Z</dcterms:created>
  <dcterms:modified xsi:type="dcterms:W3CDTF">2020-10-28T09:57:26Z</dcterms:modified>
</cp:coreProperties>
</file>