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64" r:id="rId2"/>
    <p:sldId id="365" r:id="rId3"/>
    <p:sldId id="383" r:id="rId4"/>
    <p:sldId id="592" r:id="rId5"/>
    <p:sldId id="384" r:id="rId6"/>
    <p:sldId id="591" r:id="rId7"/>
    <p:sldId id="593" r:id="rId8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66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Designformatvorlage 1 - Akz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Designformatvorlage 1 - Akz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69012ECD-51FC-41F1-AA8D-1B2483CD663E}" styleName="Helle Formatvorlage 2 - Akz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ittlere Formatvorlage 1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Helle Formatvorlage 1 - Akz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CF1AB2-1976-4502-BF36-3FF5EA218861}" styleName="Mittlere Formatvorlage 4 - Akz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660B408-B3CF-4A94-85FC-2B1E0A45F4A2}" styleName="Dunkle Formatvorlage 2 - Akzent 1/Akz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25E5076-3810-47DD-B79F-674D7AD40C01}" styleName="Dunkle Formatvorlage 1 - Akz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64" autoAdjust="0"/>
    <p:restoredTop sz="90467" autoAdjust="0"/>
  </p:normalViewPr>
  <p:slideViewPr>
    <p:cSldViewPr>
      <p:cViewPr>
        <p:scale>
          <a:sx n="50" d="100"/>
          <a:sy n="50" d="100"/>
        </p:scale>
        <p:origin x="-1818" y="-3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A45EFB-BAFA-48EC-819D-9BECC4E90F40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D83FEB-770A-496F-973B-C5810568E05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012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baseline="0" dirty="0"/>
              <a:t>Malediven, Vatikan nicht mehr auf der Liste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53142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baseline="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48251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https://www.thelancet.com/journals/lanhl/article/PIIS2666-7568(20)30016-7/fulltext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4374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dirty="0"/>
              <a:t>https://www.ecdc.europa.eu/sites/default/files/documents/RRA-COVID-19-EU-EEA-UK-thirteenth-update-23-Oct-2020.pdf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29674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D83FEB-770A-496F-973B-C5810568E05C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55867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94563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177020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02774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8AB66-73C6-482C-A963-78CAF95DF4BE}" type="datetimeFigureOut">
              <a:rPr lang="de-DE" smtClean="0"/>
              <a:pPr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D785-DE91-4437-8C59-C2026FC9AFE6}" type="slidenum">
              <a:rPr lang="de-DE" smtClean="0"/>
              <a:pPr/>
              <a:t>‹Nr.›</a:t>
            </a:fld>
            <a:endParaRPr lang="de-DE"/>
          </a:p>
        </p:txBody>
      </p:sp>
      <p:sp>
        <p:nvSpPr>
          <p:cNvPr id="11" name="Inhaltsplatzhalter 2"/>
          <p:cNvSpPr>
            <a:spLocks noGrp="1"/>
          </p:cNvSpPr>
          <p:nvPr>
            <p:ph sz="quarter" idx="13"/>
          </p:nvPr>
        </p:nvSpPr>
        <p:spPr>
          <a:xfrm>
            <a:off x="457199" y="1155700"/>
            <a:ext cx="8092593" cy="5302250"/>
          </a:xfrm>
        </p:spPr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DE" dirty="0"/>
          </a:p>
        </p:txBody>
      </p:sp>
      <p:sp>
        <p:nvSpPr>
          <p:cNvPr id="7" name="Titelplatzhalter 1"/>
          <p:cNvSpPr>
            <a:spLocks noGrp="1"/>
          </p:cNvSpPr>
          <p:nvPr>
            <p:ph type="title"/>
          </p:nvPr>
        </p:nvSpPr>
        <p:spPr>
          <a:xfrm>
            <a:off x="457200" y="692696"/>
            <a:ext cx="8092592" cy="338554"/>
          </a:xfrm>
          <a:prstGeom prst="rect">
            <a:avLst/>
          </a:prstGeom>
        </p:spPr>
        <p:txBody>
          <a:bodyPr vert="horz" lIns="0" tIns="0" rIns="0" bIns="0" rtlCol="0" anchor="t" anchorCtr="0">
            <a:spAutoFit/>
          </a:bodyPr>
          <a:lstStyle/>
          <a:p>
            <a:r>
              <a:rPr lang="de-DE"/>
              <a:t>Titelmasterformat durch Klicken bearbeiten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30118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3733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78239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22798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76085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1231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37060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4188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37070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2911CA-0C0D-4F0F-84CF-C2416D7FF593}" type="datetimeFigureOut">
              <a:rPr lang="de-DE" smtClean="0"/>
              <a:t>30.10.2020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CA59CA-FE7B-467A-B754-EB155CFC094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63328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79512" y="332656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Top 10 Länder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nach Anzahl neuer Fälle in den letzten 7 Tagen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7" name="Textfeld 6"/>
          <p:cNvSpPr txBox="1"/>
          <p:nvPr/>
        </p:nvSpPr>
        <p:spPr>
          <a:xfrm>
            <a:off x="2597132" y="913705"/>
            <a:ext cx="394973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b="1" dirty="0">
                <a:solidFill>
                  <a:schemeClr val="tx2"/>
                </a:solidFill>
              </a:rPr>
              <a:t>44.574.981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Fälle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</a:p>
          <a:p>
            <a:r>
              <a:rPr lang="de-DE" sz="2400" b="1" dirty="0">
                <a:solidFill>
                  <a:schemeClr val="tx2"/>
                </a:solidFill>
              </a:rPr>
              <a:t>1.175.279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 err="1">
                <a:solidFill>
                  <a:schemeClr val="tx2"/>
                </a:solidFill>
              </a:rPr>
              <a:t>Verstorbene</a:t>
            </a:r>
            <a:r>
              <a:rPr lang="en-US" sz="2400" b="1" dirty="0">
                <a:solidFill>
                  <a:schemeClr val="tx2"/>
                </a:solidFill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Calibri"/>
              </a:rPr>
              <a:t>(2,6%)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29.10.2020</a:t>
            </a:r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489475"/>
              </p:ext>
            </p:extLst>
          </p:nvPr>
        </p:nvGraphicFramePr>
        <p:xfrm>
          <a:off x="110666" y="1744702"/>
          <a:ext cx="8925830" cy="4726033"/>
        </p:xfrm>
        <a:graphic>
          <a:graphicData uri="http://schemas.openxmlformats.org/drawingml/2006/table">
            <a:tbl>
              <a:tblPr firstRow="1" firstCol="1" bandRow="1"/>
              <a:tblGrid>
                <a:gridCol w="1509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801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xmlns="" val="2000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7"/>
                    </a:ext>
                  </a:extLst>
                </a:gridCol>
              </a:tblGrid>
              <a:tr h="798582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Fälle kumulativ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Neue Fälle in den letzten 7T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Veränderung %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7d-Inzidenz/ 100.000 </a:t>
                      </a:r>
                      <a:r>
                        <a:rPr lang="de-DE" sz="1600" b="1" i="0" u="none" strike="noStrike" kern="1200" dirty="0" err="1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Ew</a:t>
                      </a:r>
                      <a:endParaRPr lang="de-DE" sz="1600" b="1" i="0" u="none" strike="noStrike" kern="1200" dirty="0">
                        <a:solidFill>
                          <a:srgbClr val="366092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 (7T)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CFR %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i="0" u="none" strike="noStrike" kern="1200" dirty="0">
                          <a:solidFill>
                            <a:srgbClr val="36609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Trend</a:t>
                      </a:r>
                    </a:p>
                  </a:txBody>
                  <a:tcPr marL="51784" marR="51784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0356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Vereinigte Staaten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8.858.024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521.742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24,17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158,55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0,89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92125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Indien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8.040.203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333.257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-16,65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24,39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Frankreich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1.235.132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277.711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55,7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414,41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Brasilien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5.468.270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169.498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7,34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80,31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Großbritannien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942.275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153.046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13,72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229,64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1,27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4,9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Italien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589.766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140.118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82,33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232,14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6,4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Spanien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1.136.503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131.208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34,93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279,54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1,42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3,1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51137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Russische Föderation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1.563.976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116.641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9,09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79,96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0,97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1798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Polen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299.049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96.470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58,73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254,05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1,19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1,6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▲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3DF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9533">
                <a:tc>
                  <a:txBody>
                    <a:bodyPr/>
                    <a:lstStyle/>
                    <a:p>
                      <a:pPr algn="l" fontAlgn="b"/>
                      <a:r>
                        <a:rPr lang="de-DE" sz="18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Argentinien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1.130.520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93.208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-11,53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208,14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1,12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800" b="0" i="0" u="none" strike="noStrike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</a:rPr>
                        <a:t>2,7</a:t>
                      </a:r>
                    </a:p>
                  </a:txBody>
                  <a:tcPr marL="6350" marR="6350" marT="635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800" b="0" kern="1200" dirty="0">
                          <a:solidFill>
                            <a:srgbClr val="00B050"/>
                          </a:solidFill>
                          <a:latin typeface="+mn-lt"/>
                          <a:ea typeface="+mn-ea"/>
                          <a:cs typeface="+mn-cs"/>
                        </a:rPr>
                        <a:t>▼</a:t>
                      </a:r>
                      <a:endParaRPr lang="de-DE" sz="1800" b="0" i="0" u="none" strike="noStrike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1373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rafik 22">
            <a:extLst>
              <a:ext uri="{FF2B5EF4-FFF2-40B4-BE49-F238E27FC236}">
                <a16:creationId xmlns:a16="http://schemas.microsoft.com/office/drawing/2014/main" xmlns="" id="{FC42E526-1333-44BD-AC9F-2E29B98FE3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33" y="260648"/>
            <a:ext cx="7395422" cy="3232290"/>
          </a:xfrm>
          <a:prstGeom prst="rect">
            <a:avLst/>
          </a:prstGeom>
        </p:spPr>
      </p:pic>
      <p:sp>
        <p:nvSpPr>
          <p:cNvPr id="7" name="Titel 4"/>
          <p:cNvSpPr txBox="1">
            <a:spLocks/>
          </p:cNvSpPr>
          <p:nvPr/>
        </p:nvSpPr>
        <p:spPr>
          <a:xfrm>
            <a:off x="194167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7-Tages-Inzidenz pro 100.000</a:t>
            </a:r>
            <a:r>
              <a:rPr kumimoji="0" lang="de-DE" sz="2400" b="1" i="0" u="none" strike="noStrike" kern="1200" cap="none" spc="0" normalizeH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 Einwohner</a:t>
            </a:r>
            <a:endParaRPr kumimoji="0" lang="de-DE" sz="2400" b="1" i="0" u="none" strike="noStrike" kern="1200" cap="none" spc="0" normalizeH="0" baseline="0" noProof="0" dirty="0">
              <a:ln>
                <a:noFill/>
              </a:ln>
              <a:solidFill>
                <a:srgbClr val="006EC7"/>
              </a:solidFill>
              <a:effectLst/>
              <a:uLnTx/>
              <a:uFillTx/>
              <a:latin typeface="Calibri"/>
              <a:ea typeface="+mj-ea"/>
              <a:cs typeface="+mj-cs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0" y="6597352"/>
            <a:ext cx="19137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i="1" dirty="0">
                <a:solidFill>
                  <a:prstClr val="black"/>
                </a:solidFill>
              </a:rPr>
              <a:t>Quelle: ECDC, Stand: 29.10.2020</a:t>
            </a:r>
          </a:p>
        </p:txBody>
      </p:sp>
      <p:sp>
        <p:nvSpPr>
          <p:cNvPr id="16" name="Textfeld 15"/>
          <p:cNvSpPr txBox="1"/>
          <p:nvPr/>
        </p:nvSpPr>
        <p:spPr>
          <a:xfrm>
            <a:off x="2777316" y="3573016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Amerika</a:t>
            </a:r>
          </a:p>
        </p:txBody>
      </p:sp>
      <p:sp>
        <p:nvSpPr>
          <p:cNvPr id="18" name="Textfeld 17"/>
          <p:cNvSpPr txBox="1"/>
          <p:nvPr/>
        </p:nvSpPr>
        <p:spPr>
          <a:xfrm>
            <a:off x="5682208" y="357601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Asien</a:t>
            </a:r>
          </a:p>
        </p:txBody>
      </p:sp>
      <p:sp>
        <p:nvSpPr>
          <p:cNvPr id="19" name="Textfeld 18"/>
          <p:cNvSpPr txBox="1"/>
          <p:nvPr/>
        </p:nvSpPr>
        <p:spPr>
          <a:xfrm>
            <a:off x="138815" y="3576014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Afrika</a:t>
            </a:r>
          </a:p>
        </p:txBody>
      </p:sp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9407481"/>
              </p:ext>
            </p:extLst>
          </p:nvPr>
        </p:nvGraphicFramePr>
        <p:xfrm>
          <a:off x="46726" y="3861048"/>
          <a:ext cx="1428930" cy="86741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8923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397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Land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63645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Libyen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Cabo Verde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93,65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71,71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Marokko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68,92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6227624"/>
              </p:ext>
            </p:extLst>
          </p:nvPr>
        </p:nvGraphicFramePr>
        <p:xfrm>
          <a:off x="1698398" y="3861048"/>
          <a:ext cx="1662100" cy="224710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21741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468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44412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Argentinien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208,14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Puerto Rico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162,17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Vereinigte Staaten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158,55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Costa Rica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141,22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Bahamas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127,86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Kolumbien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119,66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Panama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113,32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Sint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Maarten (NL)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84,93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Belize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6326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Brasilien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80,31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aphicFrame>
        <p:nvGraphicFramePr>
          <p:cNvPr id="5" name="Tabel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098127"/>
              </p:ext>
            </p:extLst>
          </p:nvPr>
        </p:nvGraphicFramePr>
        <p:xfrm>
          <a:off x="3563888" y="3861048"/>
          <a:ext cx="1524000" cy="13247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801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438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Aruba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Paraguay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63,47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Cura</a:t>
                      </a:r>
                      <a:r>
                        <a:rPr lang="de-DE" sz="1100" i="0" dirty="0"/>
                        <a:t>ç</a:t>
                      </a: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ao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60,58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Ecuador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53,43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Chile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6108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Kanada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51,39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83101845"/>
                  </a:ext>
                </a:extLst>
              </a:tr>
            </a:tbl>
          </a:graphicData>
        </a:graphic>
      </p:graphicFrame>
      <p:graphicFrame>
        <p:nvGraphicFramePr>
          <p:cNvPr id="6" name="Tabel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95530082"/>
              </p:ext>
            </p:extLst>
          </p:nvPr>
        </p:nvGraphicFramePr>
        <p:xfrm>
          <a:off x="5496272" y="3844052"/>
          <a:ext cx="1524000" cy="289731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6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2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440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Jordanien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181,38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Libanon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149,77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Bahrain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128,87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Kuwait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127,76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101,24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Palästina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69,26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Irak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65,34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Israel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Nepal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61,11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61,05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Oman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Kirgisistan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59,1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Iran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52,3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467220458"/>
                  </a:ext>
                </a:extLst>
              </a:tr>
              <a:tr h="25640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Malediven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51,79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460753151"/>
                  </a:ext>
                </a:extLst>
              </a:tr>
            </a:tbl>
          </a:graphicData>
        </a:graphic>
      </p:graphicFrame>
      <p:graphicFrame>
        <p:nvGraphicFramePr>
          <p:cNvPr id="20" name="Tabel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7903021"/>
              </p:ext>
            </p:extLst>
          </p:nvPr>
        </p:nvGraphicFramePr>
        <p:xfrm>
          <a:off x="46726" y="5382637"/>
          <a:ext cx="1428930" cy="669290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70822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070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527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620" marR="7620" marT="7620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47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Französisch Polynesien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674,22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Guam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297,68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21" name="Textfeld 20"/>
          <p:cNvSpPr txBox="1"/>
          <p:nvPr/>
        </p:nvSpPr>
        <p:spPr>
          <a:xfrm>
            <a:off x="107504" y="5022597"/>
            <a:ext cx="1152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Ozeanien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1259632" y="3284984"/>
            <a:ext cx="6032758" cy="30777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de-DE" sz="1400" b="1" dirty="0"/>
              <a:t>83 Länder/Territorien mit einer 7-Tages-Inzidenz &gt; 50 Fälle / 100.000 </a:t>
            </a:r>
            <a:r>
              <a:rPr lang="de-DE" sz="1400" b="1" dirty="0" err="1"/>
              <a:t>Ew</a:t>
            </a:r>
            <a:r>
              <a:rPr lang="de-DE" sz="1400" b="1" dirty="0"/>
              <a:t>.</a:t>
            </a:r>
          </a:p>
        </p:txBody>
      </p:sp>
      <p:cxnSp>
        <p:nvCxnSpPr>
          <p:cNvPr id="22" name="Gerade Verbindung 21"/>
          <p:cNvCxnSpPr/>
          <p:nvPr/>
        </p:nvCxnSpPr>
        <p:spPr>
          <a:xfrm>
            <a:off x="0" y="476672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17" name="Textfeld 16"/>
          <p:cNvSpPr txBox="1"/>
          <p:nvPr/>
        </p:nvSpPr>
        <p:spPr>
          <a:xfrm>
            <a:off x="7694978" y="2493831"/>
            <a:ext cx="128657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600" b="1" dirty="0"/>
              <a:t>Europa </a:t>
            </a:r>
            <a:r>
              <a:rPr lang="de-DE" sz="1100" b="1" dirty="0"/>
              <a:t>(nicht EU/EWR/UK/CH)</a:t>
            </a:r>
            <a:endParaRPr lang="de-DE" sz="1600" b="1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0488548"/>
              </p:ext>
            </p:extLst>
          </p:nvPr>
        </p:nvGraphicFramePr>
        <p:xfrm>
          <a:off x="7400835" y="3024250"/>
          <a:ext cx="1707669" cy="3789126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05959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785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9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Andorra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926,79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Armenien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801206342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508,33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567334808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San Marino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444,08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Georgien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359,27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Bosnia</a:t>
                      </a:r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and </a:t>
                      </a:r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Herzegovina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255,13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767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Montenegro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212,64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Monaco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193,44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Nordmazedonien</a:t>
                      </a:r>
                      <a:endParaRPr lang="de-DE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185,88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Gibraltar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180,98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Republik Moldau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112,04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Ukraine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Russische Föderation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79,96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Kosovo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75,79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Serbien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73,06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Weißrussland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62,45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1119">
                <a:tc>
                  <a:txBody>
                    <a:bodyPr/>
                    <a:lstStyle/>
                    <a:p>
                      <a:pPr algn="l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Aserbaidschan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55,18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014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BDC7109D-B1F8-4D14-ABA0-51BCF775C8C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18"/>
          <a:stretch/>
        </p:blipFill>
        <p:spPr>
          <a:xfrm>
            <a:off x="2699792" y="954417"/>
            <a:ext cx="6516157" cy="5438485"/>
          </a:xfrm>
          <a:prstGeom prst="rect">
            <a:avLst/>
          </a:prstGeom>
        </p:spPr>
      </p:pic>
      <p:sp>
        <p:nvSpPr>
          <p:cNvPr id="5" name="Titel 4"/>
          <p:cNvSpPr txBox="1">
            <a:spLocks/>
          </p:cNvSpPr>
          <p:nvPr/>
        </p:nvSpPr>
        <p:spPr>
          <a:xfrm>
            <a:off x="179512" y="44624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defRPr/>
            </a:pPr>
            <a:r>
              <a:rPr lang="de-DE" sz="2400" dirty="0"/>
              <a:t>7-Tages-Inzidenz pro 100.000 Einwohner – EU/EWR/UK/CH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404664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sp>
        <p:nvSpPr>
          <p:cNvPr id="8" name="Textfeld 7"/>
          <p:cNvSpPr txBox="1"/>
          <p:nvPr/>
        </p:nvSpPr>
        <p:spPr>
          <a:xfrm>
            <a:off x="5903640" y="6577607"/>
            <a:ext cx="32403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1400" i="1" dirty="0">
                <a:solidFill>
                  <a:prstClr val="black"/>
                </a:solidFill>
              </a:rPr>
              <a:t>Quelle: ECDC, Stand: 29.10.2020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755576" y="332656"/>
            <a:ext cx="1584176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/>
              <a:t>Europa </a:t>
            </a:r>
            <a:r>
              <a:rPr lang="de-DE" sz="1400" b="1" dirty="0"/>
              <a:t>(EU/EWR/UK/CH</a:t>
            </a:r>
            <a:r>
              <a:rPr lang="de-DE" sz="1100" b="1" dirty="0"/>
              <a:t>)</a:t>
            </a:r>
            <a:endParaRPr lang="de-DE" sz="1600" b="1" dirty="0"/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4364726"/>
              </p:ext>
            </p:extLst>
          </p:nvPr>
        </p:nvGraphicFramePr>
        <p:xfrm>
          <a:off x="323528" y="875491"/>
          <a:ext cx="2808312" cy="57473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165618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Tschechien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827,23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Luxemburg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649,46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Belgien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626,2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Slowenien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587,82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Liechtenstein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518,53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Schweiz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508,33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419088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Niederlande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442,54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209152764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Frankreich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414,41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Kroatien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311,86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Slowakei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281,46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Spanien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279,54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Polen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254,05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Österreich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238,48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Italien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232,14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Großbritannien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229,64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Portugal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215,26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Bulgarien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173,23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Ungarn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162,85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Rumänien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162,03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Malta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148,72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Litauen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139,54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123,53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122,59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Deutschland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Dänemark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106,29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Zypern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97,16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Schweden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83,9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Lettland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70,16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1002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Griechenland</a:t>
                      </a:r>
                    </a:p>
                  </a:txBody>
                  <a:tcPr marL="6350" marR="6350" marT="635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64,94</a:t>
                      </a:r>
                    </a:p>
                  </a:txBody>
                  <a:tcPr marL="6350" marR="6350" marT="6350" marB="0" anchor="b"/>
                </a:tc>
                <a:extLst>
                  <a:ext uri="{0D108BD9-81ED-4DB2-BD59-A6C34878D82A}">
                    <a16:rowId xmlns:a16="http://schemas.microsoft.com/office/drawing/2014/main" xmlns="" val="771131459"/>
                  </a:ext>
                </a:extLst>
              </a:tr>
            </a:tbl>
          </a:graphicData>
        </a:graphic>
      </p:graphicFrame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xmlns="" id="{315E3D9A-CA3C-4D17-8DDD-A555F60D76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4441148"/>
              </p:ext>
            </p:extLst>
          </p:nvPr>
        </p:nvGraphicFramePr>
        <p:xfrm>
          <a:off x="3203848" y="1916832"/>
          <a:ext cx="1872208" cy="794385"/>
        </p:xfrm>
        <a:graphic>
          <a:graphicData uri="http://schemas.openxmlformats.org/drawingml/2006/table">
            <a:tbl>
              <a:tblPr>
                <a:tableStyleId>{21E4AEA4-8DFA-4A89-87EB-49C32662AFE0}</a:tableStyleId>
              </a:tblPr>
              <a:tblGrid>
                <a:gridCol w="93610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65248"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Land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400" b="1" u="none" strike="noStrike" dirty="0">
                          <a:effectLst/>
                          <a:latin typeface="+mn-lt"/>
                        </a:rPr>
                        <a:t>Inzidenz 7T</a:t>
                      </a:r>
                      <a:endParaRPr lang="de-DE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Norwegen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35,51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Estland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31,63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Finnland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e-DE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23,69</a:t>
                      </a:r>
                    </a:p>
                  </a:txBody>
                  <a:tcPr marL="6350" marR="6350" marT="6350" marB="0" anchor="b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844650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366B96EA-F520-453B-9D0E-546706BDFD1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08" b="41829"/>
          <a:stretch/>
        </p:blipFill>
        <p:spPr bwMode="auto">
          <a:xfrm>
            <a:off x="107504" y="1635835"/>
            <a:ext cx="7653387" cy="16561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3501008"/>
            <a:ext cx="7524327" cy="4355467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Bevölkerungsbezogene Beobachtungsstudie unter Nutzung Todes-Ursachen-Registers (Swedish </a:t>
            </a:r>
            <a:r>
              <a:rPr lang="de-DE" sz="1600" dirty="0" err="1"/>
              <a:t>board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health</a:t>
            </a:r>
            <a:r>
              <a:rPr lang="de-DE" sz="1600" dirty="0"/>
              <a:t> and </a:t>
            </a:r>
            <a:r>
              <a:rPr lang="de-DE" sz="1600" dirty="0" err="1"/>
              <a:t>welfare</a:t>
            </a:r>
            <a:r>
              <a:rPr lang="de-DE" sz="1600" dirty="0"/>
              <a:t>) und Bevölkerungsregister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12. März – 8. Mai 2020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N = 274.712 Personen ≥ 70 Jahre in Stockholm County (3.386 Todesfälle, 1.301 davon COVID-19-Todesfälle),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Cox-Regression, adjustiert nach Alter, Geschlecht, sozioökonomischen, demographischen Parametern und Wohnparameter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Identifikation der Wohnsituation als wichtige Risikofaktoren: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Pflegeheim: HR 4,12 (95%CI 3,49 – 4,90)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b="1" dirty="0"/>
              <a:t>Alter der Haushaltskontakte &lt; 66 Jahre: HR 1,60 (95%CI 1,31 – 1,95)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600" dirty="0"/>
              <a:t>Populationsdichte </a:t>
            </a:r>
            <a:r>
              <a:rPr lang="en-US" sz="1600" dirty="0"/>
              <a:t>≥5000 </a:t>
            </a:r>
            <a:r>
              <a:rPr lang="en-US" sz="1600" dirty="0" err="1"/>
              <a:t>Individuen</a:t>
            </a:r>
            <a:r>
              <a:rPr lang="en-US" sz="1600" dirty="0"/>
              <a:t> pro km</a:t>
            </a:r>
            <a:r>
              <a:rPr lang="en-US" sz="1600" baseline="30000" dirty="0"/>
              <a:t>2 </a:t>
            </a:r>
            <a:r>
              <a:rPr lang="de-DE" sz="1600" dirty="0"/>
              <a:t>: </a:t>
            </a:r>
            <a:r>
              <a:rPr lang="en-US" sz="1600" dirty="0"/>
              <a:t>1,7 (95%CI 1,1 – 2,4) </a:t>
            </a:r>
            <a:endParaRPr lang="de-DE" sz="16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Studie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4" name="Grafik 3">
            <a:extLst>
              <a:ext uri="{FF2B5EF4-FFF2-40B4-BE49-F238E27FC236}">
                <a16:creationId xmlns:a16="http://schemas.microsoft.com/office/drawing/2014/main" xmlns="" id="{600AB457-759E-4528-BF4C-8800B12A03C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34"/>
          <a:stretch/>
        </p:blipFill>
        <p:spPr>
          <a:xfrm>
            <a:off x="3167336" y="-1427"/>
            <a:ext cx="5976664" cy="1527730"/>
          </a:xfrm>
          <a:prstGeom prst="rect">
            <a:avLst/>
          </a:prstGeom>
        </p:spPr>
      </p:pic>
      <p:pic>
        <p:nvPicPr>
          <p:cNvPr id="9" name="Picture 2">
            <a:extLst>
              <a:ext uri="{FF2B5EF4-FFF2-40B4-BE49-F238E27FC236}">
                <a16:creationId xmlns:a16="http://schemas.microsoft.com/office/drawing/2014/main" xmlns="" id="{225360D2-3312-450A-BE86-050534CD216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86" t="2195" r="33748" b="89718"/>
          <a:stretch/>
        </p:blipFill>
        <p:spPr bwMode="auto">
          <a:xfrm>
            <a:off x="395536" y="1116909"/>
            <a:ext cx="2232248" cy="453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xmlns="" id="{18343B2D-5EC7-49AA-A49B-2BE5FBD5D95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675" b="79768"/>
          <a:stretch/>
        </p:blipFill>
        <p:spPr>
          <a:xfrm>
            <a:off x="1295128" y="144802"/>
            <a:ext cx="1872208" cy="439883"/>
          </a:xfrm>
          <a:prstGeom prst="rect">
            <a:avLst/>
          </a:prstGeom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xmlns="" id="{B1EFD550-9247-456B-B9CE-EBC14DA59633}"/>
              </a:ext>
            </a:extLst>
          </p:cNvPr>
          <p:cNvSpPr/>
          <p:nvPr/>
        </p:nvSpPr>
        <p:spPr>
          <a:xfrm>
            <a:off x="1187624" y="2132856"/>
            <a:ext cx="3384376" cy="303594"/>
          </a:xfrm>
          <a:prstGeom prst="rect">
            <a:avLst/>
          </a:prstGeom>
          <a:noFill/>
          <a:ln w="190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58094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96752"/>
            <a:ext cx="7524327" cy="3384376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Weiterhin drastische Zunahme neuer Fälle in Europa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Innerhalb der EU/EWR/GB/CH: nur noch Norwegen, Estland und Finnland 7-Tages-Inzidenzen &lt; 50 Neuinfektionen / 100.000 Einwohner</a:t>
            </a:r>
            <a:endParaRPr lang="de-DE" sz="1400" b="1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Lockdowns / teilweise Lockdowns in Frankreich, Wales, Irland, Belgien, Niederlande, lokale Restriktionen / Lockdowns z.B. in GB, Russland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Schulschließungen in Polen, </a:t>
            </a:r>
            <a:r>
              <a:rPr lang="de-DE" sz="1800" dirty="0" smtClean="0"/>
              <a:t>Tschechien, Slowenien </a:t>
            </a:r>
            <a:endParaRPr lang="de-D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Seit 24.10.: &gt; 160 lokal erworbene Fälle in der Region Xinjiang, China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assoziiert mit einer Bekleidungsfabrik in </a:t>
            </a:r>
            <a:r>
              <a:rPr lang="de-DE" sz="1800" dirty="0" err="1"/>
              <a:t>Kashgar</a:t>
            </a:r>
            <a:r>
              <a:rPr lang="de-DE" sz="1800" dirty="0"/>
              <a:t>, Xinjiang, China </a:t>
            </a:r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Testung aller 4,8 Millionen Einwohner in </a:t>
            </a:r>
            <a:r>
              <a:rPr lang="de-DE" sz="1800" dirty="0" err="1"/>
              <a:t>Kashgar</a:t>
            </a:r>
            <a:endParaRPr lang="de-DE" sz="1800" dirty="0"/>
          </a:p>
          <a:p>
            <a:pPr lvl="1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r>
              <a:rPr lang="de-DE" sz="1800" dirty="0"/>
              <a:t>42 symptomatische Fälle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800" dirty="0"/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§"/>
            </a:pPr>
            <a:endParaRPr lang="de-DE" sz="1400" b="1" dirty="0"/>
          </a:p>
          <a:p>
            <a:pPr marL="0" indent="0">
              <a:spcBef>
                <a:spcPts val="0"/>
              </a:spcBef>
              <a:spcAft>
                <a:spcPts val="600"/>
              </a:spcAft>
              <a:buClr>
                <a:srgbClr val="0070C0"/>
              </a:buClr>
              <a:buNone/>
            </a:pPr>
            <a:endParaRPr lang="de-DE" sz="1400" b="1" dirty="0">
              <a:solidFill>
                <a:schemeClr val="tx2"/>
              </a:solidFill>
            </a:endParaRPr>
          </a:p>
        </p:txBody>
      </p:sp>
      <p:sp>
        <p:nvSpPr>
          <p:cNvPr id="5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Zusammenfassung und News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9" name="Grafik 8">
            <a:extLst>
              <a:ext uri="{FF2B5EF4-FFF2-40B4-BE49-F238E27FC236}">
                <a16:creationId xmlns:a16="http://schemas.microsoft.com/office/drawing/2014/main" xmlns="" id="{3578B7E9-1874-4E0E-887A-9AAFA93712A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7059" t="8809" r="22430" b="33048"/>
          <a:stretch/>
        </p:blipFill>
        <p:spPr>
          <a:xfrm>
            <a:off x="5580112" y="4437112"/>
            <a:ext cx="3312367" cy="2129377"/>
          </a:xfrm>
          <a:prstGeom prst="rect">
            <a:avLst/>
          </a:prstGeom>
        </p:spPr>
      </p:pic>
      <p:sp>
        <p:nvSpPr>
          <p:cNvPr id="11" name="Rechteck 10">
            <a:extLst>
              <a:ext uri="{FF2B5EF4-FFF2-40B4-BE49-F238E27FC236}">
                <a16:creationId xmlns:a16="http://schemas.microsoft.com/office/drawing/2014/main" xmlns="" id="{68BF6611-E3B2-432C-947B-87486AFAB764}"/>
              </a:ext>
            </a:extLst>
          </p:cNvPr>
          <p:cNvSpPr/>
          <p:nvPr/>
        </p:nvSpPr>
        <p:spPr>
          <a:xfrm>
            <a:off x="5525658" y="6545893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defRPr/>
            </a:pPr>
            <a:r>
              <a:rPr lang="de-DE" sz="1200" dirty="0"/>
              <a:t>https://www.bbc.com/news/world-asia-china-54687533</a:t>
            </a:r>
          </a:p>
        </p:txBody>
      </p:sp>
    </p:spTree>
    <p:extLst>
      <p:ext uri="{BB962C8B-B14F-4D97-AF65-F5344CB8AC3E}">
        <p14:creationId xmlns:p14="http://schemas.microsoft.com/office/powerpoint/2010/main" val="8774967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4">
            <a:extLst>
              <a:ext uri="{FF2B5EF4-FFF2-40B4-BE49-F238E27FC236}">
                <a16:creationId xmlns:a16="http://schemas.microsoft.com/office/drawing/2014/main" xmlns="" id="{DF22780C-97B0-47EC-9FA3-0EB457CDCD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3059668"/>
            <a:ext cx="8092592" cy="369332"/>
          </a:xfrm>
        </p:spPr>
        <p:txBody>
          <a:bodyPr/>
          <a:lstStyle/>
          <a:p>
            <a:r>
              <a:rPr lang="de-DE" sz="2400" b="1" dirty="0">
                <a:solidFill>
                  <a:srgbClr val="0070C0"/>
                </a:solidFill>
                <a:latin typeface="Scala Sans OT" panose="020B0504030101020104" pitchFamily="34" charset="0"/>
              </a:rPr>
              <a:t>Hintergrund</a:t>
            </a:r>
            <a:endParaRPr lang="en-GB" sz="2400" b="1" dirty="0">
              <a:solidFill>
                <a:srgbClr val="0070C0"/>
              </a:solidFill>
              <a:latin typeface="Scala Sans OT" panose="020B05040301010201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09009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 txBox="1">
            <a:spLocks/>
          </p:cNvSpPr>
          <p:nvPr/>
        </p:nvSpPr>
        <p:spPr>
          <a:xfrm>
            <a:off x="180000" y="331200"/>
            <a:ext cx="8802724" cy="369332"/>
          </a:xfrm>
          <a:prstGeom prst="rect">
            <a:avLst/>
          </a:prstGeom>
        </p:spPr>
        <p:txBody>
          <a:bodyPr vert="horz" wrap="square" lIns="0" tIns="0" rIns="0" bIns="0" rtlCol="0" anchor="t" anchorCtr="0">
            <a:spAutoFit/>
          </a:bodyPr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200" b="1" kern="1200">
                <a:solidFill>
                  <a:srgbClr val="006EC7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400" b="1" i="0" u="none" strike="noStrike" kern="1200" cap="none" spc="0" normalizeH="0" baseline="0" noProof="0" dirty="0">
                <a:ln>
                  <a:noFill/>
                </a:ln>
                <a:solidFill>
                  <a:srgbClr val="006EC7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Studie </a:t>
            </a:r>
          </a:p>
        </p:txBody>
      </p:sp>
      <p:cxnSp>
        <p:nvCxnSpPr>
          <p:cNvPr id="6" name="Gerade Verbindung 5"/>
          <p:cNvCxnSpPr/>
          <p:nvPr/>
        </p:nvCxnSpPr>
        <p:spPr>
          <a:xfrm>
            <a:off x="0" y="908720"/>
            <a:ext cx="9144000" cy="0"/>
          </a:xfrm>
          <a:prstGeom prst="line">
            <a:avLst/>
          </a:prstGeom>
          <a:noFill/>
          <a:ln w="19050" cap="flat" cmpd="sng" algn="ctr">
            <a:solidFill>
              <a:srgbClr val="006EC7"/>
            </a:solidFill>
            <a:prstDash val="solid"/>
          </a:ln>
          <a:effectLst/>
        </p:spPr>
      </p:cxnSp>
      <p:pic>
        <p:nvPicPr>
          <p:cNvPr id="10" name="Picture 2">
            <a:extLst>
              <a:ext uri="{FF2B5EF4-FFF2-40B4-BE49-F238E27FC236}">
                <a16:creationId xmlns:a16="http://schemas.microsoft.com/office/drawing/2014/main" xmlns="" id="{74430467-8487-42B5-86F5-D332B32452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16909"/>
            <a:ext cx="7653387" cy="56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8405299"/>
      </p:ext>
    </p:extLst>
  </p:cSld>
  <p:clrMapOvr>
    <a:masterClrMapping/>
  </p:clrMapOvr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614</Words>
  <Application>Microsoft Office PowerPoint</Application>
  <PresentationFormat>Bildschirmpräsentation (4:3)</PresentationFormat>
  <Paragraphs>323</Paragraphs>
  <Slides>7</Slides>
  <Notes>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8" baseType="lpstr">
      <vt:lpstr>Larissa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Hintergrund</vt:lpstr>
      <vt:lpstr>PowerPoint-Präsentation</vt:lpstr>
    </vt:vector>
  </TitlesOfParts>
  <Company>Robert Koch-Institut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McFarland, Sarah</dc:creator>
  <cp:lastModifiedBy>Denkel, Luisa</cp:lastModifiedBy>
  <cp:revision>1094</cp:revision>
  <dcterms:created xsi:type="dcterms:W3CDTF">2020-04-16T05:25:18Z</dcterms:created>
  <dcterms:modified xsi:type="dcterms:W3CDTF">2020-10-30T09:09:44Z</dcterms:modified>
</cp:coreProperties>
</file>