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27" r:id="rId2"/>
    <p:sldId id="718" r:id="rId3"/>
    <p:sldId id="570" r:id="rId4"/>
    <p:sldId id="722" r:id="rId5"/>
    <p:sldId id="723" r:id="rId6"/>
    <p:sldId id="724" r:id="rId7"/>
    <p:sldId id="737" r:id="rId8"/>
    <p:sldId id="739" r:id="rId9"/>
    <p:sldId id="740" r:id="rId10"/>
    <p:sldId id="732" r:id="rId11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Hilbig, Antonia" initials="HA" lastIdx="1" clrIdx="3"/>
  <p:cmAuthor id="4" name="Steffen, Annika" initials="SA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367BB8"/>
    <a:srgbClr val="D0D8E8"/>
    <a:srgbClr val="FFFFCC"/>
    <a:srgbClr val="FFCC99"/>
    <a:srgbClr val="4D8AD2"/>
    <a:srgbClr val="66A8DD"/>
    <a:srgbClr val="006EC7"/>
    <a:srgbClr val="E9EDF4"/>
    <a:srgbClr val="33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45" autoAdjust="0"/>
    <p:restoredTop sz="92639" autoAdjust="0"/>
  </p:normalViewPr>
  <p:slideViewPr>
    <p:cSldViewPr snapToGrid="0" snapToObjects="1">
      <p:cViewPr varScale="1">
        <p:scale>
          <a:sx n="121" d="100"/>
          <a:sy n="121" d="100"/>
        </p:scale>
        <p:origin x="169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546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886">
              <a:defRPr/>
            </a:pPr>
            <a:r>
              <a:rPr lang="de-DE" dirty="0"/>
              <a:t>Quelle: Ordner des aktuellen Lageberichts S:\Projekte\RKI_nCoV-Lage\3.Kommunikation\3.7.Lageberichte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930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Datei </a:t>
            </a:r>
            <a:r>
              <a:rPr lang="de-DE" dirty="0" err="1"/>
              <a:t>Fallzahlen_kumulativ_Datum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011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 Mittwoch-Bericht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38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 Mittwoch-Bericht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103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https://www.destatis.de/DE/Themen/Querschnitt/Corona/Gesellschaft/bevoelkerung-sterbefaelle.html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7517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022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797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443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Bisher wurden 86.990 Fälle in der aktuellsten Softwareversion übermittelt, davon</a:t>
            </a:r>
            <a:r>
              <a:rPr lang="de-DE" baseline="0" dirty="0"/>
              <a:t> haben 51241 Fälle (59%) Angaben dazu, wodurch der Fall im GA bekannt wurde (Labormeldung als </a:t>
            </a:r>
            <a:r>
              <a:rPr lang="de-DE" baseline="0"/>
              <a:t>Grund wird </a:t>
            </a:r>
            <a:r>
              <a:rPr lang="de-DE" baseline="0" dirty="0"/>
              <a:t>separat erfasst). Die meisten Fälle wurden dem Gesundheitsamt durch Kontaktpersonennachverfolgung und Reihenuntersuchungen bekannt.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81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23.10.2020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23.10.2020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23.10.2020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23.10.2020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23.10.2020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7439" y="597446"/>
            <a:ext cx="8670471" cy="1292662"/>
          </a:xfrm>
          <a:solidFill>
            <a:srgbClr val="045AA6"/>
          </a:solidFill>
        </p:spPr>
        <p:txBody>
          <a:bodyPr/>
          <a:lstStyle/>
          <a:p>
            <a:r>
              <a:rPr lang="de-DE" sz="2800" dirty="0">
                <a:solidFill>
                  <a:schemeClr val="bg1"/>
                </a:solidFill>
              </a:rPr>
              <a:t>COVID-19: 		Lage National, 30.10.2020</a:t>
            </a:r>
            <a:br>
              <a:rPr lang="de-DE" sz="2800" dirty="0">
                <a:solidFill>
                  <a:schemeClr val="bg1"/>
                </a:solidFill>
              </a:rPr>
            </a:br>
            <a:br>
              <a:rPr lang="de-DE" sz="2800" dirty="0">
                <a:solidFill>
                  <a:schemeClr val="bg1"/>
                </a:solidFill>
              </a:rPr>
            </a:br>
            <a:r>
              <a:rPr lang="de-DE" sz="2800" dirty="0">
                <a:solidFill>
                  <a:schemeClr val="bg1"/>
                </a:solidFill>
              </a:rPr>
              <a:t>Informationen für den Krisenstab</a:t>
            </a: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464008"/>
              </p:ext>
            </p:extLst>
          </p:nvPr>
        </p:nvGraphicFramePr>
        <p:xfrm>
          <a:off x="217439" y="2004786"/>
          <a:ext cx="8659861" cy="2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474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Änderung 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>
                          <a:solidFill>
                            <a:schemeClr val="bg1"/>
                          </a:solidFill>
                        </a:rPr>
                        <a:t>Inzidenz 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(Fälle/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100.000 </a:t>
                      </a:r>
                      <a:r>
                        <a:rPr lang="de-DE" sz="1800" b="1" dirty="0" err="1">
                          <a:solidFill>
                            <a:schemeClr val="bg1"/>
                          </a:solidFill>
                        </a:rPr>
                        <a:t>Einw</a:t>
                      </a:r>
                      <a:r>
                        <a:rPr lang="de-DE" sz="1800" b="1" dirty="0">
                          <a:solidFill>
                            <a:schemeClr val="bg1"/>
                          </a:solidFill>
                        </a:rPr>
                        <a:t>.)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10">
                <a:tc>
                  <a:txBody>
                    <a:bodyPr/>
                    <a:lstStyle/>
                    <a:p>
                      <a:pPr algn="l"/>
                      <a:r>
                        <a:rPr lang="de-DE" sz="1600" b="1" dirty="0">
                          <a:solidFill>
                            <a:schemeClr val="bg1"/>
                          </a:solidFill>
                        </a:rPr>
                        <a:t>30.10.2020; 0:00 Uhr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Ganze 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Prozent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Bestätigte Fälle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499.694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+ 18.681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+3,88%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601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10.349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>
                          <a:solidFill>
                            <a:schemeClr val="tx1"/>
                          </a:solidFill>
                        </a:rPr>
                        <a:t>    + 77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+0,75%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12,4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Anteil Verstorbene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>
                          <a:solidFill>
                            <a:schemeClr val="tx1"/>
                          </a:solidFill>
                        </a:rPr>
                        <a:t>2,1%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Genesene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ca. </a:t>
                      </a: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345.700</a:t>
                      </a:r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23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7-Tage-Inzidenz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104,9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807626"/>
              </p:ext>
            </p:extLst>
          </p:nvPr>
        </p:nvGraphicFramePr>
        <p:xfrm>
          <a:off x="265066" y="4960166"/>
          <a:ext cx="3087734" cy="1614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099">
                <a:tc>
                  <a:txBody>
                    <a:bodyPr/>
                    <a:lstStyle/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DIVI</a:t>
                      </a:r>
                    </a:p>
                    <a:p>
                      <a:pPr algn="l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Datenstand</a:t>
                      </a:r>
                    </a:p>
                    <a:p>
                      <a:pPr algn="l"/>
                      <a:r>
                        <a:rPr lang="de-DE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29.10.2020</a:t>
                      </a:r>
                    </a:p>
                  </a:txBody>
                  <a:tcPr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Anzahl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Änderung </a:t>
                      </a:r>
                    </a:p>
                    <a:p>
                      <a:pPr algn="ctr"/>
                      <a:r>
                        <a:rPr lang="de-DE" sz="1200" dirty="0">
                          <a:solidFill>
                            <a:schemeClr val="bg1"/>
                          </a:solidFill>
                        </a:rPr>
                        <a:t>zum Vortag</a:t>
                      </a:r>
                    </a:p>
                  </a:txBody>
                  <a:tcPr anchor="ctr">
                    <a:solidFill>
                      <a:srgbClr val="045A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Aktuell 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1.696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+127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82">
                <a:tc>
                  <a:txBody>
                    <a:bodyPr/>
                    <a:lstStyle/>
                    <a:p>
                      <a:pPr algn="l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Invasiv beatmet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+62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Inhaltsplatzhalter 1"/>
          <p:cNvSpPr>
            <a:spLocks noGrp="1"/>
          </p:cNvSpPr>
          <p:nvPr>
            <p:ph sz="quarter" idx="13"/>
          </p:nvPr>
        </p:nvSpPr>
        <p:spPr>
          <a:xfrm>
            <a:off x="3771900" y="4126359"/>
            <a:ext cx="5116010" cy="205358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de-DE" sz="1600" b="1" dirty="0"/>
              <a:t>Schätzung der Reproduktionszahl (R)</a:t>
            </a:r>
          </a:p>
          <a:p>
            <a:r>
              <a:rPr lang="de-DE" sz="1400" b="1" dirty="0">
                <a:solidFill>
                  <a:srgbClr val="045AA6"/>
                </a:solidFill>
              </a:rPr>
              <a:t>Schätzung der Reproduktionszahl (4-Tage-R): 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30.10.2020: 	1,06</a:t>
            </a:r>
            <a:r>
              <a:rPr lang="sv-SE" sz="1400" b="1" dirty="0">
                <a:solidFill>
                  <a:srgbClr val="FF0000"/>
                </a:solidFill>
              </a:rPr>
              <a:t> (95%-Prädiktionsintervall: 0,87 – 1,31)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29.10.2020: 0,97 (95%-Prädiktionsintervall: 0,80 – 1,15) </a:t>
            </a:r>
          </a:p>
          <a:p>
            <a:pPr>
              <a:spcBef>
                <a:spcPts val="600"/>
              </a:spcBef>
            </a:pPr>
            <a:r>
              <a:rPr lang="de-DE" sz="1400" b="1" dirty="0">
                <a:solidFill>
                  <a:srgbClr val="045AA6"/>
                </a:solidFill>
              </a:rPr>
              <a:t>Schätzung eines stabileren R (7-Tage-R):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FF0000"/>
                </a:solidFill>
              </a:rPr>
              <a:t>30.10.2020:  1,21 </a:t>
            </a:r>
            <a:r>
              <a:rPr lang="sv-SE" sz="1400" b="1" dirty="0">
                <a:solidFill>
                  <a:srgbClr val="FF0000"/>
                </a:solidFill>
              </a:rPr>
              <a:t>(95%-Prädiktionsintervall: 1,09 – 1,35)</a:t>
            </a:r>
            <a:r>
              <a:rPr lang="de-DE" sz="1400" b="1" dirty="0">
                <a:solidFill>
                  <a:srgbClr val="FF0000"/>
                </a:solidFill>
              </a:rPr>
              <a:t> </a:t>
            </a:r>
          </a:p>
          <a:p>
            <a:pPr lvl="1">
              <a:spcBef>
                <a:spcPts val="300"/>
              </a:spcBef>
              <a:tabLst>
                <a:tab pos="1704975" algn="l"/>
              </a:tabLst>
            </a:pPr>
            <a:r>
              <a:rPr lang="de-DE" sz="1400" b="1" dirty="0">
                <a:solidFill>
                  <a:srgbClr val="045AA6"/>
                </a:solidFill>
              </a:rPr>
              <a:t>29.10.2020:  1,17 (95%- Prädiktionsintervall: 1,06 – 1,28) </a:t>
            </a:r>
          </a:p>
          <a:p>
            <a:endParaRPr lang="de-DE" sz="1600" dirty="0"/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A43E59E5-73EB-472C-B79F-9C0D8C71EA4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64825" y="6622713"/>
            <a:ext cx="1860421" cy="195750"/>
          </a:xfrm>
        </p:spPr>
        <p:txBody>
          <a:bodyPr/>
          <a:lstStyle/>
          <a:p>
            <a:r>
              <a:rPr lang="de-DE" dirty="0"/>
              <a:t>30.10.2020</a:t>
            </a:r>
          </a:p>
        </p:txBody>
      </p:sp>
    </p:spTree>
    <p:extLst>
      <p:ext uri="{BB962C8B-B14F-4D97-AF65-F5344CB8AC3E}">
        <p14:creationId xmlns:p14="http://schemas.microsoft.com/office/powerpoint/2010/main" val="1283494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385265"/>
            <a:ext cx="8092592" cy="677108"/>
          </a:xfrm>
        </p:spPr>
        <p:txBody>
          <a:bodyPr/>
          <a:lstStyle/>
          <a:p>
            <a:r>
              <a:rPr lang="de-DE" dirty="0"/>
              <a:t>Wie werden die Fälle dem Gesundheitsamt bekannt?</a:t>
            </a:r>
            <a:br>
              <a:rPr lang="de-DE" dirty="0"/>
            </a:br>
            <a:r>
              <a:rPr lang="de-DE" dirty="0"/>
              <a:t>(außer durch Labormeldung)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30.10.2020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graphicFrame>
        <p:nvGraphicFramePr>
          <p:cNvPr id="10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7117844"/>
              </p:ext>
            </p:extLst>
          </p:nvPr>
        </p:nvGraphicFramePr>
        <p:xfrm>
          <a:off x="1015511" y="1192137"/>
          <a:ext cx="7112977" cy="5118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0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765">
                <a:tc gridSpan="2">
                  <a:txBody>
                    <a:bodyPr/>
                    <a:lstStyle/>
                    <a:p>
                      <a:r>
                        <a:rPr lang="de-DE" sz="1600" dirty="0"/>
                        <a:t>Fall bekannt durch (n=86.990,</a:t>
                      </a:r>
                      <a:r>
                        <a:rPr lang="de-DE" sz="1600" baseline="0" dirty="0"/>
                        <a:t> davon 51.241 (59%) mit Angaben)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600" dirty="0"/>
                        <a:t>Anzahl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745">
                <a:tc gridSpan="2">
                  <a:txBody>
                    <a:bodyPr/>
                    <a:lstStyle/>
                    <a:p>
                      <a:r>
                        <a:rPr lang="de-DE" sz="1600" dirty="0"/>
                        <a:t>Kontaktpersonennachverfolgung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16.714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745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Testung/Reihenuntersuchung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16.312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745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 Einreise aus Risikogebiet  (1.168)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745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 Aufnahme in Krankenhaus  (656)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745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 Mitarbeitenden im Gesundheitswesen (260)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745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Bildungseinrichtung (z.B. Kita, Schule) (209)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745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 Aufnahme in Pflegeeinrichtung (69)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745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bei Aufnahme in Erstaufnahmeeinrichtung (39)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745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Sonstiges (3.664)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7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Verdachtsmeldung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6.985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745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Ausbruchsuntersuchung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2.054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35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Corona-Warn-App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35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-andere/sonstige-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5.073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79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-nicht ermittelbar-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4.033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553998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Berichtsdatum </a:t>
            </a:r>
            <a:r>
              <a:rPr lang="de-DE" sz="1600" dirty="0">
                <a:solidFill>
                  <a:schemeClr val="bg1"/>
                </a:solidFill>
              </a:rPr>
              <a:t>(Datenstand 30.10.2020 0:00 Uhr)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2525AC4-615C-426F-8964-F5F67A97969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21389" y="1269126"/>
            <a:ext cx="8745400" cy="496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4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30.10.2020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36765" y="166413"/>
            <a:ext cx="6784521" cy="307777"/>
          </a:xfrm>
          <a:prstGeom prst="rect">
            <a:avLst/>
          </a:prstGeom>
          <a:solidFill>
            <a:srgbClr val="045AA6"/>
          </a:solidFill>
        </p:spPr>
        <p:txBody>
          <a:bodyPr vert="horz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Geografische Verteilung in Deutschland: 7-Tage-Inzidenz 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493348"/>
              </p:ext>
            </p:extLst>
          </p:nvPr>
        </p:nvGraphicFramePr>
        <p:xfrm>
          <a:off x="236765" y="484709"/>
          <a:ext cx="6784521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3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0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58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de-D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87.215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47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&gt;25-50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66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&gt;50-100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352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LK </a:t>
                      </a:r>
                      <a:r>
                        <a:rPr lang="de-DE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7-Tages-Inzidenz  &gt;</a:t>
                      </a:r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100-500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Fälle/100.000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Einw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87F8FB5-5239-4D10-A710-3C418FE36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44" y="1786061"/>
            <a:ext cx="6801243" cy="47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9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584775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Anzahl der SARS-CoV-2 Testungen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1800" dirty="0">
                <a:solidFill>
                  <a:schemeClr val="bg1"/>
                </a:solidFill>
              </a:rPr>
              <a:t>(Stand 27.10.2020 12:00 Uhr)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42381" y="5508252"/>
            <a:ext cx="7610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Seit Beginn der Testungen in Deutschland bis einschließlich KW 43/2020 wurden bisher 21.882.967 Labortests erfasst, davon wurden 497.656 positiv auf SARS-CoV-2 getestet.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08FD68-36B5-41B5-9BC6-E0C9A2C42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11" y="1418050"/>
            <a:ext cx="7399121" cy="36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4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615553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Probenrückstau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</a:rPr>
              <a:t>(Stand 28.10.2020)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84015" y="4991900"/>
            <a:ext cx="8643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600" dirty="0"/>
          </a:p>
          <a:p>
            <a:pPr marL="285750" indent="-285750">
              <a:buFontTx/>
              <a:buChar char="-"/>
            </a:pPr>
            <a:r>
              <a:rPr lang="de-DE" sz="1600" dirty="0"/>
              <a:t>In KW 43 (19.10.-25.10.2020) gaben 57 Labore einen Rückstau von insgesamt 68.574 abzuarbeitenden Proben an.</a:t>
            </a:r>
          </a:p>
          <a:p>
            <a:pPr marL="285750" indent="-285750">
              <a:buFontTx/>
              <a:buChar char="-"/>
            </a:pPr>
            <a:r>
              <a:rPr lang="de-DE" sz="1600" dirty="0"/>
              <a:t>39 Labore nannten Lieferschwierigkeiten für Reagenzien, hierbei vermehrt Plastikverbrauchsmaterialien und Pipettenspitzen.</a:t>
            </a:r>
          </a:p>
          <a:p>
            <a:pPr marL="285750" indent="-285750">
              <a:buFontTx/>
              <a:buChar char="-"/>
            </a:pPr>
            <a:endParaRPr lang="de-DE" sz="1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80D9B-FCE2-4EC0-BFDE-05A7D223C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18" y="1423823"/>
            <a:ext cx="7963238" cy="379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16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1"/>
          <p:cNvSpPr txBox="1">
            <a:spLocks noGrp="1"/>
          </p:cNvSpPr>
          <p:nvPr>
            <p:ph type="title"/>
          </p:nvPr>
        </p:nvSpPr>
        <p:spPr>
          <a:xfrm>
            <a:off x="194554" y="303589"/>
            <a:ext cx="7013642" cy="30777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Wöchentliche Sterbefallzahlen in Deutschland</a:t>
            </a:r>
            <a:endParaRPr lang="de-DE" sz="1800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6375" y="5145385"/>
            <a:ext cx="840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KW 39 </a:t>
            </a:r>
            <a:r>
              <a:rPr lang="de-DE" dirty="0">
                <a:solidFill>
                  <a:srgbClr val="FF0000"/>
                </a:solidFill>
              </a:rPr>
              <a:t>(Daten bis einschließlich 23.10.2020)</a:t>
            </a:r>
            <a:r>
              <a:rPr lang="de-DE" dirty="0"/>
              <a:t>: 16.946 Todesfälle (-279 zur Vorwoche), ca. 2,0% über dem Durchschnitt der Vorjahre 2016-19 (Nachmeldungen aber noch möglich)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3456618-3D0F-4571-B420-3B6401BE99D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64825" y="1345583"/>
            <a:ext cx="7650899" cy="337965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FED5D6E-9674-4347-AEC3-353D62E7FDD0}"/>
              </a:ext>
            </a:extLst>
          </p:cNvPr>
          <p:cNvSpPr txBox="1"/>
          <p:nvPr/>
        </p:nvSpPr>
        <p:spPr>
          <a:xfrm>
            <a:off x="6327123" y="4191654"/>
            <a:ext cx="21349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FF0000"/>
                </a:solidFill>
              </a:rPr>
              <a:t>Datenstand: KW 38</a:t>
            </a:r>
          </a:p>
        </p:txBody>
      </p:sp>
    </p:spTree>
    <p:extLst>
      <p:ext uri="{BB962C8B-B14F-4D97-AF65-F5344CB8AC3E}">
        <p14:creationId xmlns:p14="http://schemas.microsoft.com/office/powerpoint/2010/main" val="396788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69249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Altersgruppen:</a:t>
            </a:r>
          </a:p>
          <a:p>
            <a:pPr>
              <a:spcBef>
                <a:spcPts val="600"/>
              </a:spcBef>
            </a:pPr>
            <a:r>
              <a:rPr lang="de-DE" sz="2000" u="sng" dirty="0">
                <a:solidFill>
                  <a:schemeClr val="bg1"/>
                </a:solidFill>
              </a:rPr>
              <a:t>Vor 2 Wochen</a:t>
            </a:r>
            <a:endParaRPr lang="de-DE" sz="1600" u="sng" dirty="0">
              <a:solidFill>
                <a:schemeClr val="bg1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CE061C2-0F1F-40A7-9990-6F9D831D4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842" y="848383"/>
            <a:ext cx="4663293" cy="56545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9C61B6C-C80E-4043-9D78-98D4CD0DD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36" y="2033094"/>
            <a:ext cx="2581275" cy="31432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52242C9-D569-40E7-8767-237539D088B7}"/>
              </a:ext>
            </a:extLst>
          </p:cNvPr>
          <p:cNvSpPr txBox="1"/>
          <p:nvPr/>
        </p:nvSpPr>
        <p:spPr>
          <a:xfrm>
            <a:off x="2002219" y="4717702"/>
            <a:ext cx="10449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</a:rPr>
              <a:t>Stand: 29.10.2020 0:00 Uhr</a:t>
            </a:r>
          </a:p>
        </p:txBody>
      </p:sp>
    </p:spTree>
    <p:extLst>
      <p:ext uri="{BB962C8B-B14F-4D97-AF65-F5344CB8AC3E}">
        <p14:creationId xmlns:p14="http://schemas.microsoft.com/office/powerpoint/2010/main" val="12392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69249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Altersgruppen:</a:t>
            </a:r>
          </a:p>
          <a:p>
            <a:pPr>
              <a:spcBef>
                <a:spcPts val="600"/>
              </a:spcBef>
            </a:pPr>
            <a:r>
              <a:rPr lang="de-DE" sz="2000" u="sng" dirty="0">
                <a:solidFill>
                  <a:schemeClr val="bg1"/>
                </a:solidFill>
              </a:rPr>
              <a:t>Vor 1 Woche</a:t>
            </a:r>
            <a:endParaRPr lang="de-DE" sz="1600" u="sng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9C61B6C-C80E-4043-9D78-98D4CD0DD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36" y="2033094"/>
            <a:ext cx="2581275" cy="31432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52242C9-D569-40E7-8767-237539D088B7}"/>
              </a:ext>
            </a:extLst>
          </p:cNvPr>
          <p:cNvSpPr txBox="1"/>
          <p:nvPr/>
        </p:nvSpPr>
        <p:spPr>
          <a:xfrm>
            <a:off x="2002219" y="4717702"/>
            <a:ext cx="10449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>
                <a:solidFill>
                  <a:schemeClr val="bg1"/>
                </a:solidFill>
              </a:rPr>
              <a:t>Stand: 29.10.2020 0:00 Uhr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8C24E25-47D1-49C8-9D84-219572004E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845" y="850502"/>
            <a:ext cx="4652798" cy="566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4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30.10.2020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7311" y="103483"/>
            <a:ext cx="6114342" cy="692497"/>
          </a:xfrm>
          <a:prstGeom prst="rect">
            <a:avLst/>
          </a:prstGeom>
          <a:solidFill>
            <a:srgbClr val="045AA6"/>
          </a:solidFill>
        </p:spPr>
        <p:txBody>
          <a:bodyPr vert="horz" wrap="square" lIns="7200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de-DE" sz="2000" dirty="0">
                <a:solidFill>
                  <a:schemeClr val="bg1"/>
                </a:solidFill>
              </a:rPr>
              <a:t>7-Tage-Inzidenz der Bundesländer nach Altersgruppen:</a:t>
            </a:r>
          </a:p>
          <a:p>
            <a:pPr>
              <a:spcBef>
                <a:spcPts val="600"/>
              </a:spcBef>
            </a:pPr>
            <a:r>
              <a:rPr lang="de-DE" sz="2000" u="sng" dirty="0">
                <a:solidFill>
                  <a:schemeClr val="bg1"/>
                </a:solidFill>
              </a:rPr>
              <a:t>Aktuell (29.10.2020, 0:00 Uhr)</a:t>
            </a:r>
            <a:endParaRPr lang="de-DE" sz="1600" u="sng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EE86517-C024-401C-873D-E4CE0743E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48" y="867580"/>
            <a:ext cx="7004488" cy="564154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52242C9-D569-40E7-8767-237539D088B7}"/>
              </a:ext>
            </a:extLst>
          </p:cNvPr>
          <p:cNvSpPr txBox="1"/>
          <p:nvPr/>
        </p:nvSpPr>
        <p:spPr>
          <a:xfrm>
            <a:off x="2175639" y="5937023"/>
            <a:ext cx="854154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900" b="1" dirty="0"/>
              <a:t>Stand: 29.10.2020 0:00 Uhr</a:t>
            </a:r>
          </a:p>
        </p:txBody>
      </p:sp>
    </p:spTree>
    <p:extLst>
      <p:ext uri="{BB962C8B-B14F-4D97-AF65-F5344CB8AC3E}">
        <p14:creationId xmlns:p14="http://schemas.microsoft.com/office/powerpoint/2010/main" val="2311226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</Words>
  <Application>Microsoft Office PowerPoint</Application>
  <PresentationFormat>Bildschirmpräsentation (4:3)</PresentationFormat>
  <Paragraphs>132</Paragraphs>
  <Slides>10</Slides>
  <Notes>9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ＭＳ 明朝</vt:lpstr>
      <vt:lpstr>Wingdings</vt:lpstr>
      <vt:lpstr>Office-Design</vt:lpstr>
      <vt:lpstr>COVID-19:   Lage National, 30.10.2020  Informationen für den Krisenstab</vt:lpstr>
      <vt:lpstr>PowerPoint-Präsentation</vt:lpstr>
      <vt:lpstr>PowerPoint-Präsentation</vt:lpstr>
      <vt:lpstr>Anzahl der SARS-CoV-2 Testungen (Stand 27.10.2020 12:00 Uhr)</vt:lpstr>
      <vt:lpstr>Probenrückstau (Stand 28.10.2020)</vt:lpstr>
      <vt:lpstr>Wöchentliche Sterbefallzahlen in Deutschland</vt:lpstr>
      <vt:lpstr>PowerPoint-Präsentation</vt:lpstr>
      <vt:lpstr>PowerPoint-Präsentation</vt:lpstr>
      <vt:lpstr>PowerPoint-Präsentation</vt:lpstr>
      <vt:lpstr>Wie werden die Fälle dem Gesundheitsamt bekannt? (außer durch Labormeldung)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Muller, Nadine</cp:lastModifiedBy>
  <cp:revision>2887</cp:revision>
  <cp:lastPrinted>2020-08-31T05:46:37Z</cp:lastPrinted>
  <dcterms:created xsi:type="dcterms:W3CDTF">2015-11-02T12:29:13Z</dcterms:created>
  <dcterms:modified xsi:type="dcterms:W3CDTF">2020-10-30T09:22:03Z</dcterms:modified>
</cp:coreProperties>
</file>