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3" r:id="rId1"/>
    <p:sldMasterId id="2147483691" r:id="rId2"/>
  </p:sldMasterIdLst>
  <p:notesMasterIdLst>
    <p:notesMasterId r:id="rId10"/>
  </p:notesMasterIdLst>
  <p:sldIdLst>
    <p:sldId id="300" r:id="rId3"/>
    <p:sldId id="385" r:id="rId4"/>
    <p:sldId id="386" r:id="rId5"/>
    <p:sldId id="387" r:id="rId6"/>
    <p:sldId id="384" r:id="rId7"/>
    <p:sldId id="388" r:id="rId8"/>
    <p:sldId id="390" r:id="rId9"/>
  </p:sldIdLst>
  <p:sldSz cx="122047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ling, Kerstin" initials="KK" lastIdx="1" clrIdx="0"/>
  <p:cmAuthor id="1" name="Koch, Judith" initials="K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2818" autoAdjust="0"/>
  </p:normalViewPr>
  <p:slideViewPr>
    <p:cSldViewPr>
      <p:cViewPr>
        <p:scale>
          <a:sx n="50" d="100"/>
          <a:sy n="50" d="100"/>
        </p:scale>
        <p:origin x="-996" y="-292"/>
      </p:cViewPr>
      <p:guideLst>
        <p:guide orient="horz" pos="2160"/>
        <p:guide pos="38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E89B-9F2C-47C2-859A-82291AB5E774}" type="datetimeFigureOut">
              <a:rPr lang="de-DE" smtClean="0"/>
              <a:t>30.10.2020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4141E-2597-4510-9BDB-823934EE8AE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58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85712" y="4343517"/>
            <a:ext cx="5486057" cy="411437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 dirty="0">
              <a:latin typeface="Arial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3884731" y="8685376"/>
            <a:ext cx="2971296" cy="456968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/>
            <a:fld id="{ED6C0070-E28E-4271-8BDF-9052859138C7}" type="slidenum">
              <a:rPr lang="de-DE" sz="1200" spc="-1">
                <a:solidFill>
                  <a:srgbClr val="000000"/>
                </a:solidFill>
              </a:rPr>
              <a:pPr algn="r"/>
              <a:t>1</a:t>
            </a:fld>
            <a:endParaRPr lang="de-DE" sz="1200" spc="-1" dirty="0">
              <a:solidFill>
                <a:prstClr val="black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>
            <a:extLst>
              <a:ext uri="{FF2B5EF4-FFF2-40B4-BE49-F238E27FC236}">
                <a16:creationId xmlns="" xmlns:a16="http://schemas.microsoft.com/office/drawing/2014/main" id="{3C43D66C-2AF8-4575-8EF4-3BE936F723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>
            <a:extLst>
              <a:ext uri="{FF2B5EF4-FFF2-40B4-BE49-F238E27FC236}">
                <a16:creationId xmlns="" xmlns:a16="http://schemas.microsoft.com/office/drawing/2014/main" id="{3E200E0F-F3DD-4A57-8E65-708EDF69B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/>
          </a:p>
        </p:txBody>
      </p:sp>
      <p:sp>
        <p:nvSpPr>
          <p:cNvPr id="8196" name="Foliennummernplatzhalter 3">
            <a:extLst>
              <a:ext uri="{FF2B5EF4-FFF2-40B4-BE49-F238E27FC236}">
                <a16:creationId xmlns="" xmlns:a16="http://schemas.microsoft.com/office/drawing/2014/main" id="{AC65C9A8-E409-43DB-98AE-5E7D2C8CC0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9F4C64-4E0C-4C0A-BC81-BE199991C2F6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141E-2597-4510-9BDB-823934EE8AEC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253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40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10235" y="1815120"/>
            <a:ext cx="10655568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10235" y="4114800"/>
            <a:ext cx="10655568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997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10243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6070156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582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10235" y="181512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213024" y="181512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7815813" y="181512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610235" y="411480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6"/>
          <p:cNvSpPr>
            <a:spLocks noGrp="1"/>
          </p:cNvSpPr>
          <p:nvPr>
            <p:ph type="body"/>
          </p:nvPr>
        </p:nvSpPr>
        <p:spPr>
          <a:xfrm>
            <a:off x="4213024" y="411480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7"/>
          <p:cNvSpPr>
            <a:spLocks noGrp="1"/>
          </p:cNvSpPr>
          <p:nvPr>
            <p:ph type="body"/>
          </p:nvPr>
        </p:nvSpPr>
        <p:spPr>
          <a:xfrm>
            <a:off x="7815813" y="411480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3662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Titelplatzhalter 1"/>
          <p:cNvSpPr>
            <a:spLocks noGrp="1"/>
          </p:cNvSpPr>
          <p:nvPr>
            <p:ph type="title"/>
          </p:nvPr>
        </p:nvSpPr>
        <p:spPr>
          <a:xfrm>
            <a:off x="610235" y="940853"/>
            <a:ext cx="10655950" cy="8743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610235" y="1815221"/>
            <a:ext cx="10655950" cy="4403259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35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753893" y="6356353"/>
            <a:ext cx="2483145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666666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603472" y="6356353"/>
            <a:ext cx="3864822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666666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>
                <a:solidFill>
                  <a:srgbClr val="666666"/>
                </a:solidFill>
              </a:rPr>
              <a:pPr/>
              <a:t>‹Nr.›</a:t>
            </a:fld>
            <a:endParaRPr lang="de-DE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846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933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10235" y="3770303"/>
            <a:ext cx="10655568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857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10235" y="1815120"/>
            <a:ext cx="10655568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548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5681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71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subTitle"/>
          </p:nvPr>
        </p:nvSpPr>
        <p:spPr>
          <a:xfrm>
            <a:off x="610235" y="3770303"/>
            <a:ext cx="10655568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7668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10235" y="2720923"/>
            <a:ext cx="10655568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5365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10243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2160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70156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02249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10235" y="4114800"/>
            <a:ext cx="10655568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8844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10235" y="1815120"/>
            <a:ext cx="10655568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10235" y="4114800"/>
            <a:ext cx="10655568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8868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10243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070156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25015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10235" y="181512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213024" y="181512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7815813" y="181512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10235" y="411480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213024" y="411480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7815813" y="4114800"/>
            <a:ext cx="3430770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052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10235" y="1815120"/>
            <a:ext cx="10655568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409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508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5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subTitle"/>
          </p:nvPr>
        </p:nvSpPr>
        <p:spPr>
          <a:xfrm>
            <a:off x="610235" y="2720923"/>
            <a:ext cx="10655568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348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10243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802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44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70156" y="411480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269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10235" y="1239244"/>
            <a:ext cx="10655568" cy="276999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10243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070156" y="1815120"/>
            <a:ext cx="5199491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10235" y="4114800"/>
            <a:ext cx="10655568" cy="209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12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t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Bild 6"/>
          <p:cNvPicPr/>
          <p:nvPr/>
        </p:nvPicPr>
        <p:blipFill>
          <a:blip r:embed="rId16"/>
          <a:stretch/>
        </p:blipFill>
        <p:spPr>
          <a:xfrm>
            <a:off x="9025231" y="326520"/>
            <a:ext cx="2742214" cy="595440"/>
          </a:xfrm>
          <a:prstGeom prst="rect">
            <a:avLst/>
          </a:prstGeom>
          <a:ln>
            <a:noFill/>
          </a:ln>
        </p:spPr>
      </p:pic>
      <p:grpSp>
        <p:nvGrpSpPr>
          <p:cNvPr id="53" name="Group 1"/>
          <p:cNvGrpSpPr/>
          <p:nvPr/>
        </p:nvGrpSpPr>
        <p:grpSpPr>
          <a:xfrm>
            <a:off x="610235" y="6458040"/>
            <a:ext cx="10673827" cy="424800"/>
            <a:chOff x="457200" y="6458040"/>
            <a:chExt cx="7997040" cy="424800"/>
          </a:xfrm>
        </p:grpSpPr>
        <p:sp>
          <p:nvSpPr>
            <p:cNvPr id="54" name="Line 2"/>
            <p:cNvSpPr/>
            <p:nvPr/>
          </p:nvSpPr>
          <p:spPr>
            <a:xfrm>
              <a:off x="7931880" y="647820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5" name="Line 3"/>
            <p:cNvSpPr/>
            <p:nvPr/>
          </p:nvSpPr>
          <p:spPr>
            <a:xfrm>
              <a:off x="2594160" y="646632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6" name="Line 4"/>
            <p:cNvSpPr/>
            <p:nvPr/>
          </p:nvSpPr>
          <p:spPr>
            <a:xfrm>
              <a:off x="457200" y="645804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7" name="Line 5"/>
            <p:cNvSpPr/>
            <p:nvPr/>
          </p:nvSpPr>
          <p:spPr>
            <a:xfrm>
              <a:off x="8453880" y="647820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58" name="PlaceHolder 6"/>
          <p:cNvSpPr>
            <a:spLocks noGrp="1"/>
          </p:cNvSpPr>
          <p:nvPr>
            <p:ph type="dt"/>
          </p:nvPr>
        </p:nvSpPr>
        <p:spPr>
          <a:xfrm>
            <a:off x="753904" y="6356520"/>
            <a:ext cx="2482744" cy="364680"/>
          </a:xfrm>
          <a:prstGeom prst="rect">
            <a:avLst/>
          </a:prstGeom>
        </p:spPr>
        <p:txBody>
          <a:bodyPr lIns="0" rIns="0" anchor="ctr">
            <a:noAutofit/>
          </a:bodyPr>
          <a:lstStyle/>
          <a:p>
            <a:endParaRPr lang="de-DE" sz="1200" spc="-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ftr"/>
          </p:nvPr>
        </p:nvSpPr>
        <p:spPr>
          <a:xfrm>
            <a:off x="3603278" y="6356520"/>
            <a:ext cx="3864181" cy="364680"/>
          </a:xfrm>
          <a:prstGeom prst="rect">
            <a:avLst/>
          </a:prstGeom>
        </p:spPr>
        <p:txBody>
          <a:bodyPr lIns="0" rIns="0" anchor="ctr">
            <a:noAutofit/>
          </a:bodyPr>
          <a:lstStyle/>
          <a:p>
            <a:endParaRPr lang="de-DE" sz="1200" spc="-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0" name="PlaceHolder 8"/>
          <p:cNvSpPr>
            <a:spLocks noGrp="1"/>
          </p:cNvSpPr>
          <p:nvPr>
            <p:ph type="sldNum"/>
          </p:nvPr>
        </p:nvSpPr>
        <p:spPr>
          <a:xfrm>
            <a:off x="10601752" y="6356520"/>
            <a:ext cx="662610" cy="364680"/>
          </a:xfrm>
          <a:prstGeom prst="rect">
            <a:avLst/>
          </a:prstGeom>
        </p:spPr>
        <p:txBody>
          <a:bodyPr lIns="0" rIns="0" anchor="ctr">
            <a:noAutofit/>
          </a:bodyPr>
          <a:lstStyle/>
          <a:p>
            <a:pPr algn="ctr"/>
            <a:fld id="{635D937D-38BB-4031-A069-40E114E3262C}" type="slidenum">
              <a:rPr lang="de-DE" sz="1200" spc="-1">
                <a:solidFill>
                  <a:srgbClr val="045AA6"/>
                </a:solidFill>
                <a:latin typeface="Calibri"/>
              </a:rPr>
              <a:pPr algn="ctr"/>
              <a:t>‹Nr.›</a:t>
            </a:fld>
            <a:endParaRPr lang="de-DE" sz="1200" spc="-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1" name="PlaceHolder 9"/>
          <p:cNvSpPr>
            <a:spLocks noGrp="1"/>
          </p:cNvSpPr>
          <p:nvPr>
            <p:ph type="title"/>
          </p:nvPr>
        </p:nvSpPr>
        <p:spPr>
          <a:xfrm>
            <a:off x="610235" y="940680"/>
            <a:ext cx="10655568" cy="8740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de-DE" sz="2600" b="1" strike="noStrike" spc="-1">
                <a:solidFill>
                  <a:srgbClr val="045AA6"/>
                </a:solidFill>
                <a:latin typeface="Calibri"/>
              </a:rPr>
              <a:t>Mastertitelformat bearbeiten</a:t>
            </a:r>
            <a:endParaRPr lang="de-DE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10"/>
          <p:cNvSpPr>
            <a:spLocks noGrp="1"/>
          </p:cNvSpPr>
          <p:nvPr>
            <p:ph type="body"/>
          </p:nvPr>
        </p:nvSpPr>
        <p:spPr>
          <a:xfrm>
            <a:off x="610235" y="1815120"/>
            <a:ext cx="10655568" cy="4402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31"/>
              </a:spcBef>
              <a:buClr>
                <a:srgbClr val="045AA6"/>
              </a:buClr>
              <a:buFont typeface="Wingdings" charset="2"/>
              <a:buChar char="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Mastertextformat bearbeiten</a:t>
            </a:r>
          </a:p>
          <a:p>
            <a:pPr marL="743040" lvl="1" indent="-285480">
              <a:lnSpc>
                <a:spcPct val="100000"/>
              </a:lnSpc>
              <a:spcBef>
                <a:spcPts val="431"/>
              </a:spcBef>
              <a:buClr>
                <a:srgbClr val="045AA6"/>
              </a:buClr>
              <a:buFont typeface="Wingdings" charset="2"/>
              <a:buChar char="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Zweite Ebene</a:t>
            </a:r>
          </a:p>
          <a:p>
            <a:pPr marL="1143000" lvl="2" indent="-228240">
              <a:lnSpc>
                <a:spcPct val="100000"/>
              </a:lnSpc>
              <a:spcBef>
                <a:spcPts val="431"/>
              </a:spcBef>
              <a:buClr>
                <a:srgbClr val="045AA6"/>
              </a:buClr>
              <a:buFont typeface="Wingdings" charset="2"/>
              <a:buChar char="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Dritte Ebene</a:t>
            </a:r>
          </a:p>
          <a:p>
            <a:pPr marL="1600200" lvl="3" indent="-228240">
              <a:lnSpc>
                <a:spcPct val="100000"/>
              </a:lnSpc>
              <a:spcBef>
                <a:spcPts val="431"/>
              </a:spcBef>
              <a:buClr>
                <a:srgbClr val="045AA6"/>
              </a:buClr>
              <a:buFont typeface="Wingdings" charset="2"/>
              <a:buChar char="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Vierte Ebene</a:t>
            </a:r>
          </a:p>
          <a:p>
            <a:pPr marL="2057400" lvl="4" indent="-228240">
              <a:lnSpc>
                <a:spcPct val="100000"/>
              </a:lnSpc>
              <a:spcBef>
                <a:spcPts val="431"/>
              </a:spcBef>
              <a:buClr>
                <a:srgbClr val="045AA6"/>
              </a:buClr>
              <a:buFont typeface="Wingdings" charset="2"/>
              <a:buChar char="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062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742" r:id="rId13"/>
    <p:sldLayoutId id="2147483755" r:id="rId14"/>
  </p:sldLayoutIdLst>
  <p:hf sldNum="0" hd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 6"/>
          <p:cNvPicPr/>
          <p:nvPr/>
        </p:nvPicPr>
        <p:blipFill>
          <a:blip r:embed="rId14"/>
          <a:stretch/>
        </p:blipFill>
        <p:spPr>
          <a:xfrm>
            <a:off x="9025231" y="326520"/>
            <a:ext cx="2742214" cy="595440"/>
          </a:xfrm>
          <a:prstGeom prst="rect">
            <a:avLst/>
          </a:prstGeom>
          <a:ln>
            <a:noFill/>
          </a:ln>
        </p:spPr>
      </p:pic>
      <p:grpSp>
        <p:nvGrpSpPr>
          <p:cNvPr id="17" name="Group 1"/>
          <p:cNvGrpSpPr/>
          <p:nvPr/>
        </p:nvGrpSpPr>
        <p:grpSpPr>
          <a:xfrm>
            <a:off x="610235" y="6458040"/>
            <a:ext cx="10673827" cy="424800"/>
            <a:chOff x="457200" y="6458040"/>
            <a:chExt cx="7997040" cy="424800"/>
          </a:xfrm>
        </p:grpSpPr>
        <p:sp>
          <p:nvSpPr>
            <p:cNvPr id="2" name="Line 2"/>
            <p:cNvSpPr/>
            <p:nvPr/>
          </p:nvSpPr>
          <p:spPr>
            <a:xfrm>
              <a:off x="7931880" y="647820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Line 3"/>
            <p:cNvSpPr/>
            <p:nvPr/>
          </p:nvSpPr>
          <p:spPr>
            <a:xfrm>
              <a:off x="2594160" y="646632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4" name="Line 4"/>
            <p:cNvSpPr/>
            <p:nvPr/>
          </p:nvSpPr>
          <p:spPr>
            <a:xfrm>
              <a:off x="457200" y="645804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" name="Line 5"/>
            <p:cNvSpPr/>
            <p:nvPr/>
          </p:nvSpPr>
          <p:spPr>
            <a:xfrm>
              <a:off x="8453880" y="6478200"/>
              <a:ext cx="360" cy="404640"/>
            </a:xfrm>
            <a:prstGeom prst="line">
              <a:avLst/>
            </a:prstGeom>
            <a:ln w="6480"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pic>
        <p:nvPicPr>
          <p:cNvPr id="6" name="Bild 13"/>
          <p:cNvPicPr/>
          <p:nvPr/>
        </p:nvPicPr>
        <p:blipFill>
          <a:blip r:embed="rId15"/>
          <a:stretch/>
        </p:blipFill>
        <p:spPr>
          <a:xfrm>
            <a:off x="2883" y="1384920"/>
            <a:ext cx="11673748" cy="4358160"/>
          </a:xfrm>
          <a:prstGeom prst="rect">
            <a:avLst/>
          </a:prstGeom>
          <a:ln>
            <a:noFill/>
          </a:ln>
        </p:spPr>
      </p:pic>
      <p:sp>
        <p:nvSpPr>
          <p:cNvPr id="7" name="CustomShape 6"/>
          <p:cNvSpPr/>
          <p:nvPr/>
        </p:nvSpPr>
        <p:spPr>
          <a:xfrm>
            <a:off x="4837682" y="2264760"/>
            <a:ext cx="6838957" cy="2678040"/>
          </a:xfrm>
          <a:prstGeom prst="rect">
            <a:avLst/>
          </a:prstGeom>
          <a:solidFill>
            <a:srgbClr val="367BB8"/>
          </a:solidFill>
          <a:ln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Line 7"/>
          <p:cNvSpPr/>
          <p:nvPr/>
        </p:nvSpPr>
        <p:spPr>
          <a:xfrm>
            <a:off x="5251873" y="2015640"/>
            <a:ext cx="481" cy="316008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Line 8"/>
          <p:cNvSpPr/>
          <p:nvPr/>
        </p:nvSpPr>
        <p:spPr>
          <a:xfrm>
            <a:off x="11264361" y="2009520"/>
            <a:ext cx="481" cy="316620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9"/>
          <p:cNvSpPr/>
          <p:nvPr/>
        </p:nvSpPr>
        <p:spPr>
          <a:xfrm>
            <a:off x="11676639" y="2267280"/>
            <a:ext cx="527589" cy="2675880"/>
          </a:xfrm>
          <a:prstGeom prst="rect">
            <a:avLst/>
          </a:prstGeom>
          <a:solidFill>
            <a:srgbClr val="689CCA"/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" name="PlaceHolder 10"/>
          <p:cNvSpPr>
            <a:spLocks noGrp="1"/>
          </p:cNvSpPr>
          <p:nvPr>
            <p:ph type="dt"/>
          </p:nvPr>
        </p:nvSpPr>
        <p:spPr>
          <a:xfrm>
            <a:off x="753904" y="6356520"/>
            <a:ext cx="2482744" cy="364680"/>
          </a:xfrm>
          <a:prstGeom prst="rect">
            <a:avLst/>
          </a:prstGeom>
        </p:spPr>
        <p:txBody>
          <a:bodyPr lIns="0" rIns="0" anchor="ctr">
            <a:noAutofit/>
          </a:bodyPr>
          <a:lstStyle/>
          <a:p>
            <a:endParaRPr lang="de-DE" sz="1200" spc="-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2" name="PlaceHolder 11"/>
          <p:cNvSpPr>
            <a:spLocks noGrp="1"/>
          </p:cNvSpPr>
          <p:nvPr>
            <p:ph type="sldNum"/>
          </p:nvPr>
        </p:nvSpPr>
        <p:spPr>
          <a:xfrm>
            <a:off x="10601752" y="6356520"/>
            <a:ext cx="662610" cy="364680"/>
          </a:xfrm>
          <a:prstGeom prst="rect">
            <a:avLst/>
          </a:prstGeom>
        </p:spPr>
        <p:txBody>
          <a:bodyPr lIns="0" rIns="0" anchor="ctr">
            <a:noAutofit/>
          </a:bodyPr>
          <a:lstStyle/>
          <a:p>
            <a:pPr algn="ctr"/>
            <a:fld id="{2D8ED98D-23C3-43B5-AEA1-B8A7AF373342}" type="slidenum">
              <a:rPr lang="de-DE" sz="1200" spc="-1">
                <a:solidFill>
                  <a:srgbClr val="045AA6"/>
                </a:solidFill>
                <a:latin typeface="Calibri"/>
              </a:rPr>
              <a:pPr algn="ctr"/>
              <a:t>‹Nr.›</a:t>
            </a:fld>
            <a:endParaRPr lang="de-DE" sz="1200" spc="-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3" name="CustomShape 12"/>
          <p:cNvSpPr/>
          <p:nvPr/>
        </p:nvSpPr>
        <p:spPr>
          <a:xfrm>
            <a:off x="3297680" y="6176520"/>
            <a:ext cx="1678867" cy="681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4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" name="PlaceHolder 13"/>
          <p:cNvSpPr>
            <a:spLocks noGrp="1"/>
          </p:cNvSpPr>
          <p:nvPr>
            <p:ph type="title"/>
          </p:nvPr>
        </p:nvSpPr>
        <p:spPr>
          <a:xfrm>
            <a:off x="5251865" y="2267280"/>
            <a:ext cx="6012016" cy="2670480"/>
          </a:xfrm>
          <a:prstGeom prst="rect">
            <a:avLst/>
          </a:prstGeom>
        </p:spPr>
        <p:txBody>
          <a:bodyPr lIns="252000" tIns="360000" rIns="252000" bIns="36000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2000" b="1" strike="noStrike" spc="-1">
                <a:solidFill>
                  <a:srgbClr val="FFFFFF"/>
                </a:solidFill>
                <a:latin typeface="Calibri"/>
              </a:rPr>
              <a:t>Mastertitelformat  bearbeiten</a:t>
            </a:r>
            <a:endParaRPr lang="de-DE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14"/>
          <p:cNvSpPr>
            <a:spLocks noGrp="1"/>
          </p:cNvSpPr>
          <p:nvPr>
            <p:ph type="body"/>
          </p:nvPr>
        </p:nvSpPr>
        <p:spPr>
          <a:xfrm>
            <a:off x="610235" y="1604520"/>
            <a:ext cx="1098375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Siebte Gliederungsebene</a:t>
            </a:r>
          </a:p>
        </p:txBody>
      </p:sp>
    </p:spTree>
    <p:extLst>
      <p:ext uri="{BB962C8B-B14F-4D97-AF65-F5344CB8AC3E}">
        <p14:creationId xmlns:p14="http://schemas.microsoft.com/office/powerpoint/2010/main" val="151262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hf sldNum="0" hd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0601752" y="6356520"/>
            <a:ext cx="662610" cy="364680"/>
          </a:xfrm>
          <a:prstGeom prst="rect">
            <a:avLst/>
          </a:prstGeom>
          <a:noFill/>
          <a:ln>
            <a:noFill/>
          </a:ln>
        </p:spPr>
        <p:txBody>
          <a:bodyPr lIns="0" rIns="0" anchor="ctr">
            <a:noAutofit/>
          </a:bodyPr>
          <a:lstStyle/>
          <a:p>
            <a:endParaRPr lang="de-DE" sz="2400" spc="-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5049951" y="2060848"/>
            <a:ext cx="6559914" cy="3025528"/>
          </a:xfrm>
          <a:prstGeom prst="rect">
            <a:avLst/>
          </a:prstGeom>
          <a:noFill/>
          <a:ln>
            <a:noFill/>
          </a:ln>
        </p:spPr>
        <p:txBody>
          <a:bodyPr lIns="252000" tIns="360000" rIns="252000" bIns="360000" anchor="ctr">
            <a:normAutofit lnSpcReduction="10000"/>
          </a:bodyPr>
          <a:lstStyle/>
          <a:p>
            <a:r>
              <a:rPr lang="de-DE" sz="3300" b="1" spc="-1" dirty="0" smtClean="0">
                <a:solidFill>
                  <a:srgbClr val="FFFFFF"/>
                </a:solidFill>
                <a:latin typeface="Calibri"/>
              </a:rPr>
              <a:t>Stand</a:t>
            </a:r>
            <a:br>
              <a:rPr lang="de-DE" sz="3300" b="1" spc="-1" dirty="0" smtClean="0">
                <a:solidFill>
                  <a:srgbClr val="FFFFFF"/>
                </a:solidFill>
                <a:latin typeface="Calibri"/>
              </a:rPr>
            </a:br>
            <a:r>
              <a:rPr lang="de-DE" sz="3300" b="1" spc="-1" dirty="0" smtClean="0">
                <a:solidFill>
                  <a:srgbClr val="FFFFFF"/>
                </a:solidFill>
                <a:latin typeface="Calibri"/>
              </a:rPr>
              <a:t/>
            </a:r>
            <a:br>
              <a:rPr lang="de-DE" sz="3300" b="1" spc="-1" dirty="0" smtClean="0">
                <a:solidFill>
                  <a:srgbClr val="FFFFFF"/>
                </a:solidFill>
                <a:latin typeface="Calibri"/>
              </a:rPr>
            </a:br>
            <a:r>
              <a:rPr lang="de-DE" sz="3300" b="1" spc="-1" dirty="0" smtClean="0">
                <a:solidFill>
                  <a:srgbClr val="FFFFFF"/>
                </a:solidFill>
                <a:latin typeface="Calibri"/>
              </a:rPr>
              <a:t>COVID-19 Impfstoff</a:t>
            </a:r>
          </a:p>
          <a:p>
            <a:r>
              <a:rPr lang="de-DE" sz="3300" b="1" spc="-1" dirty="0" smtClean="0">
                <a:solidFill>
                  <a:srgbClr val="FFFFFF"/>
                </a:solidFill>
                <a:latin typeface="Calibri"/>
              </a:rPr>
              <a:t>Empfehlung und Einführung</a:t>
            </a:r>
            <a:r>
              <a:rPr lang="de-DE" sz="3300" b="1" spc="-1" dirty="0" smtClean="0">
                <a:solidFill>
                  <a:srgbClr val="FFFFFF"/>
                </a:solidFill>
                <a:latin typeface="Calibri"/>
              </a:rPr>
              <a:t/>
            </a:r>
            <a:br>
              <a:rPr lang="de-DE" sz="3300" b="1" spc="-1" dirty="0" smtClean="0">
                <a:solidFill>
                  <a:srgbClr val="FFFFFF"/>
                </a:solidFill>
                <a:latin typeface="Calibri"/>
              </a:rPr>
            </a:br>
            <a:endParaRPr lang="de-DE" sz="2200" b="1" spc="-1" dirty="0" smtClean="0">
              <a:solidFill>
                <a:srgbClr val="FFFFFF"/>
              </a:solidFill>
              <a:latin typeface="Calibri"/>
            </a:endParaRPr>
          </a:p>
          <a:p>
            <a:endParaRPr lang="de-DE" sz="2200" b="1" spc="-1" dirty="0" smtClean="0">
              <a:solidFill>
                <a:srgbClr val="FFFFFF"/>
              </a:solidFill>
              <a:latin typeface="Calibri"/>
            </a:endParaRPr>
          </a:p>
          <a:p>
            <a:endParaRPr lang="de-DE" sz="20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717974" y="633875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Krisenstab – 30.10.2020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554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Inhaltsplatzhalter 1">
            <a:extLst>
              <a:ext uri="{FF2B5EF4-FFF2-40B4-BE49-F238E27FC236}">
                <a16:creationId xmlns="" xmlns:a16="http://schemas.microsoft.com/office/drawing/2014/main" id="{F0B1BDE7-9373-44AE-BB87-2129D80DBAB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9599" y="-31348"/>
            <a:ext cx="11244852" cy="940068"/>
          </a:xfrm>
          <a:prstGeom prst="rect">
            <a:avLst/>
          </a:prstGeo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COVID-19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vaccines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with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the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potential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to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become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</a:t>
            </a:r>
            <a:b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</a:b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available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in </a:t>
            </a:r>
            <a:r>
              <a:rPr lang="de-DE" altLang="de-DE" sz="2600" kern="1200" spc="-1" dirty="0">
                <a:solidFill>
                  <a:srgbClr val="045AA6"/>
                </a:solidFill>
                <a:latin typeface="Calibri"/>
              </a:rPr>
              <a:t>Germany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in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the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near</a:t>
            </a:r>
            <a:r>
              <a:rPr lang="de-DE" altLang="de-DE" sz="26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 </a:t>
            </a:r>
            <a:r>
              <a:rPr lang="de-DE" altLang="de-DE" sz="2600" b="1" kern="1200" spc="-1" dirty="0" err="1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futur</a:t>
            </a:r>
            <a:r>
              <a:rPr lang="de-DE" altLang="de-DE" sz="2600" kern="1200" spc="-1" dirty="0" err="1">
                <a:solidFill>
                  <a:srgbClr val="045AA6"/>
                </a:solidFill>
                <a:latin typeface="Calibri"/>
              </a:rPr>
              <a:t>e</a:t>
            </a:r>
            <a:r>
              <a:rPr lang="de-DE" altLang="de-DE" sz="2600" kern="1200" spc="-1" dirty="0">
                <a:solidFill>
                  <a:srgbClr val="045AA6"/>
                </a:solidFill>
                <a:latin typeface="Calibri"/>
              </a:rPr>
              <a:t> (</a:t>
            </a:r>
            <a:r>
              <a:rPr lang="de-DE" altLang="de-DE" sz="2600" kern="1200" spc="-1" dirty="0" err="1">
                <a:solidFill>
                  <a:srgbClr val="045AA6"/>
                </a:solidFill>
                <a:latin typeface="Calibri"/>
              </a:rPr>
              <a:t>as</a:t>
            </a:r>
            <a:r>
              <a:rPr lang="de-DE" altLang="de-DE" sz="2600" kern="1200" spc="-1" dirty="0">
                <a:solidFill>
                  <a:srgbClr val="045AA6"/>
                </a:solidFill>
                <a:latin typeface="Calibri"/>
              </a:rPr>
              <a:t> </a:t>
            </a:r>
            <a:r>
              <a:rPr lang="de-DE" altLang="de-DE" sz="2600" kern="1200" spc="-1" dirty="0" err="1">
                <a:solidFill>
                  <a:srgbClr val="045AA6"/>
                </a:solidFill>
                <a:latin typeface="Calibri"/>
              </a:rPr>
              <a:t>of</a:t>
            </a:r>
            <a:r>
              <a:rPr lang="de-DE" altLang="de-DE" sz="2600" kern="1200" spc="-1" dirty="0">
                <a:solidFill>
                  <a:srgbClr val="045AA6"/>
                </a:solidFill>
                <a:latin typeface="Calibri"/>
              </a:rPr>
              <a:t> 29Oct2020)</a:t>
            </a:r>
            <a:endParaRPr lang="de-DE" altLang="de-DE" sz="2600" b="1" kern="1200" spc="-1" dirty="0">
              <a:solidFill>
                <a:srgbClr val="045AA6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" name="Tabelle 4">
            <a:extLst>
              <a:ext uri="{FF2B5EF4-FFF2-40B4-BE49-F238E27FC236}">
                <a16:creationId xmlns="" xmlns:a16="http://schemas.microsoft.com/office/drawing/2014/main" id="{5F1ADDF4-3E22-433E-88D2-9B6A10978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773523"/>
              </p:ext>
            </p:extLst>
          </p:nvPr>
        </p:nvGraphicFramePr>
        <p:xfrm>
          <a:off x="287655" y="980004"/>
          <a:ext cx="11629392" cy="576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37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37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17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896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2999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40159"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Company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Vaccine type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 err="1">
                          <a:latin typeface="Arial Narrow" panose="020B0606020202030204" pitchFamily="34" charset="0"/>
                        </a:rPr>
                        <a:t>No</a:t>
                      </a:r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de-DE" sz="1800" b="1" dirty="0" err="1">
                          <a:latin typeface="Arial Narrow" panose="020B0606020202030204" pitchFamily="34" charset="0"/>
                        </a:rPr>
                        <a:t>of</a:t>
                      </a:r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de-DE" sz="1800" b="1" dirty="0" err="1">
                          <a:latin typeface="Arial Narrow" panose="020B0606020202030204" pitchFamily="34" charset="0"/>
                        </a:rPr>
                        <a:t>doses</a:t>
                      </a:r>
                      <a:endParaRPr lang="de-DE" sz="1800" b="1" dirty="0"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Timing / route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Phase </a:t>
                      </a:r>
                      <a:r>
                        <a:rPr lang="de-DE" sz="1800" b="1" dirty="0" err="1">
                          <a:latin typeface="Arial Narrow" panose="020B0606020202030204" pitchFamily="34" charset="0"/>
                        </a:rPr>
                        <a:t>of</a:t>
                      </a:r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de-DE" sz="1800" b="1" dirty="0" err="1">
                          <a:latin typeface="Arial Narrow" panose="020B0606020202030204" pitchFamily="34" charset="0"/>
                        </a:rPr>
                        <a:t>development</a:t>
                      </a:r>
                      <a:endParaRPr lang="de-DE" sz="1800" b="1" dirty="0"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 Narrow" panose="020B0606020202030204" pitchFamily="34" charset="0"/>
                        </a:rPr>
                        <a:t>Submission MAA EU</a:t>
                      </a: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Oxford/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AstraZeneca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Vector-</a:t>
                      </a:r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based</a:t>
                      </a:r>
                      <a:endParaRPr lang="de-DE" sz="18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ChAdOx1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1-2 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0, 28d,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3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UK, BR, SA, IN, USA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October</a:t>
                      </a:r>
                      <a:r>
                        <a:rPr lang="de-DE" sz="1800" baseline="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BioNTech</a:t>
                      </a: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Pfizer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mRNA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0, 21d,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3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USA, BR, DE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October</a:t>
                      </a:r>
                      <a:r>
                        <a:rPr lang="de-DE" sz="1800" baseline="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2020</a:t>
                      </a: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3809829429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Moderna</a:t>
                      </a:r>
                      <a:r>
                        <a:rPr lang="de-DE" sz="1800" i="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i="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Lonza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mRNA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0, 28d,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3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USA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Q4/2020 </a:t>
                      </a:r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or</a:t>
                      </a: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 Q1/2021</a:t>
                      </a: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8498"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J&amp;J/Janssen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Vector-</a:t>
                      </a:r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based</a:t>
                      </a:r>
                      <a:endParaRPr lang="de-DE" sz="18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Ad26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0, (56d),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3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USA, BR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Q4/2020 </a:t>
                      </a:r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or</a:t>
                      </a: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Q1/2020</a:t>
                      </a: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de-DE" sz="1800" i="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Novavax</a:t>
                      </a:r>
                      <a:endParaRPr lang="de-DE" sz="1800" i="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Recombinant</a:t>
                      </a: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adjuvanted</a:t>
                      </a:r>
                      <a:endParaRPr lang="de-DE" sz="18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0, 21d,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3 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Australia, USA, SA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unknown</a:t>
                      </a:r>
                      <a:endParaRPr lang="de-DE" sz="18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640108395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SP/GSK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Recombinant</a:t>
                      </a: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adjuvanted</a:t>
                      </a:r>
                      <a:endParaRPr lang="de-DE" sz="18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0, 28d,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1/2 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USA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Q1-2/2021</a:t>
                      </a: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de-DE" sz="1800" i="0" kern="12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MSD/Themis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Vector-</a:t>
                      </a:r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based</a:t>
                      </a:r>
                      <a:endParaRPr lang="de-DE" sz="18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  <a:p>
                      <a:r>
                        <a:rPr lang="de-DE" sz="1800" kern="12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MV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1-2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 28d,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1/2 </a:t>
                      </a:r>
                    </a:p>
                    <a:p>
                      <a:r>
                        <a:rPr lang="de-DE" sz="1800" kern="12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FR, A, USA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kern="12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unknown</a:t>
                      </a:r>
                      <a:endParaRPr lang="de-DE" sz="1800" kern="12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0159">
                <a:tc>
                  <a:txBody>
                    <a:bodyPr/>
                    <a:lstStyle/>
                    <a:p>
                      <a:r>
                        <a:rPr lang="de-DE" sz="1800" i="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Curevac</a:t>
                      </a:r>
                      <a:endParaRPr lang="de-DE" sz="1800" i="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mRNA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0, 28d, im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Phase 1/2</a:t>
                      </a:r>
                    </a:p>
                    <a:p>
                      <a:r>
                        <a:rPr lang="de-DE" sz="1800" dirty="0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BE, DE, PERU</a:t>
                      </a:r>
                    </a:p>
                  </a:txBody>
                  <a:tcPr marL="122060" marR="122060" marT="45726" marB="45726"/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solidFill>
                            <a:srgbClr val="040404"/>
                          </a:solidFill>
                          <a:latin typeface="Arial Narrow" panose="020B0606020202030204" pitchFamily="34" charset="0"/>
                        </a:rPr>
                        <a:t>unknown</a:t>
                      </a:r>
                      <a:endParaRPr lang="de-DE" sz="1800" dirty="0">
                        <a:solidFill>
                          <a:srgbClr val="040404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2060" marR="122060" marT="45726" marB="45726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239599" y="1628800"/>
            <a:ext cx="11725503" cy="12961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03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9702" y="332656"/>
            <a:ext cx="10655950" cy="874368"/>
          </a:xfrm>
        </p:spPr>
        <p:txBody>
          <a:bodyPr/>
          <a:lstStyle/>
          <a:p>
            <a:r>
              <a:rPr lang="de-DE" sz="32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Überblick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3200" b="1" kern="1200" spc="-1" dirty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1. Generation Impfstoffe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25686" y="1556792"/>
            <a:ext cx="11868991" cy="4525963"/>
          </a:xfrm>
          <a:prstGeom prst="rect">
            <a:avLst/>
          </a:prstGeom>
        </p:spPr>
        <p:txBody>
          <a:bodyPr/>
          <a:lstStyle/>
          <a:p>
            <a:r>
              <a:rPr lang="de-DE" sz="2800" b="1" dirty="0" smtClean="0"/>
              <a:t>1) </a:t>
            </a:r>
            <a:r>
              <a:rPr lang="de-DE" sz="2800" b="1" dirty="0" err="1" smtClean="0"/>
              <a:t>BioNTEch</a:t>
            </a:r>
            <a:r>
              <a:rPr lang="de-DE" sz="2800" b="1" dirty="0" smtClean="0"/>
              <a:t>/Pfizer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	</a:t>
            </a:r>
            <a:r>
              <a:rPr lang="de-DE" sz="2800" b="0" dirty="0"/>
              <a:t>-</a:t>
            </a:r>
            <a:r>
              <a:rPr lang="de-DE" sz="2800" b="0" dirty="0" err="1" smtClean="0"/>
              <a:t>mRNA</a:t>
            </a:r>
            <a:r>
              <a:rPr lang="de-DE" sz="2800" b="0" dirty="0" smtClean="0"/>
              <a:t>-Impfstoff, 2 Dosen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	</a:t>
            </a:r>
            <a:r>
              <a:rPr lang="de-DE" sz="2800" b="0" dirty="0"/>
              <a:t>-</a:t>
            </a:r>
            <a:r>
              <a:rPr lang="de-DE" sz="2800" b="0" dirty="0" smtClean="0"/>
              <a:t>Lagerung </a:t>
            </a:r>
            <a:r>
              <a:rPr lang="de-DE" sz="2800" b="0" dirty="0"/>
              <a:t>bei -</a:t>
            </a:r>
            <a:r>
              <a:rPr lang="de-DE" sz="2800" b="0" dirty="0" smtClean="0"/>
              <a:t>70°C</a:t>
            </a:r>
            <a:br>
              <a:rPr lang="de-DE" sz="2800" b="0" dirty="0" smtClean="0"/>
            </a:br>
            <a:r>
              <a:rPr lang="de-DE" sz="2800" b="0" dirty="0" smtClean="0"/>
              <a:t>	-5 </a:t>
            </a:r>
            <a:r>
              <a:rPr lang="de-DE" sz="2800" b="0" dirty="0"/>
              <a:t>Dosen pro </a:t>
            </a:r>
            <a:r>
              <a:rPr lang="de-DE" sz="2800" b="0" dirty="0" smtClean="0"/>
              <a:t>Mehrfachdosis-Behältnis</a:t>
            </a:r>
          </a:p>
          <a:p>
            <a:pPr marL="0" indent="0">
              <a:buNone/>
            </a:pPr>
            <a:r>
              <a:rPr lang="de-DE" sz="2800" b="0" dirty="0"/>
              <a:t>	</a:t>
            </a:r>
            <a:r>
              <a:rPr lang="de-DE" sz="2800" b="0" dirty="0" smtClean="0"/>
              <a:t>-Lösemittel zur Herstellung einer Impfdosis</a:t>
            </a:r>
            <a:r>
              <a:rPr lang="de-DE" sz="2800" b="0" dirty="0"/>
              <a:t/>
            </a:r>
            <a:br>
              <a:rPr lang="de-DE" sz="2800" b="0" dirty="0"/>
            </a:br>
            <a:endParaRPr lang="de-DE" sz="2800" dirty="0" smtClean="0"/>
          </a:p>
          <a:p>
            <a:r>
              <a:rPr lang="de-DE" sz="2800" b="1" dirty="0" smtClean="0"/>
              <a:t>2) Oxford/</a:t>
            </a:r>
            <a:r>
              <a:rPr lang="de-DE" sz="2800" b="1" dirty="0" err="1" smtClean="0"/>
              <a:t>AstraZeneca</a:t>
            </a:r>
            <a:r>
              <a:rPr lang="de-DE" sz="2800" b="1" dirty="0" smtClean="0"/>
              <a:t>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b="0" dirty="0"/>
              <a:t>	-</a:t>
            </a:r>
            <a:r>
              <a:rPr lang="de-DE" sz="2800" b="0" dirty="0" smtClean="0"/>
              <a:t>Vektor-Impfstoff </a:t>
            </a:r>
            <a:r>
              <a:rPr lang="de-DE" sz="2800" b="0" dirty="0"/>
              <a:t>(ChAdOx1</a:t>
            </a:r>
            <a:r>
              <a:rPr lang="de-DE" sz="2800" b="0" dirty="0" smtClean="0"/>
              <a:t>), (1-)2 Dosen</a:t>
            </a:r>
            <a:r>
              <a:rPr lang="de-DE" sz="2800" b="0" dirty="0"/>
              <a:t/>
            </a:r>
            <a:br>
              <a:rPr lang="de-DE" sz="2800" b="0" dirty="0"/>
            </a:br>
            <a:r>
              <a:rPr lang="de-DE" sz="2800" b="0" dirty="0"/>
              <a:t>	-Lagerung 2-8 °C</a:t>
            </a:r>
            <a:r>
              <a:rPr lang="de-DE" sz="2800" dirty="0" smtClean="0">
                <a:latin typeface="Arial Narrow" panose="020B0606020202030204" pitchFamily="34" charset="0"/>
              </a:rPr>
              <a:t/>
            </a:r>
            <a:br>
              <a:rPr lang="de-DE" sz="2800" dirty="0" smtClean="0">
                <a:latin typeface="Arial Narrow" panose="020B0606020202030204" pitchFamily="34" charset="0"/>
              </a:rPr>
            </a:br>
            <a:r>
              <a:rPr lang="de-DE" sz="2800" dirty="0" smtClean="0">
                <a:latin typeface="Arial Narrow" panose="020B0606020202030204" pitchFamily="34" charset="0"/>
              </a:rPr>
              <a:t>	-</a:t>
            </a:r>
            <a:r>
              <a:rPr lang="de-DE" sz="2800" b="0" dirty="0" smtClean="0"/>
              <a:t>10 </a:t>
            </a:r>
            <a:r>
              <a:rPr lang="de-DE" sz="2800" b="0" dirty="0"/>
              <a:t>Dosen pro Mehrfachdosis-Behältnis </a:t>
            </a:r>
          </a:p>
          <a:p>
            <a:pPr marL="0" indent="0">
              <a:buNone/>
            </a:pPr>
            <a:endParaRPr lang="de-DE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10710862" y="6493320"/>
            <a:ext cx="523910" cy="364680"/>
          </a:xfrm>
        </p:spPr>
        <p:txBody>
          <a:bodyPr/>
          <a:lstStyle/>
          <a:p>
            <a:pPr>
              <a:defRPr/>
            </a:pPr>
            <a:fld id="{D7A76BBA-0FE7-46BA-9D0B-0E4E99F09FFE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957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1710" y="332656"/>
            <a:ext cx="10655950" cy="874368"/>
          </a:xfrm>
        </p:spPr>
        <p:txBody>
          <a:bodyPr/>
          <a:lstStyle/>
          <a:p>
            <a:r>
              <a:rPr lang="de-DE" sz="3200" b="1" kern="1200" spc="-1" dirty="0" smtClean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Stand STIKO-Empfehlung</a:t>
            </a:r>
            <a:endParaRPr lang="de-DE" sz="3200" b="1" kern="1200" spc="-1" dirty="0">
              <a:solidFill>
                <a:srgbClr val="045AA6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239599" y="1268760"/>
            <a:ext cx="11911423" cy="518457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de-DE" sz="2800" b="1" dirty="0"/>
              <a:t>1) Priorisierung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800" b="0" dirty="0" smtClean="0"/>
              <a:t>-Zusammenarbeit mit Dt. Ethikrat und </a:t>
            </a:r>
            <a:r>
              <a:rPr lang="de-DE" sz="2800" b="0" dirty="0" err="1" smtClean="0"/>
              <a:t>Leopoldina</a:t>
            </a:r>
            <a:r>
              <a:rPr lang="de-DE" sz="2800" b="0" dirty="0" smtClean="0"/>
              <a:t/>
            </a:r>
            <a:br>
              <a:rPr lang="de-DE" sz="2800" b="0" dirty="0" smtClean="0"/>
            </a:br>
            <a:r>
              <a:rPr lang="de-DE" sz="2800" b="0" dirty="0" smtClean="0"/>
              <a:t>-Produkt: Ethischer Leitfaden</a:t>
            </a:r>
            <a:br>
              <a:rPr lang="de-DE" sz="2800" b="0" dirty="0" smtClean="0"/>
            </a:br>
            <a:r>
              <a:rPr lang="de-DE" sz="2800" b="0" dirty="0" smtClean="0"/>
              <a:t>-Publikation: Erste/Zweite Novemberwoche</a:t>
            </a:r>
          </a:p>
          <a:p>
            <a:pPr marL="0" indent="0">
              <a:buNone/>
            </a:pPr>
            <a:endParaRPr lang="de-DE" sz="2800" b="0" dirty="0"/>
          </a:p>
          <a:p>
            <a:pPr marL="0" indent="0">
              <a:buNone/>
            </a:pPr>
            <a:r>
              <a:rPr lang="de-DE" sz="2800" b="1" dirty="0" smtClean="0"/>
              <a:t>2) Empfehlung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-Zuständigkeit: STIKO</a:t>
            </a:r>
            <a:r>
              <a:rPr lang="de-DE" sz="2800" b="0" dirty="0" smtClean="0"/>
              <a:t/>
            </a:r>
            <a:br>
              <a:rPr lang="de-DE" sz="2800" b="0" dirty="0" smtClean="0"/>
            </a:br>
            <a:r>
              <a:rPr lang="de-DE" sz="2800" b="0" dirty="0" smtClean="0"/>
              <a:t>-Dringender Bedarf: Planung der Länder für Massenimpfung</a:t>
            </a:r>
            <a:br>
              <a:rPr lang="de-DE" sz="2800" b="0" dirty="0" smtClean="0"/>
            </a:br>
            <a:r>
              <a:rPr lang="de-DE" sz="2800" b="0" dirty="0" smtClean="0"/>
              <a:t>-Herausforderung: Datenverfügbarkeit (Phase 3 Studien)</a:t>
            </a:r>
            <a:br>
              <a:rPr lang="de-DE" sz="2800" b="0" dirty="0" smtClean="0"/>
            </a:br>
            <a:r>
              <a:rPr lang="de-DE" sz="2800" b="0" dirty="0" smtClean="0"/>
              <a:t>-Planung: Mitte/Ende November in </a:t>
            </a:r>
            <a:r>
              <a:rPr lang="de-DE" sz="2800" b="0" dirty="0" err="1" smtClean="0"/>
              <a:t>Stellungnahmeverfahren</a:t>
            </a:r>
            <a:r>
              <a:rPr lang="de-DE" sz="2800" b="0" dirty="0" smtClean="0"/>
              <a:t> (2 Wochen)</a:t>
            </a:r>
            <a:br>
              <a:rPr lang="de-DE" sz="2800" b="0" dirty="0" smtClean="0"/>
            </a:br>
            <a:r>
              <a:rPr lang="de-DE" sz="2800" b="0" dirty="0" smtClean="0"/>
              <a:t>-Inhalt: Prioritär zu impfende Personengruppe inkl. wissenschaftliche </a:t>
            </a:r>
            <a:br>
              <a:rPr lang="de-DE" sz="2800" b="0" dirty="0" smtClean="0"/>
            </a:br>
            <a:r>
              <a:rPr lang="de-DE" sz="2800" b="0" dirty="0" smtClean="0"/>
              <a:t>            Begründung, erste (vorläufige) Empfehlung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10710862" y="6493320"/>
            <a:ext cx="595918" cy="364680"/>
          </a:xfrm>
        </p:spPr>
        <p:txBody>
          <a:bodyPr/>
          <a:lstStyle/>
          <a:p>
            <a:pPr>
              <a:defRPr/>
            </a:pPr>
            <a:fld id="{D7A76BBA-0FE7-46BA-9D0B-0E4E99F09FFE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508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028" y="188640"/>
            <a:ext cx="12014002" cy="633413"/>
          </a:xfrm>
        </p:spPr>
        <p:txBody>
          <a:bodyPr/>
          <a:lstStyle/>
          <a:p>
            <a:r>
              <a:rPr lang="de-DE" sz="3200" b="1" kern="1200" spc="-1" dirty="0" smtClean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Übersicht</a:t>
            </a:r>
            <a:r>
              <a:rPr lang="de-DE" sz="3200" b="1" kern="1200" spc="-1" dirty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/>
            </a:r>
            <a:br>
              <a:rPr lang="de-DE" sz="3200" b="1" kern="1200" spc="-1" dirty="0">
                <a:solidFill>
                  <a:srgbClr val="0070C0"/>
                </a:solidFill>
                <a:latin typeface="Calibri"/>
                <a:ea typeface="+mn-ea"/>
                <a:cs typeface="+mn-cs"/>
              </a:rPr>
            </a:br>
            <a:r>
              <a:rPr lang="de-DE" sz="3200" b="1" kern="1200" spc="-1" dirty="0" smtClean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Planung STIKO-Arbeit </a:t>
            </a:r>
            <a:r>
              <a:rPr lang="de-DE" sz="3200" b="1" kern="1200" spc="-1" dirty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- Living Guideline</a:t>
            </a:r>
            <a:endParaRPr lang="de-DE" sz="3200" b="1" kern="1200" spc="-1" dirty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717907" y="1763524"/>
            <a:ext cx="5862751" cy="369332"/>
          </a:xfrm>
          <a:prstGeom prst="rect">
            <a:avLst/>
          </a:prstGeom>
          <a:noFill/>
          <a:ln>
            <a:solidFill>
              <a:srgbClr val="040404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40404"/>
                </a:solidFill>
              </a:rPr>
              <a:t>Werte-/ethisches Rahmenpapier zur Priorisierung</a:t>
            </a:r>
            <a:endParaRPr lang="de-DE" dirty="0">
              <a:solidFill>
                <a:srgbClr val="040404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24041" y="1785590"/>
            <a:ext cx="2018324" cy="923330"/>
          </a:xfrm>
          <a:prstGeom prst="rect">
            <a:avLst/>
          </a:prstGeom>
          <a:noFill/>
          <a:ln>
            <a:solidFill>
              <a:srgbClr val="040404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40404"/>
                </a:solidFill>
              </a:rPr>
              <a:t>Systematischer </a:t>
            </a:r>
            <a:r>
              <a:rPr lang="de-DE" dirty="0">
                <a:solidFill>
                  <a:srgbClr val="040404"/>
                </a:solidFill>
              </a:rPr>
              <a:t>R</a:t>
            </a:r>
            <a:r>
              <a:rPr lang="de-DE" dirty="0" smtClean="0">
                <a:solidFill>
                  <a:srgbClr val="040404"/>
                </a:solidFill>
              </a:rPr>
              <a:t>eview zu </a:t>
            </a:r>
            <a:r>
              <a:rPr lang="de-DE" b="1" dirty="0" smtClean="0">
                <a:solidFill>
                  <a:srgbClr val="040404"/>
                </a:solidFill>
              </a:rPr>
              <a:t>Risikofaktoren</a:t>
            </a:r>
            <a:endParaRPr lang="de-DE" b="1" dirty="0">
              <a:solidFill>
                <a:srgbClr val="040404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24041" y="4064298"/>
            <a:ext cx="2018324" cy="369332"/>
          </a:xfrm>
          <a:prstGeom prst="rect">
            <a:avLst/>
          </a:prstGeom>
          <a:noFill/>
          <a:ln>
            <a:solidFill>
              <a:srgbClr val="040404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40404"/>
                </a:solidFill>
              </a:rPr>
              <a:t>Update</a:t>
            </a:r>
            <a:endParaRPr lang="de-DE" dirty="0">
              <a:solidFill>
                <a:srgbClr val="040404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72733" y="2888131"/>
            <a:ext cx="2210546" cy="3139321"/>
          </a:xfrm>
          <a:prstGeom prst="rect">
            <a:avLst/>
          </a:prstGeom>
          <a:noFill/>
          <a:ln>
            <a:solidFill>
              <a:srgbClr val="040404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40404"/>
                </a:solidFill>
              </a:rPr>
              <a:t>„Living </a:t>
            </a:r>
            <a:r>
              <a:rPr lang="de-DE" dirty="0">
                <a:solidFill>
                  <a:srgbClr val="040404"/>
                </a:solidFill>
              </a:rPr>
              <a:t>s</a:t>
            </a:r>
            <a:r>
              <a:rPr lang="de-DE" dirty="0" smtClean="0">
                <a:solidFill>
                  <a:srgbClr val="040404"/>
                </a:solidFill>
              </a:rPr>
              <a:t>ystematic review“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>
                <a:solidFill>
                  <a:srgbClr val="040404"/>
                </a:solidFill>
              </a:rPr>
              <a:t>z</a:t>
            </a:r>
            <a:r>
              <a:rPr lang="de-DE" dirty="0" smtClean="0">
                <a:solidFill>
                  <a:srgbClr val="040404"/>
                </a:solidFill>
              </a:rPr>
              <a:t>u COVID-19: </a:t>
            </a:r>
            <a:r>
              <a:rPr lang="de-DE" b="1" dirty="0" smtClean="0">
                <a:solidFill>
                  <a:srgbClr val="040404"/>
                </a:solidFill>
              </a:rPr>
              <a:t>Wirksamkeit und Sicherheit der Impfung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40404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40404"/>
                </a:solidFill>
              </a:rPr>
              <a:t>Update z.B. alle 2 Wochen?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40404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 smtClean="0">
              <a:solidFill>
                <a:srgbClr val="040404"/>
              </a:solidFill>
            </a:endParaRPr>
          </a:p>
        </p:txBody>
      </p:sp>
      <p:cxnSp>
        <p:nvCxnSpPr>
          <p:cNvPr id="12" name="Gerade Verbindung mit Pfeil 11"/>
          <p:cNvCxnSpPr>
            <a:endCxn id="5" idx="1"/>
          </p:cNvCxnSpPr>
          <p:nvPr/>
        </p:nvCxnSpPr>
        <p:spPr>
          <a:xfrm>
            <a:off x="2642365" y="1948190"/>
            <a:ext cx="307554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feil nach unten 16"/>
          <p:cNvSpPr/>
          <p:nvPr/>
        </p:nvSpPr>
        <p:spPr>
          <a:xfrm>
            <a:off x="239600" y="1509460"/>
            <a:ext cx="384443" cy="4727852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9177893" y="3510300"/>
            <a:ext cx="2905247" cy="369332"/>
          </a:xfrm>
          <a:prstGeom prst="rect">
            <a:avLst/>
          </a:prstGeom>
          <a:noFill/>
          <a:ln>
            <a:solidFill>
              <a:srgbClr val="040404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solidFill>
                  <a:srgbClr val="040404"/>
                </a:solidFill>
              </a:rPr>
              <a:t>„Living Guideline“</a:t>
            </a:r>
            <a:endParaRPr lang="de-DE" dirty="0">
              <a:solidFill>
                <a:srgbClr val="040404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9146954" y="4941171"/>
            <a:ext cx="2927222" cy="1086281"/>
            <a:chOff x="6853077" y="4941168"/>
            <a:chExt cx="2193132" cy="1086281"/>
          </a:xfrm>
        </p:grpSpPr>
        <p:sp>
          <p:nvSpPr>
            <p:cNvPr id="23" name="Textfeld 22"/>
            <p:cNvSpPr txBox="1"/>
            <p:nvPr/>
          </p:nvSpPr>
          <p:spPr>
            <a:xfrm>
              <a:off x="6876256" y="4941168"/>
              <a:ext cx="2169953" cy="369332"/>
            </a:xfrm>
            <a:prstGeom prst="rect">
              <a:avLst/>
            </a:prstGeom>
            <a:noFill/>
            <a:ln>
              <a:solidFill>
                <a:srgbClr val="040404"/>
              </a:solidFill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dirty="0" smtClean="0">
                  <a:solidFill>
                    <a:srgbClr val="040404"/>
                  </a:solidFill>
                </a:rPr>
                <a:t>Update (I)**</a:t>
              </a:r>
              <a:endParaRPr lang="de-DE" dirty="0">
                <a:solidFill>
                  <a:srgbClr val="040404"/>
                </a:solidFill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6853077" y="5658117"/>
              <a:ext cx="2153051" cy="369332"/>
            </a:xfrm>
            <a:prstGeom prst="rect">
              <a:avLst/>
            </a:prstGeom>
            <a:noFill/>
            <a:ln>
              <a:solidFill>
                <a:srgbClr val="040404"/>
              </a:solidFill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dirty="0" smtClean="0">
                  <a:solidFill>
                    <a:srgbClr val="040404"/>
                  </a:solidFill>
                </a:rPr>
                <a:t>Update (II)**</a:t>
              </a:r>
              <a:endParaRPr lang="de-DE" dirty="0">
                <a:solidFill>
                  <a:srgbClr val="040404"/>
                </a:solidFill>
              </a:endParaRPr>
            </a:p>
          </p:txBody>
        </p:sp>
      </p:grpSp>
      <p:cxnSp>
        <p:nvCxnSpPr>
          <p:cNvPr id="27" name="Gerade Verbindung mit Pfeil 26"/>
          <p:cNvCxnSpPr/>
          <p:nvPr/>
        </p:nvCxnSpPr>
        <p:spPr>
          <a:xfrm>
            <a:off x="4983281" y="3068960"/>
            <a:ext cx="477549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endCxn id="22" idx="1"/>
          </p:cNvCxnSpPr>
          <p:nvPr/>
        </p:nvCxnSpPr>
        <p:spPr>
          <a:xfrm flipV="1">
            <a:off x="4983280" y="3694966"/>
            <a:ext cx="4194613" cy="48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10206806" y="2272372"/>
            <a:ext cx="0" cy="12379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16" idx="3"/>
          </p:cNvCxnSpPr>
          <p:nvPr/>
        </p:nvCxnSpPr>
        <p:spPr>
          <a:xfrm>
            <a:off x="8858907" y="2954561"/>
            <a:ext cx="768884" cy="4616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526286" y="2492896"/>
            <a:ext cx="3332621" cy="923330"/>
          </a:xfrm>
          <a:prstGeom prst="rect">
            <a:avLst/>
          </a:prstGeom>
          <a:noFill/>
          <a:ln>
            <a:solidFill>
              <a:srgbClr val="040404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 smtClean="0">
                <a:solidFill>
                  <a:srgbClr val="040404"/>
                </a:solidFill>
              </a:rPr>
              <a:t>Transmissionsmodell </a:t>
            </a:r>
            <a:r>
              <a:rPr lang="de-DE" dirty="0" smtClean="0">
                <a:solidFill>
                  <a:srgbClr val="040404"/>
                </a:solidFill>
              </a:rPr>
              <a:t>und Gesundheitsökonomische Bewertung</a:t>
            </a:r>
            <a:endParaRPr lang="de-DE" dirty="0">
              <a:solidFill>
                <a:srgbClr val="040404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983279" y="4137755"/>
            <a:ext cx="3854472" cy="1889697"/>
            <a:chOff x="3733570" y="4137752"/>
            <a:chExt cx="2887846" cy="1889697"/>
          </a:xfrm>
        </p:grpSpPr>
        <p:sp>
          <p:nvSpPr>
            <p:cNvPr id="18" name="Textfeld 17"/>
            <p:cNvSpPr txBox="1"/>
            <p:nvPr/>
          </p:nvSpPr>
          <p:spPr>
            <a:xfrm>
              <a:off x="4095834" y="4137752"/>
              <a:ext cx="2492390" cy="369332"/>
            </a:xfrm>
            <a:prstGeom prst="rect">
              <a:avLst/>
            </a:prstGeom>
            <a:noFill/>
            <a:ln>
              <a:solidFill>
                <a:srgbClr val="040404"/>
              </a:solidFill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dirty="0" smtClean="0">
                  <a:solidFill>
                    <a:srgbClr val="040404"/>
                  </a:solidFill>
                </a:rPr>
                <a:t>Update (I)*</a:t>
              </a:r>
              <a:endParaRPr lang="de-DE" dirty="0">
                <a:solidFill>
                  <a:srgbClr val="040404"/>
                </a:solidFill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4101968" y="4941168"/>
              <a:ext cx="2519448" cy="369332"/>
            </a:xfrm>
            <a:prstGeom prst="rect">
              <a:avLst/>
            </a:prstGeom>
            <a:noFill/>
            <a:ln>
              <a:solidFill>
                <a:srgbClr val="040404"/>
              </a:solidFill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dirty="0" smtClean="0">
                  <a:solidFill>
                    <a:srgbClr val="040404"/>
                  </a:solidFill>
                </a:rPr>
                <a:t>Update (II)*</a:t>
              </a:r>
              <a:endParaRPr lang="de-DE" dirty="0">
                <a:solidFill>
                  <a:srgbClr val="040404"/>
                </a:solidFill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4095834" y="5658117"/>
              <a:ext cx="2519448" cy="369332"/>
            </a:xfrm>
            <a:prstGeom prst="rect">
              <a:avLst/>
            </a:prstGeom>
            <a:noFill/>
            <a:ln>
              <a:solidFill>
                <a:srgbClr val="040404"/>
              </a:solidFill>
            </a:ln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dirty="0" smtClean="0">
                  <a:solidFill>
                    <a:srgbClr val="040404"/>
                  </a:solidFill>
                </a:rPr>
                <a:t>Update (III)*</a:t>
              </a:r>
              <a:endParaRPr lang="de-DE" dirty="0">
                <a:solidFill>
                  <a:srgbClr val="040404"/>
                </a:solidFill>
              </a:endParaRPr>
            </a:p>
          </p:txBody>
        </p:sp>
        <p:cxnSp>
          <p:nvCxnSpPr>
            <p:cNvPr id="48" name="Gerade Verbindung mit Pfeil 47"/>
            <p:cNvCxnSpPr/>
            <p:nvPr/>
          </p:nvCxnSpPr>
          <p:spPr>
            <a:xfrm>
              <a:off x="3733570" y="4322418"/>
              <a:ext cx="335206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mit Pfeil 48"/>
            <p:cNvCxnSpPr/>
            <p:nvPr/>
          </p:nvCxnSpPr>
          <p:spPr>
            <a:xfrm>
              <a:off x="3733570" y="5085184"/>
              <a:ext cx="357787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mit Pfeil 49"/>
            <p:cNvCxnSpPr/>
            <p:nvPr/>
          </p:nvCxnSpPr>
          <p:spPr>
            <a:xfrm>
              <a:off x="3733570" y="5858540"/>
              <a:ext cx="367445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feld 57"/>
          <p:cNvSpPr txBox="1"/>
          <p:nvPr/>
        </p:nvSpPr>
        <p:spPr>
          <a:xfrm>
            <a:off x="254463" y="6212118"/>
            <a:ext cx="11766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 smtClean="0">
                <a:solidFill>
                  <a:srgbClr val="040404"/>
                </a:solidFill>
              </a:rPr>
              <a:t>Mögliche </a:t>
            </a:r>
            <a:r>
              <a:rPr lang="de-DE" b="1" dirty="0">
                <a:solidFill>
                  <a:srgbClr val="040404"/>
                </a:solidFill>
              </a:rPr>
              <a:t>T</a:t>
            </a:r>
            <a:r>
              <a:rPr lang="de-DE" b="1" dirty="0" smtClean="0">
                <a:solidFill>
                  <a:srgbClr val="040404"/>
                </a:solidFill>
              </a:rPr>
              <a:t>rigger:</a:t>
            </a:r>
            <a:r>
              <a:rPr lang="de-DE" dirty="0" smtClean="0">
                <a:solidFill>
                  <a:srgbClr val="040404"/>
                </a:solidFill>
              </a:rPr>
              <a:t> (*) neuer Impfstoff/neue Indikation, relevante Änderung der Evidenz oder neue Evidenz</a:t>
            </a:r>
            <a:endParaRPr lang="de-DE" dirty="0">
              <a:solidFill>
                <a:srgbClr val="040404"/>
              </a:solidFill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2642366" y="2604598"/>
            <a:ext cx="2832622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213918" y="6553060"/>
            <a:ext cx="113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dirty="0">
                <a:solidFill>
                  <a:srgbClr val="040404"/>
                </a:solidFill>
              </a:rPr>
              <a:t>(**) neuer Impfstoff/neue Indikation, </a:t>
            </a:r>
            <a:r>
              <a:rPr lang="de-DE" dirty="0" smtClean="0">
                <a:solidFill>
                  <a:srgbClr val="040404"/>
                </a:solidFill>
              </a:rPr>
              <a:t>Impfstoffcharakteristika oder neue Erkenntnisse aus Modell</a:t>
            </a:r>
            <a:endParaRPr lang="de-DE" dirty="0">
              <a:solidFill>
                <a:srgbClr val="0404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22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9702" y="250376"/>
            <a:ext cx="10655950" cy="874368"/>
          </a:xfrm>
        </p:spPr>
        <p:txBody>
          <a:bodyPr/>
          <a:lstStyle/>
          <a:p>
            <a:r>
              <a:rPr lang="de-DE" sz="3200" b="1" kern="1200" spc="-1" dirty="0" smtClean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Stand Einführung Impfstoff in Bundesländer</a:t>
            </a:r>
            <a:endParaRPr lang="de-DE" sz="3200" b="1" kern="1200" spc="-1" dirty="0">
              <a:solidFill>
                <a:srgbClr val="045AA6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269702" y="980728"/>
            <a:ext cx="11911423" cy="5184576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Wöchentliche Telefonkonferenzen der AGI speziell zur Impfung</a:t>
            </a:r>
            <a:br>
              <a:rPr lang="de-DE" sz="2800" dirty="0" smtClean="0"/>
            </a:br>
            <a:r>
              <a:rPr lang="de-DE" sz="2800" dirty="0" smtClean="0"/>
              <a:t>     -inkl. RKI (</a:t>
            </a:r>
            <a:r>
              <a:rPr lang="de-DE" sz="2800" dirty="0" err="1" smtClean="0"/>
              <a:t>Orga</a:t>
            </a:r>
            <a:r>
              <a:rPr lang="de-DE" sz="2800" dirty="0" smtClean="0"/>
              <a:t>), BMG, PEI, </a:t>
            </a:r>
            <a:r>
              <a:rPr lang="de-DE" sz="2800" dirty="0" err="1" smtClean="0"/>
              <a:t>BZgA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Ort der Impfung weiterhin in Diskussion</a:t>
            </a:r>
            <a:br>
              <a:rPr lang="de-DE" sz="2800" dirty="0" smtClean="0"/>
            </a:br>
            <a:r>
              <a:rPr lang="de-DE" sz="2800" dirty="0" smtClean="0"/>
              <a:t>   	-mehrheitlich Impfstellen, NRW? 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BMG: Impfstoff-Besorgung über EU Joint </a:t>
            </a:r>
            <a:r>
              <a:rPr lang="de-DE" sz="2800" dirty="0" err="1" smtClean="0"/>
              <a:t>Procurement</a:t>
            </a:r>
            <a:r>
              <a:rPr lang="de-DE" sz="2800" dirty="0" smtClean="0"/>
              <a:t>, </a:t>
            </a:r>
            <a:br>
              <a:rPr lang="de-DE" sz="2800" dirty="0" smtClean="0"/>
            </a:br>
            <a:r>
              <a:rPr lang="de-DE" sz="2800" dirty="0" smtClean="0"/>
              <a:t>     -Belieferung von Lieferstandorten der Länder (</a:t>
            </a:r>
            <a:r>
              <a:rPr lang="de-DE" sz="2800" dirty="0" err="1" smtClean="0"/>
              <a:t>max</a:t>
            </a:r>
            <a:r>
              <a:rPr lang="de-DE" sz="2800" dirty="0" smtClean="0"/>
              <a:t> 60)</a:t>
            </a:r>
            <a:br>
              <a:rPr lang="de-DE" sz="2800" dirty="0" smtClean="0"/>
            </a:br>
            <a:r>
              <a:rPr lang="de-DE" sz="2800" dirty="0" smtClean="0"/>
              <a:t>     -ab dort Verantwortung der Länder</a:t>
            </a:r>
            <a:br>
              <a:rPr lang="de-DE" sz="2800" dirty="0" smtClean="0"/>
            </a:br>
            <a:r>
              <a:rPr lang="de-DE" sz="2800" dirty="0" smtClean="0"/>
              <a:t>	-Verteilung </a:t>
            </a:r>
            <a:r>
              <a:rPr lang="de-DE" sz="2800" dirty="0"/>
              <a:t>der Impfstoffe gemäß </a:t>
            </a:r>
            <a:r>
              <a:rPr lang="de-DE" sz="2800" dirty="0" smtClean="0"/>
              <a:t>Bevölkerungsanteil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Länder: Herausforderung der Organisation bei vielen Unsicherheiten</a:t>
            </a:r>
            <a:br>
              <a:rPr lang="de-DE" sz="2800" dirty="0" smtClean="0"/>
            </a:br>
            <a:r>
              <a:rPr lang="de-DE" sz="2800" dirty="0" smtClean="0"/>
              <a:t>     -Kühlkette, Konstitution des Impfstoffs, welche Mengen?</a:t>
            </a:r>
            <a:br>
              <a:rPr lang="de-DE" sz="2800" dirty="0" smtClean="0"/>
            </a:br>
            <a:r>
              <a:rPr lang="de-DE" sz="2800" dirty="0" smtClean="0"/>
              <a:t>	-Personal, mobile Teams</a:t>
            </a:r>
            <a:br>
              <a:rPr lang="de-DE" sz="2800" dirty="0" smtClean="0"/>
            </a:br>
            <a:r>
              <a:rPr lang="de-DE" sz="2800" dirty="0" smtClean="0"/>
              <a:t>	-</a:t>
            </a:r>
            <a:r>
              <a:rPr lang="de-DE" sz="2800" dirty="0"/>
              <a:t>l</a:t>
            </a:r>
            <a:r>
              <a:rPr lang="de-DE" sz="2800" dirty="0" smtClean="0"/>
              <a:t>okale Dokumentation, Einladung, Informationsmaterial</a:t>
            </a:r>
            <a:br>
              <a:rPr lang="de-DE" sz="2800" dirty="0" smtClean="0"/>
            </a:br>
            <a:r>
              <a:rPr lang="de-DE" sz="2800" dirty="0" smtClean="0"/>
              <a:t>	</a:t>
            </a:r>
            <a:r>
              <a:rPr lang="de-DE" sz="2800" dirty="0"/>
              <a:t>-</a:t>
            </a:r>
            <a:r>
              <a:rPr lang="de-DE" sz="2800" dirty="0" smtClean="0"/>
              <a:t>Impfquoten  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10782870" y="6493320"/>
            <a:ext cx="451902" cy="364680"/>
          </a:xfrm>
        </p:spPr>
        <p:txBody>
          <a:bodyPr/>
          <a:lstStyle/>
          <a:p>
            <a:pPr>
              <a:defRPr/>
            </a:pPr>
            <a:fld id="{D7A76BBA-0FE7-46BA-9D0B-0E4E99F09FFE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0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9702" y="116632"/>
            <a:ext cx="10655950" cy="874368"/>
          </a:xfrm>
        </p:spPr>
        <p:txBody>
          <a:bodyPr/>
          <a:lstStyle/>
          <a:p>
            <a:r>
              <a:rPr lang="de-DE" sz="3200" b="1" kern="1200" spc="-1" dirty="0" smtClean="0">
                <a:solidFill>
                  <a:srgbClr val="045AA6"/>
                </a:solidFill>
                <a:latin typeface="Calibri"/>
                <a:ea typeface="+mn-ea"/>
                <a:cs typeface="+mn-cs"/>
              </a:rPr>
              <a:t>Weitere aktuelle Arbeiten</a:t>
            </a:r>
            <a:endParaRPr lang="de-DE" sz="3200" b="1" kern="1200" spc="-1" dirty="0">
              <a:solidFill>
                <a:srgbClr val="045AA6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97694" y="692696"/>
            <a:ext cx="11911423" cy="5184576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 smtClean="0"/>
              <a:t>Impfquoten-Monitoring</a:t>
            </a:r>
          </a:p>
          <a:p>
            <a:r>
              <a:rPr lang="de-DE" sz="2800" dirty="0"/>
              <a:t>	</a:t>
            </a:r>
            <a:r>
              <a:rPr lang="de-DE" sz="2800" dirty="0" smtClean="0"/>
              <a:t>-Erlass des BMG letzte Woche </a:t>
            </a:r>
            <a:r>
              <a:rPr lang="de-DE" sz="2800" dirty="0" smtClean="0">
                <a:sym typeface="Wingdings" panose="05000000000000000000" pitchFamily="2" charset="2"/>
              </a:rPr>
              <a:t> </a:t>
            </a:r>
            <a:r>
              <a:rPr lang="de-DE" sz="2800" dirty="0" smtClean="0"/>
              <a:t>Zuständigkeit RKI</a:t>
            </a:r>
            <a:br>
              <a:rPr lang="de-DE" sz="2800" dirty="0" smtClean="0"/>
            </a:br>
            <a:r>
              <a:rPr lang="de-DE" sz="2800" dirty="0" smtClean="0"/>
              <a:t>	-DEMIS nicht möglich, „stand-</a:t>
            </a:r>
            <a:r>
              <a:rPr lang="de-DE" sz="2800" dirty="0" err="1" smtClean="0"/>
              <a:t>alone</a:t>
            </a:r>
            <a:r>
              <a:rPr lang="de-DE" sz="2800" dirty="0" smtClean="0"/>
              <a:t>“ zentrale Datenbank (Portal)</a:t>
            </a:r>
            <a:br>
              <a:rPr lang="de-DE" sz="2800" dirty="0" smtClean="0"/>
            </a:br>
            <a:r>
              <a:rPr lang="de-DE" sz="2800" dirty="0" smtClean="0"/>
              <a:t>	-FF: FG31 (technisch, Projekt), FG33 (inhaltlich)</a:t>
            </a:r>
            <a:br>
              <a:rPr lang="de-DE" sz="2800" dirty="0" smtClean="0"/>
            </a:br>
            <a:r>
              <a:rPr lang="de-DE" sz="2800" dirty="0" smtClean="0"/>
              <a:t>	-</a:t>
            </a:r>
            <a:r>
              <a:rPr lang="de-DE" sz="2800" dirty="0"/>
              <a:t>Team für </a:t>
            </a:r>
            <a:r>
              <a:rPr lang="de-DE" sz="2800" dirty="0" smtClean="0"/>
              <a:t>RKI-BMI/Accenture-Bundesdruckerei (BMG Beteiligung)</a:t>
            </a:r>
            <a:br>
              <a:rPr lang="de-DE" sz="2800" dirty="0" smtClean="0"/>
            </a:br>
            <a:r>
              <a:rPr lang="de-DE" sz="2800" dirty="0" smtClean="0"/>
              <a:t>	-Verfügbarkeit: Anfang Januar 2021 (machbar?)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 smtClean="0"/>
              <a:t>Impfakzeptanz / Kommunikation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	-COSMO: </a:t>
            </a:r>
            <a:r>
              <a:rPr lang="de-DE" sz="2800" dirty="0"/>
              <a:t>53% </a:t>
            </a:r>
            <a:r>
              <a:rPr lang="de-DE" sz="2800" dirty="0" smtClean="0"/>
              <a:t>würden sich impfen </a:t>
            </a:r>
            <a:r>
              <a:rPr lang="de-DE" sz="2800" dirty="0"/>
              <a:t>lassen, Tendenz </a:t>
            </a:r>
            <a:r>
              <a:rPr lang="de-DE" sz="2800" dirty="0" smtClean="0"/>
              <a:t>fallend, HCW</a:t>
            </a:r>
            <a:br>
              <a:rPr lang="de-DE" sz="2800" dirty="0" smtClean="0"/>
            </a:br>
            <a:r>
              <a:rPr lang="de-DE" sz="2800" dirty="0" smtClean="0"/>
              <a:t>		        Bedürfnis </a:t>
            </a:r>
            <a:r>
              <a:rPr lang="de-DE" sz="2800" dirty="0"/>
              <a:t>bewussten </a:t>
            </a:r>
            <a:r>
              <a:rPr lang="de-DE" sz="2800" dirty="0" smtClean="0"/>
              <a:t>Risiko-Nutzen </a:t>
            </a:r>
            <a:r>
              <a:rPr lang="de-DE" sz="2800" dirty="0"/>
              <a:t>Abwägung steigt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	-Planung RKI: 2-wöchentliche Surveys Impfquote/-akzeptanz</a:t>
            </a:r>
            <a:br>
              <a:rPr lang="de-DE" sz="2800" dirty="0" smtClean="0"/>
            </a:br>
            <a:r>
              <a:rPr lang="de-DE" sz="2800" dirty="0" smtClean="0"/>
              <a:t>			    interne Komm-Gruppe / </a:t>
            </a:r>
            <a:r>
              <a:rPr lang="de-DE" sz="2800" dirty="0" err="1" smtClean="0"/>
              <a:t>Taskforce</a:t>
            </a:r>
            <a:r>
              <a:rPr lang="de-DE" sz="2800" dirty="0" smtClean="0"/>
              <a:t> Impfkommunikation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 smtClean="0"/>
              <a:t>Kontakt-Verhalten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	-KOMMI-Projekt, </a:t>
            </a:r>
            <a:r>
              <a:rPr lang="de-DE" sz="2800" smtClean="0"/>
              <a:t>für Modellierung, </a:t>
            </a:r>
            <a:r>
              <a:rPr lang="de-DE" sz="2800" smtClean="0"/>
              <a:t>seit </a:t>
            </a:r>
            <a:r>
              <a:rPr lang="de-DE" sz="2800" dirty="0" smtClean="0"/>
              <a:t>Mai (50-70T pro Welle)</a:t>
            </a:r>
            <a:br>
              <a:rPr lang="de-DE" sz="2800" dirty="0" smtClean="0"/>
            </a:br>
            <a:r>
              <a:rPr lang="de-DE" sz="2800" dirty="0" smtClean="0"/>
              <a:t>	-Altersgruppen, zu Hause, Schule, </a:t>
            </a:r>
            <a:r>
              <a:rPr lang="de-DE" sz="2800" dirty="0" smtClean="0"/>
              <a:t>Arbeit, Transport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10782870" y="6493320"/>
            <a:ext cx="451902" cy="364680"/>
          </a:xfrm>
        </p:spPr>
        <p:txBody>
          <a:bodyPr/>
          <a:lstStyle/>
          <a:p>
            <a:pPr>
              <a:defRPr/>
            </a:pPr>
            <a:fld id="{D7A76BBA-0FE7-46BA-9D0B-0E4E99F09FFE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67553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Benutzerdefiniert</PresentationFormat>
  <Paragraphs>114</Paragraphs>
  <Slides>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1_Office Theme</vt:lpstr>
      <vt:lpstr>Office Theme</vt:lpstr>
      <vt:lpstr>PowerPoint-Präsentation</vt:lpstr>
      <vt:lpstr>PowerPoint-Präsentation</vt:lpstr>
      <vt:lpstr>Überblick  1. Generation Impfstoffe </vt:lpstr>
      <vt:lpstr>Stand STIKO-Empfehlung</vt:lpstr>
      <vt:lpstr>Übersicht Planung STIKO-Arbeit - Living Guideline</vt:lpstr>
      <vt:lpstr>Stand Einführung Impfstoff in Bundesländer</vt:lpstr>
      <vt:lpstr>Weitere aktuelle Arbeiten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Koch, Judith</dc:creator>
  <cp:lastModifiedBy>Wichmann, Ole</cp:lastModifiedBy>
  <cp:revision>480</cp:revision>
  <dcterms:created xsi:type="dcterms:W3CDTF">2019-06-05T06:39:15Z</dcterms:created>
  <dcterms:modified xsi:type="dcterms:W3CDTF">2020-10-30T09:08:04Z</dcterms:modified>
</cp:coreProperties>
</file>