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4" r:id="rId2"/>
    <p:sldId id="365" r:id="rId3"/>
    <p:sldId id="383" r:id="rId4"/>
    <p:sldId id="384" r:id="rId5"/>
    <p:sldId id="591" r:id="rId6"/>
    <p:sldId id="593" r:id="rId7"/>
    <p:sldId id="59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0467" autoAdjust="0"/>
  </p:normalViewPr>
  <p:slideViewPr>
    <p:cSldViewPr>
      <p:cViewPr varScale="1">
        <p:scale>
          <a:sx n="61" d="100"/>
          <a:sy n="61" d="100"/>
        </p:scale>
        <p:origin x="15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ancet.com/journals/lancet/article/PIIS0140-6736(20)32261-3/fulltext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/>
              <a:t>Italien und Brasilien haben  Plätze getauscht,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/>
              <a:t>Amerika: Ecuador nicht mehr dabei, Asien: Malediven nicht mehr dabei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967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https://www.thelancet.com/journals/lancet/article/PIIS0140-6736(20)32261-3/fulltext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https://www.theguardian.com/world/2020/nov/01/half-slovakia-population-covid-tested-covid-one-day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10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76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AB66-73C6-482C-A963-78CAF95DF4BE}" type="datetimeFigureOut">
              <a:rPr lang="de-DE" smtClean="0"/>
              <a:pPr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DD785-DE91-4437-8C59-C2026FC9AFE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301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46.156.540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Fälle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1.196.272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Verstorbene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/>
              </a:rPr>
              <a:t>(2,6%)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01.11.2020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9602"/>
              </p:ext>
            </p:extLst>
          </p:nvPr>
        </p:nvGraphicFramePr>
        <p:xfrm>
          <a:off x="110666" y="1744702"/>
          <a:ext cx="8925830" cy="4726033"/>
        </p:xfrm>
        <a:graphic>
          <a:graphicData uri="http://schemas.openxmlformats.org/drawingml/2006/table">
            <a:tbl>
              <a:tblPr firstRow="1" firstCol="1" bandRow="1"/>
              <a:tblGrid>
                <a:gridCol w="1509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6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6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9.126.361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549.636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16,95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167,03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8.184.082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319.271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-13,77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23,37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1364625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278.128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26,83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415,04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679.430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174.921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71,54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289,8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1.011.660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157.650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236,54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5.535.605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154.970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-0,83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73,43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1.185.678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139.546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27,36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297,3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1.618.116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120.949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82,91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362.731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120.785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61,66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318,08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532.930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103.749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54,37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124,97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BEF37A8D-1787-42D4-8169-C3D27DE50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332656"/>
            <a:ext cx="8105505" cy="3454279"/>
          </a:xfrm>
          <a:prstGeom prst="rect">
            <a:avLst/>
          </a:prstGeom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01.11.2020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777316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150746"/>
              </p:ext>
            </p:extLst>
          </p:nvPr>
        </p:nvGraphicFramePr>
        <p:xfrm>
          <a:off x="46726" y="4189463"/>
          <a:ext cx="1428930" cy="8674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Verde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829891"/>
              </p:ext>
            </p:extLst>
          </p:nvPr>
        </p:nvGraphicFramePr>
        <p:xfrm>
          <a:off x="1698398" y="4189463"/>
          <a:ext cx="1662100" cy="22471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17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191,13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167,03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165,27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NLl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Bahamas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06370"/>
              </p:ext>
            </p:extLst>
          </p:nvPr>
        </p:nvGraphicFramePr>
        <p:xfrm>
          <a:off x="3563888" y="4189463"/>
          <a:ext cx="1524000" cy="113860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Cura</a:t>
                      </a:r>
                      <a:r>
                        <a:rPr lang="de-DE" sz="1100" i="0" dirty="0"/>
                        <a:t>ç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10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80780"/>
              </p:ext>
            </p:extLst>
          </p:nvPr>
        </p:nvGraphicFramePr>
        <p:xfrm>
          <a:off x="5496272" y="4172467"/>
          <a:ext cx="1382713" cy="264090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216,37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165,15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Kuwait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Kirgisistan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7220458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435082"/>
              </p:ext>
            </p:extLst>
          </p:nvPr>
        </p:nvGraphicFramePr>
        <p:xfrm>
          <a:off x="46726" y="5711052"/>
          <a:ext cx="1428930" cy="66929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259632" y="3625279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81 Länder/Territorien mit einer 7-Tages-Inzidenz &gt; 50 Fälle / 100.000 </a:t>
            </a:r>
            <a:r>
              <a:rPr lang="de-DE" sz="1400" b="1" dirty="0" err="1"/>
              <a:t>Ew</a:t>
            </a:r>
            <a:r>
              <a:rPr lang="de-DE" sz="1400" b="1" dirty="0"/>
              <a:t>.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94978" y="2493831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24848"/>
              </p:ext>
            </p:extLst>
          </p:nvPr>
        </p:nvGraphicFramePr>
        <p:xfrm>
          <a:off x="7400835" y="3024250"/>
          <a:ext cx="1707669" cy="380947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785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942,54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487,43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316,37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and Herzegovina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76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11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B97F476-1B4B-4F1D-9718-584015A27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30" y="1124746"/>
            <a:ext cx="6214770" cy="5093149"/>
          </a:xfrm>
          <a:prstGeom prst="rect">
            <a:avLst/>
          </a:prstGeom>
        </p:spPr>
      </p:pic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01.11.2020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55576" y="332656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68013"/>
              </p:ext>
            </p:extLst>
          </p:nvPr>
        </p:nvGraphicFramePr>
        <p:xfrm>
          <a:off x="323528" y="875491"/>
          <a:ext cx="2808312" cy="57473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791,61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720,49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589,1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502,89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415,04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376,74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309,39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302,68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244,92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236,54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218,31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187,75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124,97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315E3D9A-CA3C-4D17-8DDD-A555F60D7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04208"/>
              </p:ext>
            </p:extLst>
          </p:nvPr>
        </p:nvGraphicFramePr>
        <p:xfrm>
          <a:off x="3203848" y="1916832"/>
          <a:ext cx="1872208" cy="7943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43,75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41,82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26,48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512" y="938824"/>
            <a:ext cx="5976664" cy="54458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Afrika: 2 % der neuen Fälle der vergangenen 7 Tage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Amerika: 29 % der neuen Fälle der vergangenen 7 Tage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Asien: 17 % der neuen Fälle der vergangenen 7 Tage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Europa: 51 % der neuen Fälle der vergangenen 7 Tage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Ozeanien: &lt; 0,1  % der neuen Fälle der vergangenen 7 Tage,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Statement on the fifth meeting of the International Health Regulations (2005) Emergency Committee regarding the coronavirus disease (COVID-19) pandemic</a:t>
            </a:r>
            <a:r>
              <a:rPr lang="de-DE" sz="1800" dirty="0"/>
              <a:t> -- &gt; Verlängerung des PHEIC durch WHO (30.10.2020)</a:t>
            </a:r>
            <a:endParaRPr lang="de-DE" sz="1400" b="1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Neue Maßnahmen in Europa: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Testung der gesamten Bevölkerung &gt; 10 J. innerhalb von 3 Wochen in der Slowakei, n = 25.850 Tests (1 %) positiv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Landesweiter partieller Lockdown in GB ab 05.11. bis 02.12. mit Schließung von Restaurants, Bars, „</a:t>
            </a:r>
            <a:r>
              <a:rPr lang="de-DE" sz="1800" dirty="0" err="1"/>
              <a:t>You</a:t>
            </a:r>
            <a:r>
              <a:rPr lang="de-DE" sz="1800" dirty="0"/>
              <a:t> must </a:t>
            </a:r>
            <a:r>
              <a:rPr lang="de-DE" sz="1800" dirty="0" err="1"/>
              <a:t>stay</a:t>
            </a:r>
            <a:r>
              <a:rPr lang="de-DE" sz="1800" dirty="0"/>
              <a:t> </a:t>
            </a:r>
            <a:r>
              <a:rPr lang="de-DE" sz="1800" dirty="0" err="1"/>
              <a:t>home</a:t>
            </a:r>
            <a:r>
              <a:rPr lang="de-DE" sz="1800" dirty="0"/>
              <a:t>“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1ABCB747-B170-4772-9D96-65B3D82988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5" y="2852936"/>
            <a:ext cx="3019645" cy="190601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5387CFF-2852-44EA-B77A-3613A3E21B9F}"/>
              </a:ext>
            </a:extLst>
          </p:cNvPr>
          <p:cNvSpPr txBox="1"/>
          <p:nvPr/>
        </p:nvSpPr>
        <p:spPr>
          <a:xfrm>
            <a:off x="6013997" y="4758953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https://www.theguardian.com/world/2020/nov/01/half-slovakia-population-covid-tested-covid-one-day</a:t>
            </a:r>
          </a:p>
        </p:txBody>
      </p:sp>
    </p:spTree>
    <p:extLst>
      <p:ext uri="{BB962C8B-B14F-4D97-AF65-F5344CB8AC3E}">
        <p14:creationId xmlns:p14="http://schemas.microsoft.com/office/powerpoint/2010/main" val="87749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>
            <a:extLst>
              <a:ext uri="{FF2B5EF4-FFF2-40B4-BE49-F238E27FC236}">
                <a16:creationId xmlns:a16="http://schemas.microsoft.com/office/drawing/2014/main" id="{DF22780C-97B0-47EC-9FA3-0EB457CD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059668"/>
            <a:ext cx="8092592" cy="369332"/>
          </a:xfrm>
        </p:spPr>
        <p:txBody>
          <a:bodyPr/>
          <a:lstStyle/>
          <a:p>
            <a:r>
              <a:rPr lang="de-DE" sz="2400" b="1" dirty="0">
                <a:solidFill>
                  <a:srgbClr val="0070C0"/>
                </a:solidFill>
                <a:latin typeface="Scala Sans OT" panose="020B0504030101020104" pitchFamily="34" charset="0"/>
              </a:rPr>
              <a:t>Hintergrund</a:t>
            </a:r>
            <a:endParaRPr lang="en-GB" sz="2400" b="1" dirty="0">
              <a:solidFill>
                <a:srgbClr val="0070C0"/>
              </a:solidFill>
              <a:latin typeface="Scala Sans OT" panose="020B0504030101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0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96751"/>
            <a:ext cx="7524327" cy="47525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Einwohner: 5,5 Mio. Einwohner (≥ 10 Jahre -- &gt; 4 Mio. Tests)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3 Wochen Testperiode (23.10.; 31.10./01.11. und 06./07.11.): viele Geschäfte geschlossen, Restriktionen der Bewegung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5.000 Testzentren, Unterstützung durch Armee, 20.000 HCW / Freiwillige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Antigen-Tests: </a:t>
            </a:r>
            <a:r>
              <a:rPr lang="en-US" sz="1800" dirty="0"/>
              <a:t>BIOCREDIT COVID-19 Ag (</a:t>
            </a:r>
            <a:r>
              <a:rPr lang="en-US" sz="1800" dirty="0" err="1"/>
              <a:t>RapiGEN</a:t>
            </a:r>
            <a:r>
              <a:rPr lang="en-US" sz="1800" dirty="0"/>
              <a:t>, South Korea) and Standard Q COVID-19 Ag (SD Biosensor, South Korea) </a:t>
            </a:r>
            <a:r>
              <a:rPr lang="en-US" sz="1800" dirty="0" err="1"/>
              <a:t>mit</a:t>
            </a:r>
            <a:r>
              <a:rPr lang="en-US" sz="1800" dirty="0"/>
              <a:t> </a:t>
            </a:r>
            <a:r>
              <a:rPr lang="en-US" sz="1800" dirty="0" err="1"/>
              <a:t>Spezifität</a:t>
            </a:r>
            <a:r>
              <a:rPr lang="en-US" sz="1800" dirty="0"/>
              <a:t> &gt; 99% und </a:t>
            </a:r>
            <a:r>
              <a:rPr lang="en-US" sz="1800" dirty="0" err="1"/>
              <a:t>Sensitivität</a:t>
            </a:r>
            <a:r>
              <a:rPr lang="en-US" sz="1800" dirty="0"/>
              <a:t> &gt; 96%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/>
              <a:t>Stand: 01.11.2020: 1 % (n = 25.850 Tests positive) -- &gt; 10-Tage </a:t>
            </a:r>
            <a:r>
              <a:rPr lang="en-US" sz="1800" dirty="0" err="1"/>
              <a:t>Isolierung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Testung</a:t>
            </a:r>
            <a:r>
              <a:rPr lang="en-US" sz="1800" dirty="0"/>
              <a:t> </a:t>
            </a:r>
            <a:r>
              <a:rPr lang="en-US" sz="1800" dirty="0" err="1"/>
              <a:t>ist</a:t>
            </a:r>
            <a:r>
              <a:rPr lang="en-US" sz="1800" dirty="0"/>
              <a:t> </a:t>
            </a:r>
            <a:r>
              <a:rPr lang="en-US" sz="1800" dirty="0" err="1"/>
              <a:t>freiwillig</a:t>
            </a:r>
            <a:r>
              <a:rPr lang="en-US" sz="1800" dirty="0"/>
              <a:t>, Bei </a:t>
            </a:r>
            <a:r>
              <a:rPr lang="en-US" sz="1800" dirty="0" err="1"/>
              <a:t>Nicht-Testung</a:t>
            </a:r>
            <a:r>
              <a:rPr lang="en-US" sz="1800" dirty="0"/>
              <a:t>: 10-Tage </a:t>
            </a:r>
            <a:r>
              <a:rPr lang="en-US" sz="1800" dirty="0" err="1"/>
              <a:t>Quarantäne</a:t>
            </a:r>
            <a:r>
              <a:rPr lang="en-US" sz="1800" dirty="0"/>
              <a:t> (1650  € Strafe </a:t>
            </a:r>
            <a:r>
              <a:rPr lang="en-US" sz="1800" dirty="0" err="1"/>
              <a:t>bei</a:t>
            </a:r>
            <a:r>
              <a:rPr lang="en-US" sz="1800" dirty="0"/>
              <a:t> </a:t>
            </a:r>
            <a:r>
              <a:rPr lang="en-US" sz="1800" dirty="0" err="1"/>
              <a:t>Nicht-Einhaltung</a:t>
            </a:r>
            <a:r>
              <a:rPr lang="en-US" sz="1800" dirty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Zertifikat</a:t>
            </a:r>
            <a:r>
              <a:rPr lang="en-US" sz="1800" dirty="0"/>
              <a:t> </a:t>
            </a:r>
            <a:r>
              <a:rPr lang="en-US" sz="1800" dirty="0" err="1"/>
              <a:t>bei</a:t>
            </a:r>
            <a:r>
              <a:rPr lang="en-US" sz="1800" dirty="0"/>
              <a:t> </a:t>
            </a:r>
            <a:r>
              <a:rPr lang="en-US" sz="1800" dirty="0" err="1"/>
              <a:t>negativem</a:t>
            </a:r>
            <a:r>
              <a:rPr lang="en-US" sz="1800" dirty="0"/>
              <a:t> </a:t>
            </a:r>
            <a:r>
              <a:rPr lang="en-US" sz="1800" dirty="0" err="1"/>
              <a:t>Testergebnis</a:t>
            </a:r>
            <a:r>
              <a:rPr lang="en-US" sz="1800" dirty="0"/>
              <a:t> (1.650 € </a:t>
            </a:r>
            <a:r>
              <a:rPr lang="en-US" sz="1800" dirty="0" err="1"/>
              <a:t>bei</a:t>
            </a:r>
            <a:r>
              <a:rPr lang="en-US" sz="1800" dirty="0"/>
              <a:t> </a:t>
            </a:r>
            <a:r>
              <a:rPr lang="en-US" sz="1800" dirty="0" err="1"/>
              <a:t>Nicht-Mitführung</a:t>
            </a:r>
            <a:r>
              <a:rPr lang="en-US" sz="1800" dirty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Personen</a:t>
            </a:r>
            <a:r>
              <a:rPr lang="en-US" sz="1800" dirty="0"/>
              <a:t> &gt; 65 Jahre, die </a:t>
            </a:r>
            <a:r>
              <a:rPr lang="en-US" sz="1800" dirty="0" err="1"/>
              <a:t>meist</a:t>
            </a:r>
            <a:r>
              <a:rPr lang="en-US" sz="1800" dirty="0"/>
              <a:t> </a:t>
            </a:r>
            <a:r>
              <a:rPr lang="en-US" sz="1800" dirty="0" err="1"/>
              <a:t>zu</a:t>
            </a:r>
            <a:r>
              <a:rPr lang="en-US" sz="1800" dirty="0"/>
              <a:t> </a:t>
            </a:r>
            <a:r>
              <a:rPr lang="en-US" sz="1800" dirty="0" err="1"/>
              <a:t>Hause</a:t>
            </a:r>
            <a:r>
              <a:rPr lang="en-US" sz="1800" dirty="0"/>
              <a:t> </a:t>
            </a:r>
            <a:r>
              <a:rPr lang="en-US" sz="1800" dirty="0" err="1"/>
              <a:t>sind</a:t>
            </a:r>
            <a:r>
              <a:rPr lang="en-US" sz="1800" dirty="0"/>
              <a:t>, </a:t>
            </a:r>
            <a:r>
              <a:rPr lang="en-US" sz="1800" dirty="0" err="1"/>
              <a:t>sollen</a:t>
            </a:r>
            <a:r>
              <a:rPr lang="en-US" sz="1800" dirty="0"/>
              <a:t> NICHT </a:t>
            </a:r>
            <a:r>
              <a:rPr lang="en-US" sz="1800" dirty="0" err="1"/>
              <a:t>teilnehmen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800" dirty="0" err="1"/>
              <a:t>Testung</a:t>
            </a:r>
            <a:r>
              <a:rPr lang="en-US" sz="1800" dirty="0"/>
              <a:t> </a:t>
            </a:r>
            <a:r>
              <a:rPr lang="en-US" sz="1800" dirty="0" err="1"/>
              <a:t>älterer</a:t>
            </a:r>
            <a:r>
              <a:rPr lang="en-US" sz="1800" dirty="0"/>
              <a:t> Menschen in </a:t>
            </a:r>
            <a:r>
              <a:rPr lang="en-US" sz="1800" dirty="0" err="1"/>
              <a:t>Pflegeheimen</a:t>
            </a:r>
            <a:r>
              <a:rPr lang="en-US" sz="1800" dirty="0"/>
              <a:t>, </a:t>
            </a:r>
            <a:r>
              <a:rPr lang="en-US" sz="1800" dirty="0" err="1"/>
              <a:t>Krankenhäuser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latin typeface="Calibri"/>
              </a:rPr>
              <a:t>Testung in Slowakei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07764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14-Tages-Trend für Länder in Europa mit &gt; 700 Länder in den vergangenen 7 Tagen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75057520-45C0-4EF7-8F01-C1081D3AB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85" y="980728"/>
            <a:ext cx="8126839" cy="571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1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796</Words>
  <Application>Microsoft Office PowerPoint</Application>
  <PresentationFormat>Bildschirmpräsentation (4:3)</PresentationFormat>
  <Paragraphs>322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Scala Sans OT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Denkel, Luisa</cp:lastModifiedBy>
  <cp:revision>1117</cp:revision>
  <dcterms:created xsi:type="dcterms:W3CDTF">2020-04-16T05:25:18Z</dcterms:created>
  <dcterms:modified xsi:type="dcterms:W3CDTF">2020-11-02T10:17:03Z</dcterms:modified>
</cp:coreProperties>
</file>