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67133" autoAdjust="0"/>
  </p:normalViewPr>
  <p:slideViewPr>
    <p:cSldViewPr snapToGrid="0" snapToObjects="1">
      <p:cViewPr varScale="1">
        <p:scale>
          <a:sx n="116" d="100"/>
          <a:sy n="116" d="100"/>
        </p:scale>
        <p:origin x="16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43:</a:t>
            </a:r>
          </a:p>
          <a:p>
            <a:r>
              <a:rPr lang="de-DE" b="0" dirty="0"/>
              <a:t>0-5 Jahre:	265.000 ARE (5.600/100.000), davon </a:t>
            </a:r>
            <a:r>
              <a:rPr lang="de-DE" b="0" baseline="0" dirty="0"/>
              <a:t>8% mit Arztbesuch   = ca. 21.200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133.000</a:t>
            </a:r>
            <a:r>
              <a:rPr lang="de-DE" b="0" baseline="0" dirty="0"/>
              <a:t> ARE (3.600/</a:t>
            </a:r>
            <a:r>
              <a:rPr lang="de-DE" b="0" dirty="0"/>
              <a:t>100.000</a:t>
            </a:r>
            <a:r>
              <a:rPr lang="de-DE" b="0" baseline="0" dirty="0"/>
              <a:t>), davon 11% mit Arztbesuch = ca. 14.600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r>
              <a:rPr lang="de-DE" b="0" dirty="0"/>
              <a:t>11-14 Jahre: </a:t>
            </a:r>
            <a:r>
              <a:rPr lang="de-DE" b="0" baseline="0" dirty="0"/>
              <a:t>  83</a:t>
            </a:r>
            <a:r>
              <a:rPr lang="de-DE" b="0" dirty="0"/>
              <a:t>.000 ARE (2.800/100.000),</a:t>
            </a:r>
            <a:r>
              <a:rPr lang="de-DE" b="0" baseline="0" dirty="0"/>
              <a:t> </a:t>
            </a:r>
            <a:r>
              <a:rPr lang="de-DE" b="0" dirty="0"/>
              <a:t>davon 7% mit Arztbesuch   = ca.   5.800 mit</a:t>
            </a:r>
            <a:r>
              <a:rPr lang="de-DE" b="0" baseline="0" dirty="0"/>
              <a:t> Arztbesuch wegen ARE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	n (gesamt)	n (KW 44)	% KW 44</a:t>
            </a:r>
            <a:r>
              <a:rPr lang="de-DE" baseline="0" dirty="0"/>
              <a:t> 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12.708		2.157		2,7%		5,7%</a:t>
            </a:r>
          </a:p>
          <a:p>
            <a:r>
              <a:rPr lang="de-DE" dirty="0"/>
              <a:t>6-10:   	13.037	2.353		3,0%		4,4%</a:t>
            </a:r>
          </a:p>
          <a:p>
            <a:r>
              <a:rPr lang="de-DE" dirty="0"/>
              <a:t>11-14: 	14.649	2.608		3,3%		3,6%</a:t>
            </a:r>
          </a:p>
          <a:p>
            <a:r>
              <a:rPr lang="de-DE" dirty="0"/>
              <a:t>15-20: 	41.276	6.699		8,4%		5,8%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KW41 = 15%, KW42 = 59%, KW43 = 57%, KW 44 = 21%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Ausbrüche in KW 43/44: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durchschnittlich 5,1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Median=4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43/44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BY, Unterallgäu, 9 Fälle: 6 Fälle (0-5),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Fälle (15+), 1 Alter unbekannt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BY, Aichach-Friedberg, 9 Fälle: 8 Fälle (0-5), 1 Fall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RP, Trier, 8 Fälle: 1 Fall (0-5), 7 Fälle (15+)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KW41 = 15%, KW42 = 59%, KW43 = 57%, KW 44 = 21%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 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Ausbrüche in KW 43/44: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durchschnittlich 5,8 Fälle, Median=3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Fälle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Großteil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fand in BY, BW (Ferienbeginn KW45) und SH (Ferienende KW42) statt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43/44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Unterallgäu, 22 Fälle: 20 Fälle (6-10), 2 Fälle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BY, Forchheim, 20 Fälle: 3 Fälle (6-10), 11 Fälle (11-14), 3 Fälle (15-20), 3 Fälle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Schwerin, 10 Fälle: 5 Fälle (11-14), 4 Fälle (15-20), 1 Fall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SH, Pinneberg: 10 Fälle: 4 Fälle (6-10), 2 Fälle (15-20), 4 Fälle (21+)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02.11.2020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/>
              <a:t>Für 57 % der Kinder (0 – 5 Jahre) wurde mindestens 1 Symptom angegeben</a:t>
            </a:r>
          </a:p>
          <a:p>
            <a:r>
              <a:rPr lang="de-DE" sz="1400" dirty="0"/>
              <a:t>Häufig genannte Symptome: Fieber (30%), Husten (23%), Schnupfen (20%), Allg. Symptome (16%)</a:t>
            </a:r>
          </a:p>
          <a:p>
            <a:r>
              <a:rPr lang="de-DE" sz="1400" dirty="0"/>
              <a:t>Eine Hospitalisierung lag vor bei: </a:t>
            </a:r>
          </a:p>
          <a:p>
            <a:pPr lvl="1"/>
            <a:r>
              <a:rPr lang="de-DE" sz="1200" dirty="0"/>
              <a:t>0 - 5 Jahre:       458 (4,7%)</a:t>
            </a:r>
          </a:p>
          <a:p>
            <a:pPr lvl="1"/>
            <a:r>
              <a:rPr lang="de-DE" sz="1200" dirty="0"/>
              <a:t>6 - 10 Jahre:     126 (1,3%)</a:t>
            </a:r>
          </a:p>
          <a:p>
            <a:pPr lvl="1"/>
            <a:r>
              <a:rPr lang="de-DE" sz="1200" dirty="0"/>
              <a:t>11 - 14 Jahre:   163 (1,5%)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88177"/>
              </p:ext>
            </p:extLst>
          </p:nvPr>
        </p:nvGraphicFramePr>
        <p:xfrm>
          <a:off x="3721138" y="1378463"/>
          <a:ext cx="4413212" cy="3553037"/>
        </p:xfrm>
        <a:graphic>
          <a:graphicData uri="http://schemas.openxmlformats.org/drawingml/2006/table">
            <a:tbl>
              <a:tblPr firstRow="1" firstCol="1" bandRow="1"/>
              <a:tblGrid>
                <a:gridCol w="181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11-14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Anzahl Fälle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12.708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13.037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14.649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Klinische Infos vorhanden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ohne relevante Symptome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1 Symptom 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	&gt; 1 Symptom</a:t>
                      </a:r>
                    </a:p>
                  </a:txBody>
                  <a:tcPr marL="32226" marR="32226" marT="6119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23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Symptome (Mehrfachnennungen möglich, Nenner = Fälle mit vorhandenen Klinischen Infos)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6" marR="32226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Fieber 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Husten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Schnupfen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Allgemeine Symptome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Halsschmerzen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Durchfall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Geschmacksverlust*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Symptom unbekannt**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Geruchsverlust*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Dyspnoe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Pneumonie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ARDS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Tachykardie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Beatmung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" marR="6119" marT="6119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/>
              <a:t>Angaben liegen bei 5.281 von 10.217 (52%) Kindern im Alter von </a:t>
            </a:r>
            <a:r>
              <a:rPr lang="de-DE" sz="1400" b="1" dirty="0"/>
              <a:t>1 bis 5 Jahren </a:t>
            </a:r>
            <a:r>
              <a:rPr lang="de-DE" sz="1400" dirty="0"/>
              <a:t>vor</a:t>
            </a:r>
          </a:p>
          <a:p>
            <a:pPr lvl="1"/>
            <a:r>
              <a:rPr lang="de-DE" sz="1200" dirty="0"/>
              <a:t>davon wurden insgesamt 2.230 (42%) gemäß § 33 betreut</a:t>
            </a:r>
          </a:p>
          <a:p>
            <a:pPr lvl="1"/>
            <a:r>
              <a:rPr lang="de-DE" sz="1200" dirty="0"/>
              <a:t>in KW 44 hatten 59% der 1-5-Jährigen und 64% der 3-5-Jährigen eine Betreuung gemäß §33 angegeben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Betreuung in einer Einrichtung gemäß § 33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21688"/>
            <a:ext cx="6171876" cy="36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184 Ausbrüche in Kindergärten/Horte (&gt;= 2 Fälle) angelegt</a:t>
            </a:r>
          </a:p>
          <a:p>
            <a:pPr lvl="1"/>
            <a:r>
              <a:rPr lang="de-DE" sz="1200" dirty="0"/>
              <a:t>146 (79%) Ausbrüche inkl. mit Fällen &lt; 15 Jahren, 38% (329/864) der Fälle sind 0 - 5 Jahre alt</a:t>
            </a:r>
          </a:p>
          <a:p>
            <a:pPr lvl="1"/>
            <a:r>
              <a:rPr lang="de-DE" sz="1200" dirty="0"/>
              <a:t>38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" y="1476217"/>
            <a:ext cx="9014605" cy="30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330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299 (91%) Ausbrüche inkl. mit Fällen &lt; 21 Jahren, 11% (6-10J.), 25% (11-14J.), 33% (15-20J.), 31% (21+)</a:t>
            </a:r>
          </a:p>
          <a:p>
            <a:pPr lvl="1"/>
            <a:r>
              <a:rPr lang="de-DE" sz="1200" dirty="0"/>
              <a:t>31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1" y="1478437"/>
            <a:ext cx="8889726" cy="33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27.10.2020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6" y="490627"/>
            <a:ext cx="6207013" cy="42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bis zur KW 44 wurden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12.708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Fälle im Alter 0 – 5 Jahre übermittelt, das entspricht einem Anteil von 2,3% an allen übermittelten Fällen (n = 545.027)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/>
              <a:t>Entwicklung der Fallzahlen: 0 – 5 Jahre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1" y="1061555"/>
            <a:ext cx="5310221" cy="387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" y="1114140"/>
            <a:ext cx="4490047" cy="31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75" y="1114140"/>
            <a:ext cx="4541473" cy="31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" y="744195"/>
            <a:ext cx="8298612" cy="40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6"/>
            <a:ext cx="8358433" cy="40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/>
              <a:t>Für 62% der übermittelten Fälle (0 - 5 Jahre) liegen klinische Informationen vor</a:t>
            </a:r>
          </a:p>
          <a:p>
            <a:r>
              <a:rPr lang="de-DE" sz="1400" dirty="0"/>
              <a:t>Für 26% der Kinder wurde nur ein einziges Symptom angegeben</a:t>
            </a:r>
          </a:p>
          <a:p>
            <a:r>
              <a:rPr lang="de-DE" sz="1400" dirty="0"/>
              <a:t>Häufig genannte </a:t>
            </a:r>
            <a:r>
              <a:rPr lang="de-DE" sz="1400" u="sng" dirty="0"/>
              <a:t>Einzelsymptome</a:t>
            </a:r>
            <a:r>
              <a:rPr lang="de-DE" sz="1400" dirty="0"/>
              <a:t>: Fieber (10%), Husten (4,9%), Schnupfen (4,8%), Allg. Symptome (3,5%)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64453"/>
              </p:ext>
            </p:extLst>
          </p:nvPr>
        </p:nvGraphicFramePr>
        <p:xfrm>
          <a:off x="2425247" y="1674659"/>
          <a:ext cx="4081892" cy="3275759"/>
        </p:xfrm>
        <a:graphic>
          <a:graphicData uri="http://schemas.openxmlformats.org/drawingml/2006/table">
            <a:tbl>
              <a:tblPr firstRow="1" firstCol="1" bandRow="1"/>
              <a:tblGrid>
                <a:gridCol w="168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11-14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12.708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13.037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14.649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Klinische Infos vorhanden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4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Fälle </a:t>
                      </a:r>
                      <a:r>
                        <a:rPr lang="de-DE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 Angabe eines einzigen Symptoms</a:t>
                      </a:r>
                    </a:p>
                  </a:txBody>
                  <a:tcPr marL="37950" marR="37950" marT="6942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4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Einzelsymptome (Nenner = Fälle mit vorhandenen Klinischen Infos)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50" marR="37950" marT="6942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Fieber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Schnupfen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Husten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Allgemeine Symptome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Symptom unbekannt**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Halsschmerzen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Durchfall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Geschmacksverlust*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Dyspnoe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Pneumonie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Geruchsverlust*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Tachykardie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Beatmung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4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Tachypnoe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Bildschirmpräsentation (16:9)</PresentationFormat>
  <Paragraphs>415</Paragraphs>
  <Slides>13</Slides>
  <Notes>8</Notes>
  <HiddenSlides>9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</vt:lpstr>
      <vt:lpstr>ＭＳ 明朝</vt:lpstr>
      <vt:lpstr>Times New Roman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Tomczyk, Sara</cp:lastModifiedBy>
  <cp:revision>319</cp:revision>
  <dcterms:created xsi:type="dcterms:W3CDTF">2015-11-02T12:29:13Z</dcterms:created>
  <dcterms:modified xsi:type="dcterms:W3CDTF">2020-11-02T10:11:22Z</dcterms:modified>
</cp:coreProperties>
</file>