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364" r:id="rId2"/>
    <p:sldId id="365" r:id="rId3"/>
    <p:sldId id="383" r:id="rId4"/>
    <p:sldId id="594" r:id="rId5"/>
    <p:sldId id="601" r:id="rId6"/>
    <p:sldId id="600" r:id="rId7"/>
    <p:sldId id="591" r:id="rId8"/>
    <p:sldId id="602" r:id="rId9"/>
    <p:sldId id="603" r:id="rId10"/>
    <p:sldId id="596" r:id="rId11"/>
    <p:sldId id="597" r:id="rId12"/>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6609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Designformatvorlage 1 - Akz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8FB837D-C827-4EFA-A057-4D05807E0F7C}" styleName="Designformatvorlage 1 - Akz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69012ECD-51FC-41F1-AA8D-1B2483CD663E}" styleName="Helle Formatvorlage 2 - Akz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21E4AEA4-8DFA-4A89-87EB-49C32662AFE0}" styleName="Mittlere Formatvorlage 2 - Akz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ittlere Formatvorlage 1 - Akz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B4B98B0-60AC-42C2-AFA5-B58CD77FA1E5}" styleName="Helle Formatvorlage 1 - Akz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CF1AB2-1976-4502-BF36-3FF5EA218861}" styleName="Mittlere Formatvorlage 4 - Akz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C89EF96-8CEA-46FF-86C4-4CE0E7609802}" styleName="Helle Formatvorlage 3 - Akz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660B408-B3CF-4A94-85FC-2B1E0A45F4A2}" styleName="Dunkle Formatvorlage 2 - Akzent 1/Akz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125E5076-3810-47DD-B79F-674D7AD40C01}" styleName="Dunkle Formatvorlage 1 - Akz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64" autoAdjust="0"/>
    <p:restoredTop sz="85866" autoAdjust="0"/>
  </p:normalViewPr>
  <p:slideViewPr>
    <p:cSldViewPr>
      <p:cViewPr varScale="1">
        <p:scale>
          <a:sx n="100" d="100"/>
          <a:sy n="100" d="100"/>
        </p:scale>
        <p:origin x="-2040"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EA45EFB-BAFA-48EC-819D-9BECC4E90F40}" type="datetimeFigureOut">
              <a:rPr lang="de-DE" smtClean="0"/>
              <a:t>04.11.2020</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D83FEB-770A-496F-973B-C5810568E05C}" type="slidenum">
              <a:rPr lang="de-DE" smtClean="0"/>
              <a:t>‹Nr.›</a:t>
            </a:fld>
            <a:endParaRPr lang="de-DE"/>
          </a:p>
        </p:txBody>
      </p:sp>
    </p:spTree>
    <p:extLst>
      <p:ext uri="{BB962C8B-B14F-4D97-AF65-F5344CB8AC3E}">
        <p14:creationId xmlns:p14="http://schemas.microsoft.com/office/powerpoint/2010/main" val="11601219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baseline="0" dirty="0"/>
          </a:p>
        </p:txBody>
      </p:sp>
      <p:sp>
        <p:nvSpPr>
          <p:cNvPr id="4" name="Foliennummernplatzhalter 3"/>
          <p:cNvSpPr>
            <a:spLocks noGrp="1"/>
          </p:cNvSpPr>
          <p:nvPr>
            <p:ph type="sldNum" sz="quarter" idx="10"/>
          </p:nvPr>
        </p:nvSpPr>
        <p:spPr/>
        <p:txBody>
          <a:bodyPr/>
          <a:lstStyle/>
          <a:p>
            <a:fld id="{72D83FEB-770A-496F-973B-C5810568E05C}" type="slidenum">
              <a:rPr lang="de-DE" smtClean="0"/>
              <a:t>1</a:t>
            </a:fld>
            <a:endParaRPr lang="de-DE"/>
          </a:p>
        </p:txBody>
      </p:sp>
    </p:spTree>
    <p:extLst>
      <p:ext uri="{BB962C8B-B14F-4D97-AF65-F5344CB8AC3E}">
        <p14:creationId xmlns:p14="http://schemas.microsoft.com/office/powerpoint/2010/main" val="4448251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dirty="0" smtClean="0"/>
              <a:t>https://ourworldindata.org/coronavirus/country/japan?country=~JPN</a:t>
            </a:r>
          </a:p>
          <a:p>
            <a:pPr marL="0" marR="0" indent="0" algn="l" defTabSz="914400" rtl="0" eaLnBrk="1" fontAlgn="auto" latinLnBrk="0" hangingPunct="1">
              <a:lnSpc>
                <a:spcPct val="100000"/>
              </a:lnSpc>
              <a:spcBef>
                <a:spcPts val="0"/>
              </a:spcBef>
              <a:spcAft>
                <a:spcPts val="0"/>
              </a:spcAft>
              <a:buClrTx/>
              <a:buSzTx/>
              <a:buFontTx/>
              <a:buNone/>
              <a:tabLst/>
              <a:defRPr/>
            </a:pPr>
            <a:endParaRPr lang="de-DE"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 Japan, countermeasures have been taken based on an analysis of COVID-19, which is characterized by a large proportion of asymptomatic cases among the infected. Most of these asymptomatic cases do not spread the infection, but a small proportion of them — so called super-spreaders — infect multiple people, resulting in a pattern of clusters of new infections.</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Based on this scientific finding, Japan decided to prioritize preventing clusters from spawning new clusters by retroactively tracing the chain of transmission. Under this strategy, the Japanese government conducts rigorous contact tracing; therefore, given its finite testing capacity, Japan’s testing operations are focused on potential and identified clusters as opposed to mass testing.</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Japan’s unique testing policy has been criticized both within and outside of the country, despite the low number of deaths in this country. There is a concern that the actual status of the epidemic in Japan may be inadequately captured, primarily because of the small number of PCR tests. However, compared to other countries, the positivity rate in Japan (the number of positive PRC test results as a percentage of total PCR tests performed) is relatively low at 5.5 percent (compared to 6.0 percent in Germany, 17.4 percent in the United States, and 26.9 percent in the United Kingdom), indicating that Japan has been adequately detecting COVID-19 cases.</a:t>
            </a:r>
            <a:endParaRPr lang="de-DE"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de-DE"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de-DE" dirty="0" smtClean="0"/>
              <a:t>https://www.japantimes.co.jp/opinion/2020/06/28/commentary/japan-commentary/japans-pragmatic-approach-covid-19-testing/</a:t>
            </a:r>
          </a:p>
          <a:p>
            <a:pPr marL="0" marR="0" indent="0" algn="l" defTabSz="914400" rtl="0" eaLnBrk="1" fontAlgn="auto" latinLnBrk="0" hangingPunct="1">
              <a:lnSpc>
                <a:spcPct val="100000"/>
              </a:lnSpc>
              <a:spcBef>
                <a:spcPts val="0"/>
              </a:spcBef>
              <a:spcAft>
                <a:spcPts val="0"/>
              </a:spcAft>
              <a:buClrTx/>
              <a:buSzTx/>
              <a:buFontTx/>
              <a:buNone/>
              <a:tabLst/>
              <a:defRPr/>
            </a:pPr>
            <a:endParaRPr lang="de-DE"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de-DE" dirty="0" err="1" smtClean="0"/>
              <a:t>Covid</a:t>
            </a:r>
            <a:r>
              <a:rPr lang="de-DE" dirty="0" smtClean="0"/>
              <a:t> </a:t>
            </a:r>
            <a:r>
              <a:rPr lang="de-DE" dirty="0" err="1" smtClean="0"/>
              <a:t>app</a:t>
            </a:r>
            <a:endParaRPr lang="de-DE" dirty="0"/>
          </a:p>
        </p:txBody>
      </p:sp>
      <p:sp>
        <p:nvSpPr>
          <p:cNvPr id="4" name="Foliennummernplatzhalter 3"/>
          <p:cNvSpPr>
            <a:spLocks noGrp="1"/>
          </p:cNvSpPr>
          <p:nvPr>
            <p:ph type="sldNum" sz="quarter" idx="10"/>
          </p:nvPr>
        </p:nvSpPr>
        <p:spPr/>
        <p:txBody>
          <a:bodyPr/>
          <a:lstStyle/>
          <a:p>
            <a:fld id="{5D94784D-ACB2-4C06-BA24-2437C87E0754}" type="slidenum">
              <a:rPr lang="de-DE" smtClean="0">
                <a:solidFill>
                  <a:prstClr val="black"/>
                </a:solidFill>
              </a:rPr>
              <a:pPr/>
              <a:t>11</a:t>
            </a:fld>
            <a:endParaRPr lang="de-DE">
              <a:solidFill>
                <a:prstClr val="black"/>
              </a:solidFill>
            </a:endParaRPr>
          </a:p>
        </p:txBody>
      </p:sp>
    </p:spTree>
    <p:extLst>
      <p:ext uri="{BB962C8B-B14F-4D97-AF65-F5344CB8AC3E}">
        <p14:creationId xmlns:p14="http://schemas.microsoft.com/office/powerpoint/2010/main" val="42383202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de-DE" baseline="0" dirty="0"/>
          </a:p>
        </p:txBody>
      </p:sp>
      <p:sp>
        <p:nvSpPr>
          <p:cNvPr id="4" name="Foliennummernplatzhalter 3"/>
          <p:cNvSpPr>
            <a:spLocks noGrp="1"/>
          </p:cNvSpPr>
          <p:nvPr>
            <p:ph type="sldNum" sz="quarter" idx="10"/>
          </p:nvPr>
        </p:nvSpPr>
        <p:spPr/>
        <p:txBody>
          <a:bodyPr/>
          <a:lstStyle/>
          <a:p>
            <a:fld id="{72D83FEB-770A-496F-973B-C5810568E05C}" type="slidenum">
              <a:rPr lang="de-DE" smtClean="0"/>
              <a:t>2</a:t>
            </a:fld>
            <a:endParaRPr lang="de-DE"/>
          </a:p>
        </p:txBody>
      </p:sp>
    </p:spTree>
    <p:extLst>
      <p:ext uri="{BB962C8B-B14F-4D97-AF65-F5344CB8AC3E}">
        <p14:creationId xmlns:p14="http://schemas.microsoft.com/office/powerpoint/2010/main" val="38531422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baseline="0" dirty="0" smtClean="0"/>
              <a:t>Norwegen dazu gekommen</a:t>
            </a:r>
            <a:endParaRPr lang="de-DE" baseline="0" dirty="0"/>
          </a:p>
        </p:txBody>
      </p:sp>
      <p:sp>
        <p:nvSpPr>
          <p:cNvPr id="4" name="Foliennummernplatzhalter 3"/>
          <p:cNvSpPr>
            <a:spLocks noGrp="1"/>
          </p:cNvSpPr>
          <p:nvPr>
            <p:ph type="sldNum" sz="quarter" idx="10"/>
          </p:nvPr>
        </p:nvSpPr>
        <p:spPr/>
        <p:txBody>
          <a:bodyPr/>
          <a:lstStyle/>
          <a:p>
            <a:fld id="{72D83FEB-770A-496F-973B-C5810568E05C}" type="slidenum">
              <a:rPr lang="de-DE" smtClean="0"/>
              <a:t>3</a:t>
            </a:fld>
            <a:endParaRPr lang="de-DE"/>
          </a:p>
        </p:txBody>
      </p:sp>
    </p:spTree>
    <p:extLst>
      <p:ext uri="{BB962C8B-B14F-4D97-AF65-F5344CB8AC3E}">
        <p14:creationId xmlns:p14="http://schemas.microsoft.com/office/powerpoint/2010/main" val="4448251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dirty="0" smtClean="0"/>
              <a:t>Fallzahlen:</a:t>
            </a:r>
            <a:r>
              <a:rPr lang="de-DE" baseline="0" dirty="0" smtClean="0"/>
              <a:t> ECDC</a:t>
            </a:r>
          </a:p>
          <a:p>
            <a:pPr marL="0" marR="0" indent="0" algn="l" defTabSz="914400" rtl="0" eaLnBrk="1" fontAlgn="auto" latinLnBrk="0" hangingPunct="1">
              <a:lnSpc>
                <a:spcPct val="100000"/>
              </a:lnSpc>
              <a:spcBef>
                <a:spcPts val="0"/>
              </a:spcBef>
              <a:spcAft>
                <a:spcPts val="0"/>
              </a:spcAft>
              <a:buClrTx/>
              <a:buSzTx/>
              <a:buFontTx/>
              <a:buNone/>
              <a:tabLst/>
              <a:defRPr/>
            </a:pPr>
            <a:r>
              <a:rPr lang="de-DE" baseline="0" dirty="0" smtClean="0"/>
              <a:t>https://ourworldindata.org/coronavirus/country/japan?country=~JPN</a:t>
            </a:r>
          </a:p>
          <a:p>
            <a:pPr marL="0" marR="0" indent="0" algn="l" defTabSz="914400" rtl="0" eaLnBrk="1" fontAlgn="auto" latinLnBrk="0" hangingPunct="1">
              <a:lnSpc>
                <a:spcPct val="100000"/>
              </a:lnSpc>
              <a:spcBef>
                <a:spcPts val="0"/>
              </a:spcBef>
              <a:spcAft>
                <a:spcPts val="0"/>
              </a:spcAft>
              <a:buClrTx/>
              <a:buSzTx/>
              <a:buFontTx/>
              <a:buNone/>
              <a:tabLst/>
              <a:defRPr/>
            </a:pPr>
            <a:r>
              <a:rPr lang="de-DE" baseline="0" dirty="0" smtClean="0"/>
              <a:t>https://covid19japan.com/</a:t>
            </a:r>
          </a:p>
          <a:p>
            <a:pPr marL="0" marR="0" indent="0" algn="l" defTabSz="914400" rtl="0" eaLnBrk="1" fontAlgn="auto" latinLnBrk="0" hangingPunct="1">
              <a:lnSpc>
                <a:spcPct val="100000"/>
              </a:lnSpc>
              <a:spcBef>
                <a:spcPts val="0"/>
              </a:spcBef>
              <a:spcAft>
                <a:spcPts val="0"/>
              </a:spcAft>
              <a:buClrTx/>
              <a:buSzTx/>
              <a:buFontTx/>
              <a:buNone/>
              <a:tabLst/>
              <a:defRPr/>
            </a:pPr>
            <a:endParaRPr lang="de-DE" baseline="0" dirty="0" smtClean="0"/>
          </a:p>
        </p:txBody>
      </p:sp>
      <p:sp>
        <p:nvSpPr>
          <p:cNvPr id="4" name="Foliennummernplatzhalter 3"/>
          <p:cNvSpPr>
            <a:spLocks noGrp="1"/>
          </p:cNvSpPr>
          <p:nvPr>
            <p:ph type="sldNum" sz="quarter" idx="10"/>
          </p:nvPr>
        </p:nvSpPr>
        <p:spPr/>
        <p:txBody>
          <a:bodyPr/>
          <a:lstStyle/>
          <a:p>
            <a:fld id="{5D94784D-ACB2-4C06-BA24-2437C87E0754}" type="slidenum">
              <a:rPr lang="de-DE" smtClean="0">
                <a:solidFill>
                  <a:prstClr val="black"/>
                </a:solidFill>
              </a:rPr>
              <a:pPr/>
              <a:t>4</a:t>
            </a:fld>
            <a:endParaRPr lang="de-DE">
              <a:solidFill>
                <a:prstClr val="black"/>
              </a:solidFill>
            </a:endParaRPr>
          </a:p>
        </p:txBody>
      </p:sp>
    </p:spTree>
    <p:extLst>
      <p:ext uri="{BB962C8B-B14F-4D97-AF65-F5344CB8AC3E}">
        <p14:creationId xmlns:p14="http://schemas.microsoft.com/office/powerpoint/2010/main" val="42383202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baseline="0" dirty="0" smtClean="0"/>
              <a:t>https://www.who.int/publications/m/item/weekly-epidemiological-update---27-october-2020</a:t>
            </a:r>
          </a:p>
          <a:p>
            <a:pPr marL="0" marR="0" indent="0" algn="l" defTabSz="914400" rtl="0" eaLnBrk="1" fontAlgn="auto" latinLnBrk="0" hangingPunct="1">
              <a:lnSpc>
                <a:spcPct val="100000"/>
              </a:lnSpc>
              <a:spcBef>
                <a:spcPts val="0"/>
              </a:spcBef>
              <a:spcAft>
                <a:spcPts val="0"/>
              </a:spcAft>
              <a:buClrTx/>
              <a:buSzTx/>
              <a:buFontTx/>
              <a:buNone/>
              <a:tabLst/>
              <a:defRPr/>
            </a:pPr>
            <a:r>
              <a:rPr lang="de-DE" dirty="0" smtClean="0"/>
              <a:t>https://thediplomat.com/2020/04/covid-19-strategy-the-japan-model/</a:t>
            </a:r>
          </a:p>
          <a:p>
            <a:pPr marL="0" marR="0" indent="0" algn="l" defTabSz="914400" rtl="0" eaLnBrk="1" fontAlgn="auto" latinLnBrk="0" hangingPunct="1">
              <a:lnSpc>
                <a:spcPct val="100000"/>
              </a:lnSpc>
              <a:spcBef>
                <a:spcPts val="0"/>
              </a:spcBef>
              <a:spcAft>
                <a:spcPts val="0"/>
              </a:spcAft>
              <a:buClrTx/>
              <a:buSzTx/>
              <a:buFontTx/>
              <a:buNone/>
              <a:tabLst/>
              <a:defRPr/>
            </a:pPr>
            <a:r>
              <a:rPr lang="de-DE" dirty="0" smtClean="0"/>
              <a:t>https://www.japan.travel/en/coronavirus/#</a:t>
            </a:r>
            <a:r>
              <a:rPr lang="de-DE" dirty="0" smtClean="0"/>
              <a:t>measures_government</a:t>
            </a:r>
          </a:p>
          <a:p>
            <a:pPr marL="0" marR="0" indent="0" algn="l" defTabSz="914400" rtl="0" eaLnBrk="1" fontAlgn="auto" latinLnBrk="0" hangingPunct="1">
              <a:lnSpc>
                <a:spcPct val="100000"/>
              </a:lnSpc>
              <a:spcBef>
                <a:spcPts val="0"/>
              </a:spcBef>
              <a:spcAft>
                <a:spcPts val="0"/>
              </a:spcAft>
              <a:buClrTx/>
              <a:buSzTx/>
              <a:buFontTx/>
              <a:buNone/>
              <a:tabLst/>
              <a:defRPr/>
            </a:pPr>
            <a:r>
              <a:rPr lang="de-DE" dirty="0" smtClean="0"/>
              <a:t>https://www.japantimes.co.jp/news/2020/11/04/world/contact-tracers-eye-cluster-busting-tackle-covid-19s-new-surge/</a:t>
            </a:r>
            <a:endParaRPr lang="de-DE"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de-DE" dirty="0"/>
          </a:p>
        </p:txBody>
      </p:sp>
      <p:sp>
        <p:nvSpPr>
          <p:cNvPr id="4" name="Foliennummernplatzhalter 3"/>
          <p:cNvSpPr>
            <a:spLocks noGrp="1"/>
          </p:cNvSpPr>
          <p:nvPr>
            <p:ph type="sldNum" sz="quarter" idx="10"/>
          </p:nvPr>
        </p:nvSpPr>
        <p:spPr/>
        <p:txBody>
          <a:bodyPr/>
          <a:lstStyle/>
          <a:p>
            <a:fld id="{5D94784D-ACB2-4C06-BA24-2437C87E0754}" type="slidenum">
              <a:rPr lang="de-DE" smtClean="0">
                <a:solidFill>
                  <a:prstClr val="black"/>
                </a:solidFill>
              </a:rPr>
              <a:pPr/>
              <a:t>5</a:t>
            </a:fld>
            <a:endParaRPr lang="de-DE">
              <a:solidFill>
                <a:prstClr val="black"/>
              </a:solidFill>
            </a:endParaRPr>
          </a:p>
        </p:txBody>
      </p:sp>
    </p:spTree>
    <p:extLst>
      <p:ext uri="{BB962C8B-B14F-4D97-AF65-F5344CB8AC3E}">
        <p14:creationId xmlns:p14="http://schemas.microsoft.com/office/powerpoint/2010/main" val="42383202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de-DE" dirty="0"/>
          </a:p>
        </p:txBody>
      </p:sp>
      <p:sp>
        <p:nvSpPr>
          <p:cNvPr id="4" name="Foliennummernplatzhalter 3"/>
          <p:cNvSpPr>
            <a:spLocks noGrp="1"/>
          </p:cNvSpPr>
          <p:nvPr>
            <p:ph type="sldNum" sz="quarter" idx="10"/>
          </p:nvPr>
        </p:nvSpPr>
        <p:spPr/>
        <p:txBody>
          <a:bodyPr/>
          <a:lstStyle/>
          <a:p>
            <a:fld id="{5D94784D-ACB2-4C06-BA24-2437C87E0754}" type="slidenum">
              <a:rPr lang="de-DE" smtClean="0">
                <a:solidFill>
                  <a:prstClr val="black"/>
                </a:solidFill>
              </a:rPr>
              <a:pPr/>
              <a:t>6</a:t>
            </a:fld>
            <a:endParaRPr lang="de-DE">
              <a:solidFill>
                <a:prstClr val="black"/>
              </a:solidFill>
            </a:endParaRPr>
          </a:p>
        </p:txBody>
      </p:sp>
    </p:spTree>
    <p:extLst>
      <p:ext uri="{BB962C8B-B14F-4D97-AF65-F5344CB8AC3E}">
        <p14:creationId xmlns:p14="http://schemas.microsoft.com/office/powerpoint/2010/main" val="42383202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dirty="0" smtClean="0"/>
              <a:t>https://ourworldindata.org/grapher/covid-stringency-index?time=2020-11-02</a:t>
            </a:r>
            <a:endParaRPr lang="de-DE" dirty="0"/>
          </a:p>
        </p:txBody>
      </p:sp>
      <p:sp>
        <p:nvSpPr>
          <p:cNvPr id="4" name="Foliennummernplatzhalter 3"/>
          <p:cNvSpPr>
            <a:spLocks noGrp="1"/>
          </p:cNvSpPr>
          <p:nvPr>
            <p:ph type="sldNum" sz="quarter" idx="10"/>
          </p:nvPr>
        </p:nvSpPr>
        <p:spPr/>
        <p:txBody>
          <a:bodyPr/>
          <a:lstStyle/>
          <a:p>
            <a:fld id="{5D94784D-ACB2-4C06-BA24-2437C87E0754}" type="slidenum">
              <a:rPr lang="de-DE" smtClean="0">
                <a:solidFill>
                  <a:prstClr val="black"/>
                </a:solidFill>
              </a:rPr>
              <a:pPr/>
              <a:t>8</a:t>
            </a:fld>
            <a:endParaRPr lang="de-DE">
              <a:solidFill>
                <a:prstClr val="black"/>
              </a:solidFill>
            </a:endParaRPr>
          </a:p>
        </p:txBody>
      </p:sp>
    </p:spTree>
    <p:extLst>
      <p:ext uri="{BB962C8B-B14F-4D97-AF65-F5344CB8AC3E}">
        <p14:creationId xmlns:p14="http://schemas.microsoft.com/office/powerpoint/2010/main" val="42383202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dirty="0" smtClean="0"/>
              <a:t>https://ourworldindata.org/grapher/covid-stringency-index?time=2020-11-02</a:t>
            </a:r>
            <a:endParaRPr lang="de-DE" dirty="0"/>
          </a:p>
        </p:txBody>
      </p:sp>
      <p:sp>
        <p:nvSpPr>
          <p:cNvPr id="4" name="Foliennummernplatzhalter 3"/>
          <p:cNvSpPr>
            <a:spLocks noGrp="1"/>
          </p:cNvSpPr>
          <p:nvPr>
            <p:ph type="sldNum" sz="quarter" idx="10"/>
          </p:nvPr>
        </p:nvSpPr>
        <p:spPr/>
        <p:txBody>
          <a:bodyPr/>
          <a:lstStyle/>
          <a:p>
            <a:fld id="{5D94784D-ACB2-4C06-BA24-2437C87E0754}" type="slidenum">
              <a:rPr lang="de-DE" smtClean="0">
                <a:solidFill>
                  <a:prstClr val="black"/>
                </a:solidFill>
              </a:rPr>
              <a:pPr/>
              <a:t>9</a:t>
            </a:fld>
            <a:endParaRPr lang="de-DE">
              <a:solidFill>
                <a:prstClr val="black"/>
              </a:solidFill>
            </a:endParaRPr>
          </a:p>
        </p:txBody>
      </p:sp>
    </p:spTree>
    <p:extLst>
      <p:ext uri="{BB962C8B-B14F-4D97-AF65-F5344CB8AC3E}">
        <p14:creationId xmlns:p14="http://schemas.microsoft.com/office/powerpoint/2010/main" val="42383202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dirty="0" smtClean="0"/>
              <a:t>https://ourworldindata.org/grapher/covid-stringency-index?time=2020-11-02</a:t>
            </a:r>
            <a:endParaRPr lang="de-DE" dirty="0"/>
          </a:p>
        </p:txBody>
      </p:sp>
      <p:sp>
        <p:nvSpPr>
          <p:cNvPr id="4" name="Foliennummernplatzhalter 3"/>
          <p:cNvSpPr>
            <a:spLocks noGrp="1"/>
          </p:cNvSpPr>
          <p:nvPr>
            <p:ph type="sldNum" sz="quarter" idx="10"/>
          </p:nvPr>
        </p:nvSpPr>
        <p:spPr/>
        <p:txBody>
          <a:bodyPr/>
          <a:lstStyle/>
          <a:p>
            <a:fld id="{5D94784D-ACB2-4C06-BA24-2437C87E0754}" type="slidenum">
              <a:rPr lang="de-DE" smtClean="0">
                <a:solidFill>
                  <a:prstClr val="black"/>
                </a:solidFill>
              </a:rPr>
              <a:pPr/>
              <a:t>10</a:t>
            </a:fld>
            <a:endParaRPr lang="de-DE">
              <a:solidFill>
                <a:prstClr val="black"/>
              </a:solidFill>
            </a:endParaRPr>
          </a:p>
        </p:txBody>
      </p:sp>
    </p:spTree>
    <p:extLst>
      <p:ext uri="{BB962C8B-B14F-4D97-AF65-F5344CB8AC3E}">
        <p14:creationId xmlns:p14="http://schemas.microsoft.com/office/powerpoint/2010/main" val="42383202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DA2911CA-0C0D-4F0F-84CF-C2416D7FF593}" type="datetimeFigureOut">
              <a:rPr lang="de-DE" smtClean="0"/>
              <a:t>04.11.2020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4CA59CA-FE7B-467A-B754-EB155CFC0943}" type="slidenum">
              <a:rPr lang="de-DE" smtClean="0"/>
              <a:t>‹Nr.›</a:t>
            </a:fld>
            <a:endParaRPr lang="de-DE"/>
          </a:p>
        </p:txBody>
      </p:sp>
    </p:spTree>
    <p:extLst>
      <p:ext uri="{BB962C8B-B14F-4D97-AF65-F5344CB8AC3E}">
        <p14:creationId xmlns:p14="http://schemas.microsoft.com/office/powerpoint/2010/main" val="4094563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DA2911CA-0C0D-4F0F-84CF-C2416D7FF593}" type="datetimeFigureOut">
              <a:rPr lang="de-DE" smtClean="0"/>
              <a:t>04.11.2020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4CA59CA-FE7B-467A-B754-EB155CFC0943}" type="slidenum">
              <a:rPr lang="de-DE" smtClean="0"/>
              <a:t>‹Nr.›</a:t>
            </a:fld>
            <a:endParaRPr lang="de-DE"/>
          </a:p>
        </p:txBody>
      </p:sp>
    </p:spTree>
    <p:extLst>
      <p:ext uri="{BB962C8B-B14F-4D97-AF65-F5344CB8AC3E}">
        <p14:creationId xmlns:p14="http://schemas.microsoft.com/office/powerpoint/2010/main" val="25177020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DA2911CA-0C0D-4F0F-84CF-C2416D7FF593}" type="datetimeFigureOut">
              <a:rPr lang="de-DE" smtClean="0"/>
              <a:t>04.11.2020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4CA59CA-FE7B-467A-B754-EB155CFC0943}" type="slidenum">
              <a:rPr lang="de-DE" smtClean="0"/>
              <a:t>‹Nr.›</a:t>
            </a:fld>
            <a:endParaRPr lang="de-DE"/>
          </a:p>
        </p:txBody>
      </p:sp>
    </p:spTree>
    <p:extLst>
      <p:ext uri="{BB962C8B-B14F-4D97-AF65-F5344CB8AC3E}">
        <p14:creationId xmlns:p14="http://schemas.microsoft.com/office/powerpoint/2010/main" val="502774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1_Titel und Inhalt">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7C18AB66-73C6-482C-A963-78CAF95DF4BE}" type="datetimeFigureOut">
              <a:rPr lang="de-DE" smtClean="0"/>
              <a:pPr/>
              <a:t>04.11.2020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AFDD785-DE91-4437-8C59-C2026FC9AFE6}" type="slidenum">
              <a:rPr lang="de-DE" smtClean="0"/>
              <a:pPr/>
              <a:t>‹Nr.›</a:t>
            </a:fld>
            <a:endParaRPr lang="de-DE"/>
          </a:p>
        </p:txBody>
      </p:sp>
      <p:sp>
        <p:nvSpPr>
          <p:cNvPr id="11" name="Inhaltsplatzhalter 2"/>
          <p:cNvSpPr>
            <a:spLocks noGrp="1"/>
          </p:cNvSpPr>
          <p:nvPr>
            <p:ph sz="quarter" idx="13"/>
          </p:nvPr>
        </p:nvSpPr>
        <p:spPr>
          <a:xfrm>
            <a:off x="457199" y="1155700"/>
            <a:ext cx="8092593" cy="5302250"/>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7" name="Titelplatzhalter 1"/>
          <p:cNvSpPr>
            <a:spLocks noGrp="1"/>
          </p:cNvSpPr>
          <p:nvPr>
            <p:ph type="title"/>
          </p:nvPr>
        </p:nvSpPr>
        <p:spPr>
          <a:xfrm>
            <a:off x="457200" y="692696"/>
            <a:ext cx="8092592" cy="338554"/>
          </a:xfrm>
          <a:prstGeom prst="rect">
            <a:avLst/>
          </a:prstGeom>
        </p:spPr>
        <p:txBody>
          <a:bodyPr vert="horz" lIns="0" tIns="0" rIns="0" bIns="0" rtlCol="0" anchor="t" anchorCtr="0">
            <a:spAutoFit/>
          </a:bodyPr>
          <a:lstStyle/>
          <a:p>
            <a:r>
              <a:rPr lang="de-DE"/>
              <a:t>Titelmasterformat durch Klicken bearbeiten</a:t>
            </a:r>
            <a:endParaRPr lang="de-DE" dirty="0"/>
          </a:p>
        </p:txBody>
      </p:sp>
    </p:spTree>
    <p:extLst>
      <p:ext uri="{BB962C8B-B14F-4D97-AF65-F5344CB8AC3E}">
        <p14:creationId xmlns:p14="http://schemas.microsoft.com/office/powerpoint/2010/main" val="13130118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DA2911CA-0C0D-4F0F-84CF-C2416D7FF593}" type="datetimeFigureOut">
              <a:rPr lang="de-DE" smtClean="0"/>
              <a:t>04.11.2020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4CA59CA-FE7B-467A-B754-EB155CFC0943}" type="slidenum">
              <a:rPr lang="de-DE" smtClean="0"/>
              <a:t>‹Nr.›</a:t>
            </a:fld>
            <a:endParaRPr lang="de-DE"/>
          </a:p>
        </p:txBody>
      </p:sp>
    </p:spTree>
    <p:extLst>
      <p:ext uri="{BB962C8B-B14F-4D97-AF65-F5344CB8AC3E}">
        <p14:creationId xmlns:p14="http://schemas.microsoft.com/office/powerpoint/2010/main" val="1623733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fld id="{DA2911CA-0C0D-4F0F-84CF-C2416D7FF593}" type="datetimeFigureOut">
              <a:rPr lang="de-DE" smtClean="0"/>
              <a:t>04.11.2020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4CA59CA-FE7B-467A-B754-EB155CFC0943}" type="slidenum">
              <a:rPr lang="de-DE" smtClean="0"/>
              <a:t>‹Nr.›</a:t>
            </a:fld>
            <a:endParaRPr lang="de-DE"/>
          </a:p>
        </p:txBody>
      </p:sp>
    </p:spTree>
    <p:extLst>
      <p:ext uri="{BB962C8B-B14F-4D97-AF65-F5344CB8AC3E}">
        <p14:creationId xmlns:p14="http://schemas.microsoft.com/office/powerpoint/2010/main" val="2827823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DA2911CA-0C0D-4F0F-84CF-C2416D7FF593}" type="datetimeFigureOut">
              <a:rPr lang="de-DE" smtClean="0"/>
              <a:t>04.11.2020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94CA59CA-FE7B-467A-B754-EB155CFC0943}" type="slidenum">
              <a:rPr lang="de-DE" smtClean="0"/>
              <a:t>‹Nr.›</a:t>
            </a:fld>
            <a:endParaRPr lang="de-DE"/>
          </a:p>
        </p:txBody>
      </p:sp>
    </p:spTree>
    <p:extLst>
      <p:ext uri="{BB962C8B-B14F-4D97-AF65-F5344CB8AC3E}">
        <p14:creationId xmlns:p14="http://schemas.microsoft.com/office/powerpoint/2010/main" val="40227980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DA2911CA-0C0D-4F0F-84CF-C2416D7FF593}" type="datetimeFigureOut">
              <a:rPr lang="de-DE" smtClean="0"/>
              <a:t>04.11.2020</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94CA59CA-FE7B-467A-B754-EB155CFC0943}" type="slidenum">
              <a:rPr lang="de-DE" smtClean="0"/>
              <a:t>‹Nr.›</a:t>
            </a:fld>
            <a:endParaRPr lang="de-DE"/>
          </a:p>
        </p:txBody>
      </p:sp>
    </p:spTree>
    <p:extLst>
      <p:ext uri="{BB962C8B-B14F-4D97-AF65-F5344CB8AC3E}">
        <p14:creationId xmlns:p14="http://schemas.microsoft.com/office/powerpoint/2010/main" val="4760855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DA2911CA-0C0D-4F0F-84CF-C2416D7FF593}" type="datetimeFigureOut">
              <a:rPr lang="de-DE" smtClean="0"/>
              <a:t>04.11.2020</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94CA59CA-FE7B-467A-B754-EB155CFC0943}" type="slidenum">
              <a:rPr lang="de-DE" smtClean="0"/>
              <a:t>‹Nr.›</a:t>
            </a:fld>
            <a:endParaRPr lang="de-DE"/>
          </a:p>
        </p:txBody>
      </p:sp>
    </p:spTree>
    <p:extLst>
      <p:ext uri="{BB962C8B-B14F-4D97-AF65-F5344CB8AC3E}">
        <p14:creationId xmlns:p14="http://schemas.microsoft.com/office/powerpoint/2010/main" val="1870123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DA2911CA-0C0D-4F0F-84CF-C2416D7FF593}" type="datetimeFigureOut">
              <a:rPr lang="de-DE" smtClean="0"/>
              <a:t>04.11.2020</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94CA59CA-FE7B-467A-B754-EB155CFC0943}" type="slidenum">
              <a:rPr lang="de-DE" smtClean="0"/>
              <a:t>‹Nr.›</a:t>
            </a:fld>
            <a:endParaRPr lang="de-DE"/>
          </a:p>
        </p:txBody>
      </p:sp>
    </p:spTree>
    <p:extLst>
      <p:ext uri="{BB962C8B-B14F-4D97-AF65-F5344CB8AC3E}">
        <p14:creationId xmlns:p14="http://schemas.microsoft.com/office/powerpoint/2010/main" val="13370602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DA2911CA-0C0D-4F0F-84CF-C2416D7FF593}" type="datetimeFigureOut">
              <a:rPr lang="de-DE" smtClean="0"/>
              <a:t>04.11.2020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94CA59CA-FE7B-467A-B754-EB155CFC0943}" type="slidenum">
              <a:rPr lang="de-DE" smtClean="0"/>
              <a:t>‹Nr.›</a:t>
            </a:fld>
            <a:endParaRPr lang="de-DE"/>
          </a:p>
        </p:txBody>
      </p:sp>
    </p:spTree>
    <p:extLst>
      <p:ext uri="{BB962C8B-B14F-4D97-AF65-F5344CB8AC3E}">
        <p14:creationId xmlns:p14="http://schemas.microsoft.com/office/powerpoint/2010/main" val="2241885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DA2911CA-0C0D-4F0F-84CF-C2416D7FF593}" type="datetimeFigureOut">
              <a:rPr lang="de-DE" smtClean="0"/>
              <a:t>04.11.2020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94CA59CA-FE7B-467A-B754-EB155CFC0943}" type="slidenum">
              <a:rPr lang="de-DE" smtClean="0"/>
              <a:t>‹Nr.›</a:t>
            </a:fld>
            <a:endParaRPr lang="de-DE"/>
          </a:p>
        </p:txBody>
      </p:sp>
    </p:spTree>
    <p:extLst>
      <p:ext uri="{BB962C8B-B14F-4D97-AF65-F5344CB8AC3E}">
        <p14:creationId xmlns:p14="http://schemas.microsoft.com/office/powerpoint/2010/main" val="35370708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2911CA-0C0D-4F0F-84CF-C2416D7FF593}" type="datetimeFigureOut">
              <a:rPr lang="de-DE" smtClean="0"/>
              <a:t>04.11.2020</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CA59CA-FE7B-467A-B754-EB155CFC0943}" type="slidenum">
              <a:rPr lang="de-DE" smtClean="0"/>
              <a:t>‹Nr.›</a:t>
            </a:fld>
            <a:endParaRPr lang="de-DE"/>
          </a:p>
        </p:txBody>
      </p:sp>
    </p:spTree>
    <p:extLst>
      <p:ext uri="{BB962C8B-B14F-4D97-AF65-F5344CB8AC3E}">
        <p14:creationId xmlns:p14="http://schemas.microsoft.com/office/powerpoint/2010/main" val="39633283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www.bsg.ox.ac.uk/research/research-projects/oxford-covid-19-government-response-tracker" TargetMode="External"/><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12.xml"/><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2.xml"/><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txBox="1">
            <a:spLocks/>
          </p:cNvSpPr>
          <p:nvPr/>
        </p:nvSpPr>
        <p:spPr>
          <a:xfrm>
            <a:off x="179512" y="332656"/>
            <a:ext cx="8802724" cy="369332"/>
          </a:xfrm>
          <a:prstGeom prst="rect">
            <a:avLst/>
          </a:prstGeom>
        </p:spPr>
        <p:txBody>
          <a:bodyPr vert="horz" wrap="square" lIns="0" tIns="0" rIns="0" bIns="0" rtlCol="0" anchor="t" anchorCtr="0">
            <a:spAutoFit/>
          </a:bodyPr>
          <a:lstStyle>
            <a:lvl1pPr algn="l" defTabSz="457200" rtl="0" eaLnBrk="1" latinLnBrk="0" hangingPunct="1">
              <a:lnSpc>
                <a:spcPct val="100000"/>
              </a:lnSpc>
              <a:spcBef>
                <a:spcPct val="0"/>
              </a:spcBef>
              <a:buNone/>
              <a:defRPr sz="2200" b="1" kern="1200">
                <a:solidFill>
                  <a:srgbClr val="006EC7"/>
                </a:solidFill>
                <a:latin typeface="+mj-lt"/>
                <a:ea typeface="+mj-ea"/>
                <a:cs typeface="+mj-cs"/>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de-DE" sz="2400" b="1" i="0" u="none" strike="noStrike" kern="1200" cap="none" spc="0" normalizeH="0" baseline="0" noProof="0" dirty="0">
                <a:ln>
                  <a:noFill/>
                </a:ln>
                <a:solidFill>
                  <a:srgbClr val="006EC7"/>
                </a:solidFill>
                <a:effectLst/>
                <a:uLnTx/>
                <a:uFillTx/>
                <a:latin typeface="Calibri"/>
                <a:ea typeface="+mj-ea"/>
                <a:cs typeface="+mj-cs"/>
              </a:rPr>
              <a:t>Top 10 Länder</a:t>
            </a:r>
            <a:r>
              <a:rPr kumimoji="0" lang="de-DE" sz="2400" b="1" i="0" u="none" strike="noStrike" kern="1200" cap="none" spc="0" normalizeH="0" noProof="0" dirty="0">
                <a:ln>
                  <a:noFill/>
                </a:ln>
                <a:solidFill>
                  <a:srgbClr val="006EC7"/>
                </a:solidFill>
                <a:effectLst/>
                <a:uLnTx/>
                <a:uFillTx/>
                <a:latin typeface="Calibri"/>
                <a:ea typeface="+mj-ea"/>
                <a:cs typeface="+mj-cs"/>
              </a:rPr>
              <a:t> nach Anzahl neuer Fälle in den letzten 7 Tagen</a:t>
            </a:r>
            <a:endParaRPr kumimoji="0" lang="de-DE" sz="2400" b="1" i="0" u="none" strike="noStrike" kern="1200" cap="none" spc="0" normalizeH="0" baseline="0" noProof="0" dirty="0">
              <a:ln>
                <a:noFill/>
              </a:ln>
              <a:solidFill>
                <a:srgbClr val="006EC7"/>
              </a:solidFill>
              <a:effectLst/>
              <a:uLnTx/>
              <a:uFillTx/>
              <a:latin typeface="Calibri"/>
              <a:ea typeface="+mj-ea"/>
              <a:cs typeface="+mj-cs"/>
            </a:endParaRPr>
          </a:p>
        </p:txBody>
      </p:sp>
      <p:cxnSp>
        <p:nvCxnSpPr>
          <p:cNvPr id="6" name="Gerade Verbindung 5"/>
          <p:cNvCxnSpPr/>
          <p:nvPr/>
        </p:nvCxnSpPr>
        <p:spPr>
          <a:xfrm>
            <a:off x="0" y="908720"/>
            <a:ext cx="9144000" cy="0"/>
          </a:xfrm>
          <a:prstGeom prst="line">
            <a:avLst/>
          </a:prstGeom>
          <a:noFill/>
          <a:ln w="19050" cap="flat" cmpd="sng" algn="ctr">
            <a:solidFill>
              <a:srgbClr val="006EC7"/>
            </a:solidFill>
            <a:prstDash val="solid"/>
          </a:ln>
          <a:effectLst/>
        </p:spPr>
      </p:cxnSp>
      <p:sp>
        <p:nvSpPr>
          <p:cNvPr id="7" name="Textfeld 6"/>
          <p:cNvSpPr txBox="1"/>
          <p:nvPr/>
        </p:nvSpPr>
        <p:spPr>
          <a:xfrm>
            <a:off x="2597132" y="913705"/>
            <a:ext cx="4105226" cy="830997"/>
          </a:xfrm>
          <a:prstGeom prst="rect">
            <a:avLst/>
          </a:prstGeom>
          <a:noFill/>
        </p:spPr>
        <p:txBody>
          <a:bodyPr wrap="none" rtlCol="0">
            <a:spAutoFit/>
          </a:bodyPr>
          <a:lstStyle/>
          <a:p>
            <a:r>
              <a:rPr lang="de-DE" sz="2400" b="1" dirty="0" smtClean="0">
                <a:solidFill>
                  <a:schemeClr val="tx2"/>
                </a:solidFill>
              </a:rPr>
              <a:t>47.093.220</a:t>
            </a:r>
            <a:r>
              <a:rPr lang="en-US" sz="2400" b="1" dirty="0" smtClean="0">
                <a:solidFill>
                  <a:schemeClr val="tx2"/>
                </a:solidFill>
              </a:rPr>
              <a:t> </a:t>
            </a:r>
            <a:r>
              <a:rPr lang="en-US" sz="2400" b="1" dirty="0" err="1">
                <a:solidFill>
                  <a:schemeClr val="tx2"/>
                </a:solidFill>
              </a:rPr>
              <a:t>Fälle</a:t>
            </a:r>
            <a:r>
              <a:rPr lang="en-US" sz="2400" b="1" dirty="0">
                <a:solidFill>
                  <a:schemeClr val="tx2"/>
                </a:solidFill>
              </a:rPr>
              <a:t> </a:t>
            </a:r>
          </a:p>
          <a:p>
            <a:r>
              <a:rPr lang="de-DE" sz="2400" b="1" dirty="0" smtClean="0">
                <a:solidFill>
                  <a:schemeClr val="tx2"/>
                </a:solidFill>
              </a:rPr>
              <a:t>1.297.2790 </a:t>
            </a:r>
            <a:r>
              <a:rPr lang="en-US" sz="2400" b="1" dirty="0" err="1" smtClean="0">
                <a:solidFill>
                  <a:schemeClr val="tx2"/>
                </a:solidFill>
              </a:rPr>
              <a:t>Verstorbene</a:t>
            </a:r>
            <a:r>
              <a:rPr lang="en-US" sz="2400" b="1" dirty="0" smtClean="0">
                <a:solidFill>
                  <a:schemeClr val="tx2"/>
                </a:solidFill>
              </a:rPr>
              <a:t> </a:t>
            </a:r>
            <a:r>
              <a:rPr lang="en-US" sz="2400" b="1" dirty="0">
                <a:solidFill>
                  <a:schemeClr val="tx2"/>
                </a:solidFill>
                <a:latin typeface="Calibri"/>
              </a:rPr>
              <a:t>(2,6%)</a:t>
            </a:r>
          </a:p>
        </p:txBody>
      </p:sp>
      <p:sp>
        <p:nvSpPr>
          <p:cNvPr id="8" name="Textfeld 7"/>
          <p:cNvSpPr txBox="1"/>
          <p:nvPr/>
        </p:nvSpPr>
        <p:spPr>
          <a:xfrm>
            <a:off x="5903640" y="6577607"/>
            <a:ext cx="3240360" cy="307777"/>
          </a:xfrm>
          <a:prstGeom prst="rect">
            <a:avLst/>
          </a:prstGeom>
          <a:noFill/>
        </p:spPr>
        <p:txBody>
          <a:bodyPr wrap="square" rtlCol="0">
            <a:spAutoFit/>
          </a:bodyPr>
          <a:lstStyle/>
          <a:p>
            <a:pPr algn="r"/>
            <a:r>
              <a:rPr lang="de-DE" sz="1400" i="1" dirty="0">
                <a:solidFill>
                  <a:prstClr val="black"/>
                </a:solidFill>
              </a:rPr>
              <a:t>Quelle: ECDC, Stand: </a:t>
            </a:r>
            <a:r>
              <a:rPr lang="de-DE" sz="1400" i="1" dirty="0" smtClean="0">
                <a:solidFill>
                  <a:prstClr val="black"/>
                </a:solidFill>
              </a:rPr>
              <a:t>03.11.2020</a:t>
            </a:r>
            <a:endParaRPr lang="de-DE" sz="1400" i="1" dirty="0">
              <a:solidFill>
                <a:prstClr val="black"/>
              </a:solidFill>
            </a:endParaRPr>
          </a:p>
        </p:txBody>
      </p:sp>
      <p:graphicFrame>
        <p:nvGraphicFramePr>
          <p:cNvPr id="3" name="Tabelle 2"/>
          <p:cNvGraphicFramePr>
            <a:graphicFrameLocks noGrp="1"/>
          </p:cNvGraphicFramePr>
          <p:nvPr>
            <p:extLst>
              <p:ext uri="{D42A27DB-BD31-4B8C-83A1-F6EECF244321}">
                <p14:modId xmlns:p14="http://schemas.microsoft.com/office/powerpoint/2010/main" val="3146146152"/>
              </p:ext>
            </p:extLst>
          </p:nvPr>
        </p:nvGraphicFramePr>
        <p:xfrm>
          <a:off x="110666" y="1744702"/>
          <a:ext cx="8925830" cy="4715372"/>
        </p:xfrm>
        <a:graphic>
          <a:graphicData uri="http://schemas.openxmlformats.org/drawingml/2006/table">
            <a:tbl>
              <a:tblPr firstRow="1" firstCol="1" bandRow="1"/>
              <a:tblGrid>
                <a:gridCol w="1509006">
                  <a:extLst>
                    <a:ext uri="{9D8B030D-6E8A-4147-A177-3AD203B41FA5}">
                      <a16:colId xmlns="" xmlns:a16="http://schemas.microsoft.com/office/drawing/2014/main" val="20000"/>
                    </a:ext>
                  </a:extLst>
                </a:gridCol>
                <a:gridCol w="1080120">
                  <a:extLst>
                    <a:ext uri="{9D8B030D-6E8A-4147-A177-3AD203B41FA5}">
                      <a16:colId xmlns="" xmlns:a16="http://schemas.microsoft.com/office/drawing/2014/main" val="20001"/>
                    </a:ext>
                  </a:extLst>
                </a:gridCol>
                <a:gridCol w="1440160">
                  <a:extLst>
                    <a:ext uri="{9D8B030D-6E8A-4147-A177-3AD203B41FA5}">
                      <a16:colId xmlns="" xmlns:a16="http://schemas.microsoft.com/office/drawing/2014/main" val="20002"/>
                    </a:ext>
                  </a:extLst>
                </a:gridCol>
                <a:gridCol w="1080120">
                  <a:extLst>
                    <a:ext uri="{9D8B030D-6E8A-4147-A177-3AD203B41FA5}">
                      <a16:colId xmlns="" xmlns:a16="http://schemas.microsoft.com/office/drawing/2014/main" val="20003"/>
                    </a:ext>
                  </a:extLst>
                </a:gridCol>
                <a:gridCol w="1512168">
                  <a:extLst>
                    <a:ext uri="{9D8B030D-6E8A-4147-A177-3AD203B41FA5}">
                      <a16:colId xmlns="" xmlns:a16="http://schemas.microsoft.com/office/drawing/2014/main" val="20004"/>
                    </a:ext>
                  </a:extLst>
                </a:gridCol>
                <a:gridCol w="792088">
                  <a:extLst>
                    <a:ext uri="{9D8B030D-6E8A-4147-A177-3AD203B41FA5}">
                      <a16:colId xmlns="" xmlns:a16="http://schemas.microsoft.com/office/drawing/2014/main" val="20005"/>
                    </a:ext>
                  </a:extLst>
                </a:gridCol>
                <a:gridCol w="864096">
                  <a:extLst>
                    <a:ext uri="{9D8B030D-6E8A-4147-A177-3AD203B41FA5}">
                      <a16:colId xmlns="" xmlns:a16="http://schemas.microsoft.com/office/drawing/2014/main" val="20006"/>
                    </a:ext>
                  </a:extLst>
                </a:gridCol>
                <a:gridCol w="648072">
                  <a:extLst>
                    <a:ext uri="{9D8B030D-6E8A-4147-A177-3AD203B41FA5}">
                      <a16:colId xmlns="" xmlns:a16="http://schemas.microsoft.com/office/drawing/2014/main" val="20007"/>
                    </a:ext>
                  </a:extLst>
                </a:gridCol>
              </a:tblGrid>
              <a:tr h="798582">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de-DE" sz="1600" b="1" i="0" u="none" strike="noStrike" kern="1200" dirty="0">
                          <a:solidFill>
                            <a:srgbClr val="366092"/>
                          </a:solidFill>
                          <a:effectLst/>
                          <a:latin typeface="+mn-lt"/>
                          <a:ea typeface="+mn-ea"/>
                          <a:cs typeface="+mn-cs"/>
                        </a:rPr>
                        <a:t>Land</a:t>
                      </a:r>
                    </a:p>
                  </a:txBody>
                  <a:tcPr marL="51784" marR="51784" marT="0" marB="0" anchor="ctr">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de-DE" sz="1600" b="1" i="0" u="none" strike="noStrike" kern="1200" dirty="0">
                          <a:solidFill>
                            <a:srgbClr val="366092"/>
                          </a:solidFill>
                          <a:effectLst/>
                          <a:latin typeface="+mn-lt"/>
                          <a:ea typeface="+mn-ea"/>
                          <a:cs typeface="+mn-cs"/>
                        </a:rPr>
                        <a:t>Fälle kumulativ</a:t>
                      </a:r>
                    </a:p>
                  </a:txBody>
                  <a:tcPr marL="51784" marR="51784" marT="0" marB="0" anchor="ctr">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de-DE" sz="1600" b="1" i="0" u="none" strike="noStrike" kern="1200" dirty="0">
                          <a:solidFill>
                            <a:srgbClr val="366092"/>
                          </a:solidFill>
                          <a:effectLst/>
                          <a:latin typeface="+mn-lt"/>
                          <a:ea typeface="+mn-ea"/>
                          <a:cs typeface="+mn-cs"/>
                        </a:rPr>
                        <a:t>Neue Fälle in den letzten 7T</a:t>
                      </a:r>
                    </a:p>
                  </a:txBody>
                  <a:tcPr marL="51784" marR="51784" marT="0" marB="0" anchor="ctr">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de-DE" sz="1600" b="1" i="0" u="none" strike="noStrike" kern="1200" dirty="0">
                          <a:solidFill>
                            <a:srgbClr val="366092"/>
                          </a:solidFill>
                          <a:effectLst/>
                          <a:latin typeface="+mn-lt"/>
                          <a:ea typeface="+mn-ea"/>
                          <a:cs typeface="+mn-cs"/>
                        </a:rPr>
                        <a:t>Veränderung % (7T)</a:t>
                      </a:r>
                    </a:p>
                  </a:txBody>
                  <a:tcPr marL="51784" marR="51784" marT="0" marB="0" anchor="ctr">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de-DE" sz="1600" b="1" i="0" u="none" strike="noStrike" kern="1200" dirty="0">
                          <a:solidFill>
                            <a:srgbClr val="366092"/>
                          </a:solidFill>
                          <a:effectLst/>
                          <a:latin typeface="+mn-lt"/>
                          <a:ea typeface="+mn-ea"/>
                          <a:cs typeface="+mn-cs"/>
                        </a:rPr>
                        <a:t>7d-Inzidenz/ 100.000 </a:t>
                      </a:r>
                      <a:r>
                        <a:rPr lang="de-DE" sz="1600" b="1" i="0" u="none" strike="noStrike" kern="1200" dirty="0" err="1">
                          <a:solidFill>
                            <a:srgbClr val="366092"/>
                          </a:solidFill>
                          <a:effectLst/>
                          <a:latin typeface="+mn-lt"/>
                          <a:ea typeface="+mn-ea"/>
                          <a:cs typeface="+mn-cs"/>
                        </a:rPr>
                        <a:t>Ew</a:t>
                      </a:r>
                      <a:endParaRPr lang="de-DE" sz="1600" b="1" i="0" u="none" strike="noStrike" kern="1200" dirty="0">
                        <a:solidFill>
                          <a:srgbClr val="366092"/>
                        </a:solidFill>
                        <a:effectLst/>
                        <a:latin typeface="+mn-lt"/>
                        <a:ea typeface="+mn-ea"/>
                        <a:cs typeface="+mn-cs"/>
                      </a:endParaRPr>
                    </a:p>
                  </a:txBody>
                  <a:tcPr marL="51784" marR="51784" marT="0" marB="0" anchor="ctr">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de-DE" sz="1600" b="1" i="0" u="none" strike="noStrike" kern="1200" dirty="0">
                          <a:solidFill>
                            <a:srgbClr val="366092"/>
                          </a:solidFill>
                          <a:effectLst/>
                          <a:latin typeface="+mn-lt"/>
                          <a:ea typeface="+mn-ea"/>
                          <a:cs typeface="+mn-cs"/>
                        </a:rPr>
                        <a:t>R (7T)</a:t>
                      </a:r>
                    </a:p>
                  </a:txBody>
                  <a:tcPr marL="51784" marR="51784" marT="0" marB="0" anchor="ctr">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de-DE" sz="1600" b="1" i="0" u="none" strike="noStrike" kern="1200" dirty="0">
                          <a:solidFill>
                            <a:srgbClr val="366092"/>
                          </a:solidFill>
                          <a:effectLst/>
                          <a:latin typeface="+mn-lt"/>
                          <a:ea typeface="+mn-ea"/>
                          <a:cs typeface="+mn-cs"/>
                        </a:rPr>
                        <a:t>CFR %</a:t>
                      </a:r>
                    </a:p>
                  </a:txBody>
                  <a:tcPr marL="51784" marR="51784" marT="0" marB="0" anchor="ctr">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de-DE" sz="1600" b="1" i="0" u="none" strike="noStrike" kern="1200" dirty="0">
                          <a:solidFill>
                            <a:srgbClr val="366092"/>
                          </a:solidFill>
                          <a:effectLst/>
                          <a:latin typeface="+mn-lt"/>
                          <a:ea typeface="+mn-ea"/>
                          <a:cs typeface="+mn-cs"/>
                        </a:rPr>
                        <a:t>Trend</a:t>
                      </a:r>
                    </a:p>
                  </a:txBody>
                  <a:tcPr marL="51784" marR="51784" marT="0" marB="0" anchor="ctr">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 xmlns:a16="http://schemas.microsoft.com/office/drawing/2014/main" val="10000"/>
                  </a:ext>
                </a:extLst>
              </a:tr>
              <a:tr h="303563">
                <a:tc>
                  <a:txBody>
                    <a:bodyPr/>
                    <a:lstStyle/>
                    <a:p>
                      <a:pPr algn="l" fontAlgn="b"/>
                      <a:r>
                        <a:rPr lang="de-DE" sz="1800" b="1" i="0" u="none" strike="noStrike" kern="1200" dirty="0">
                          <a:solidFill>
                            <a:schemeClr val="tx2"/>
                          </a:solidFill>
                          <a:effectLst/>
                          <a:latin typeface="Calibri"/>
                          <a:ea typeface="+mn-ea"/>
                          <a:cs typeface="+mn-cs"/>
                        </a:rPr>
                        <a:t>Vereinigte Staaten</a:t>
                      </a:r>
                    </a:p>
                  </a:txBody>
                  <a:tcPr marL="9525" marR="9525" marT="9525" marB="0" anchor="b">
                    <a:lnL>
                      <a:noFill/>
                    </a:lnL>
                    <a:lnR>
                      <a:noFill/>
                    </a:lnR>
                    <a:lnT w="12700" cap="flat" cmpd="sng" algn="ctr">
                      <a:solidFill>
                        <a:srgbClr val="4F81BD"/>
                      </a:solidFill>
                      <a:prstDash val="solid"/>
                      <a:round/>
                      <a:headEnd type="none" w="med" len="med"/>
                      <a:tailEnd type="none" w="med" len="med"/>
                    </a:lnT>
                    <a:lnB>
                      <a:noFill/>
                    </a:lnB>
                    <a:solidFill>
                      <a:srgbClr val="D3DFEE"/>
                    </a:solidFill>
                  </a:tcPr>
                </a:tc>
                <a:tc>
                  <a:txBody>
                    <a:bodyPr/>
                    <a:lstStyle/>
                    <a:p>
                      <a:pPr marL="0" algn="r" defTabSz="914400" rtl="0" eaLnBrk="1" fontAlgn="b" latinLnBrk="0" hangingPunct="1"/>
                      <a:r>
                        <a:rPr lang="de-DE" sz="1800" b="0" i="0" u="none" strike="noStrike" kern="1200" dirty="0" smtClean="0">
                          <a:solidFill>
                            <a:srgbClr val="002060"/>
                          </a:solidFill>
                          <a:effectLst/>
                          <a:latin typeface="Calibri" panose="020F0502020204030204" pitchFamily="34" charset="0"/>
                          <a:ea typeface="+mn-ea"/>
                          <a:cs typeface="+mn-cs"/>
                        </a:rPr>
                        <a:t>9.291.245</a:t>
                      </a:r>
                      <a:endParaRPr lang="de-DE" sz="1800" b="0" i="0" u="none" strike="noStrike" kern="1200" dirty="0">
                        <a:solidFill>
                          <a:srgbClr val="002060"/>
                        </a:solidFill>
                        <a:effectLst/>
                        <a:latin typeface="Calibri" panose="020F0502020204030204" pitchFamily="34" charset="0"/>
                        <a:ea typeface="+mn-ea"/>
                        <a:cs typeface="+mn-cs"/>
                      </a:endParaRPr>
                    </a:p>
                  </a:txBody>
                  <a:tcPr marL="9525" marR="9525" marT="9525" marB="0" anchor="b">
                    <a:lnL>
                      <a:noFill/>
                    </a:lnL>
                    <a:lnR>
                      <a:noFill/>
                    </a:lnR>
                    <a:lnT w="12700" cap="flat" cmpd="sng" algn="ctr">
                      <a:solidFill>
                        <a:srgbClr val="4F81BD"/>
                      </a:solidFill>
                      <a:prstDash val="solid"/>
                      <a:round/>
                      <a:headEnd type="none" w="med" len="med"/>
                      <a:tailEnd type="none" w="med" len="med"/>
                    </a:lnT>
                    <a:lnB>
                      <a:noFill/>
                    </a:lnB>
                    <a:solidFill>
                      <a:srgbClr val="D3DFEE"/>
                    </a:solidFill>
                  </a:tcPr>
                </a:tc>
                <a:tc>
                  <a:txBody>
                    <a:bodyPr/>
                    <a:lstStyle/>
                    <a:p>
                      <a:pPr marL="0" algn="r" defTabSz="914400" rtl="0" eaLnBrk="1" fontAlgn="b" latinLnBrk="0" hangingPunct="1"/>
                      <a:r>
                        <a:rPr lang="de-DE" sz="1800" b="0" i="0" u="none" strike="noStrike" kern="1200" dirty="0" smtClean="0">
                          <a:solidFill>
                            <a:srgbClr val="002060"/>
                          </a:solidFill>
                          <a:effectLst/>
                          <a:latin typeface="Calibri" panose="020F0502020204030204" pitchFamily="34" charset="0"/>
                          <a:ea typeface="+mn-ea"/>
                          <a:cs typeface="+mn-cs"/>
                        </a:rPr>
                        <a:t>586.721</a:t>
                      </a:r>
                      <a:endParaRPr lang="de-DE" sz="1800" b="0" i="0" u="none" strike="noStrike" kern="1200" dirty="0">
                        <a:solidFill>
                          <a:srgbClr val="002060"/>
                        </a:solidFill>
                        <a:effectLst/>
                        <a:latin typeface="Calibri" panose="020F0502020204030204" pitchFamily="34" charset="0"/>
                        <a:ea typeface="+mn-ea"/>
                        <a:cs typeface="+mn-cs"/>
                      </a:endParaRPr>
                    </a:p>
                  </a:txBody>
                  <a:tcPr marL="9525" marR="9525" marT="9525" marB="0" anchor="b">
                    <a:lnL>
                      <a:noFill/>
                    </a:lnL>
                    <a:lnR>
                      <a:noFill/>
                    </a:lnR>
                    <a:lnT w="12700" cap="flat" cmpd="sng" algn="ctr">
                      <a:solidFill>
                        <a:srgbClr val="4F81BD"/>
                      </a:solidFill>
                      <a:prstDash val="solid"/>
                      <a:round/>
                      <a:headEnd type="none" w="med" len="med"/>
                      <a:tailEnd type="none" w="med" len="med"/>
                    </a:lnT>
                    <a:lnB>
                      <a:noFill/>
                    </a:lnB>
                    <a:solidFill>
                      <a:srgbClr val="D3DFEE"/>
                    </a:solidFill>
                  </a:tcPr>
                </a:tc>
                <a:tc>
                  <a:txBody>
                    <a:bodyPr/>
                    <a:lstStyle/>
                    <a:p>
                      <a:pPr marL="0" algn="r" defTabSz="914400" rtl="0" eaLnBrk="1" fontAlgn="b" latinLnBrk="0" hangingPunct="1"/>
                      <a:r>
                        <a:rPr lang="de-DE" sz="1800" b="0" i="0" u="none" strike="noStrike" kern="1200" dirty="0">
                          <a:solidFill>
                            <a:srgbClr val="002060"/>
                          </a:solidFill>
                          <a:effectLst/>
                          <a:latin typeface="Calibri" panose="020F0502020204030204" pitchFamily="34" charset="0"/>
                          <a:ea typeface="+mn-ea"/>
                          <a:cs typeface="+mn-cs"/>
                        </a:rPr>
                        <a:t>19,8</a:t>
                      </a:r>
                    </a:p>
                  </a:txBody>
                  <a:tcPr marL="9525" marR="9525" marT="9525" marB="0" anchor="b">
                    <a:lnL>
                      <a:noFill/>
                    </a:lnL>
                    <a:lnR>
                      <a:noFill/>
                    </a:lnR>
                    <a:lnT w="12700" cap="flat" cmpd="sng" algn="ctr">
                      <a:solidFill>
                        <a:srgbClr val="4F81BD"/>
                      </a:solidFill>
                      <a:prstDash val="solid"/>
                      <a:round/>
                      <a:headEnd type="none" w="med" len="med"/>
                      <a:tailEnd type="none" w="med" len="med"/>
                    </a:lnT>
                    <a:lnB>
                      <a:noFill/>
                    </a:lnB>
                    <a:solidFill>
                      <a:srgbClr val="D3DFEE"/>
                    </a:solidFill>
                  </a:tcPr>
                </a:tc>
                <a:tc>
                  <a:txBody>
                    <a:bodyPr/>
                    <a:lstStyle/>
                    <a:p>
                      <a:pPr marL="0" algn="r" defTabSz="914400" rtl="0" eaLnBrk="1" fontAlgn="b" latinLnBrk="0" hangingPunct="1"/>
                      <a:r>
                        <a:rPr lang="de-DE" sz="1800" b="0" i="0" u="none" strike="noStrike" kern="1200" dirty="0">
                          <a:solidFill>
                            <a:srgbClr val="002060"/>
                          </a:solidFill>
                          <a:effectLst/>
                          <a:latin typeface="Calibri" panose="020F0502020204030204" pitchFamily="34" charset="0"/>
                          <a:ea typeface="+mn-ea"/>
                          <a:cs typeface="+mn-cs"/>
                        </a:rPr>
                        <a:t>178,3</a:t>
                      </a:r>
                    </a:p>
                  </a:txBody>
                  <a:tcPr marL="9525" marR="9525" marT="9525" marB="0" anchor="b">
                    <a:lnL>
                      <a:noFill/>
                    </a:lnL>
                    <a:lnR>
                      <a:noFill/>
                    </a:lnR>
                    <a:lnT w="12700" cap="flat" cmpd="sng" algn="ctr">
                      <a:solidFill>
                        <a:srgbClr val="4F81BD"/>
                      </a:solidFill>
                      <a:prstDash val="solid"/>
                      <a:round/>
                      <a:headEnd type="none" w="med" len="med"/>
                      <a:tailEnd type="none" w="med" len="med"/>
                    </a:lnT>
                    <a:lnB>
                      <a:noFill/>
                    </a:lnB>
                    <a:solidFill>
                      <a:srgbClr val="D3DFEE"/>
                    </a:solidFill>
                  </a:tcPr>
                </a:tc>
                <a:tc>
                  <a:txBody>
                    <a:bodyPr/>
                    <a:lstStyle/>
                    <a:p>
                      <a:pPr marL="0" algn="r" defTabSz="914400" rtl="0" eaLnBrk="1" fontAlgn="b" latinLnBrk="0" hangingPunct="1"/>
                      <a:r>
                        <a:rPr lang="de-DE" sz="1800" b="0" i="0" u="none" strike="noStrike" kern="1200">
                          <a:solidFill>
                            <a:srgbClr val="002060"/>
                          </a:solidFill>
                          <a:effectLst/>
                          <a:latin typeface="Calibri" panose="020F0502020204030204" pitchFamily="34" charset="0"/>
                          <a:ea typeface="+mn-ea"/>
                          <a:cs typeface="+mn-cs"/>
                        </a:rPr>
                        <a:t>1,13</a:t>
                      </a:r>
                    </a:p>
                  </a:txBody>
                  <a:tcPr marL="9525" marR="9525" marT="9525" marB="0" anchor="b">
                    <a:lnL>
                      <a:noFill/>
                    </a:lnL>
                    <a:lnR>
                      <a:noFill/>
                    </a:lnR>
                    <a:lnT w="12700" cap="flat" cmpd="sng" algn="ctr">
                      <a:solidFill>
                        <a:srgbClr val="4F81BD"/>
                      </a:solidFill>
                      <a:prstDash val="solid"/>
                      <a:round/>
                      <a:headEnd type="none" w="med" len="med"/>
                      <a:tailEnd type="none" w="med" len="med"/>
                    </a:lnT>
                    <a:lnB>
                      <a:noFill/>
                    </a:lnB>
                    <a:solidFill>
                      <a:srgbClr val="D3DFEE"/>
                    </a:solidFill>
                  </a:tcPr>
                </a:tc>
                <a:tc>
                  <a:txBody>
                    <a:bodyPr/>
                    <a:lstStyle/>
                    <a:p>
                      <a:pPr marL="0" algn="r" defTabSz="914400" rtl="0" eaLnBrk="1" fontAlgn="b" latinLnBrk="0" hangingPunct="1"/>
                      <a:r>
                        <a:rPr lang="de-DE" sz="1800" b="0" i="0" u="none" strike="noStrike" kern="1200" dirty="0">
                          <a:solidFill>
                            <a:srgbClr val="002060"/>
                          </a:solidFill>
                          <a:effectLst/>
                          <a:latin typeface="Calibri" panose="020F0502020204030204" pitchFamily="34" charset="0"/>
                          <a:ea typeface="+mn-ea"/>
                          <a:cs typeface="+mn-cs"/>
                        </a:rPr>
                        <a:t>2,49</a:t>
                      </a:r>
                    </a:p>
                  </a:txBody>
                  <a:tcPr marL="9525" marR="9525" marT="9525" marB="0" anchor="b">
                    <a:lnL>
                      <a:noFill/>
                    </a:lnL>
                    <a:lnR>
                      <a:noFill/>
                    </a:lnR>
                    <a:lnT w="12700" cap="flat" cmpd="sng" algn="ctr">
                      <a:solidFill>
                        <a:srgbClr val="4F81BD"/>
                      </a:solidFill>
                      <a:prstDash val="solid"/>
                      <a:round/>
                      <a:headEnd type="none" w="med" len="med"/>
                      <a:tailEnd type="none" w="med" len="med"/>
                    </a:lnT>
                    <a:lnB>
                      <a:noFill/>
                    </a:lnB>
                    <a:solidFill>
                      <a:srgbClr val="D3DFEE"/>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de-DE" sz="1800" b="0" kern="1200" dirty="0">
                          <a:solidFill>
                            <a:srgbClr val="FF0000"/>
                          </a:solidFill>
                          <a:latin typeface="+mn-lt"/>
                          <a:ea typeface="+mn-ea"/>
                          <a:cs typeface="+mn-cs"/>
                        </a:rPr>
                        <a:t>▲</a:t>
                      </a:r>
                      <a:endParaRPr lang="de-DE" sz="1800" b="0" i="0" u="none" strike="noStrike" kern="1200" dirty="0">
                        <a:solidFill>
                          <a:srgbClr val="FF0000"/>
                        </a:solidFill>
                        <a:effectLst/>
                        <a:latin typeface="+mn-lt"/>
                        <a:ea typeface="+mn-ea"/>
                        <a:cs typeface="+mn-cs"/>
                      </a:endParaRPr>
                    </a:p>
                  </a:txBody>
                  <a:tcPr marL="9525" marR="9525" marT="9525" marB="0" anchor="ctr">
                    <a:lnL>
                      <a:noFill/>
                    </a:lnL>
                    <a:lnR>
                      <a:noFill/>
                    </a:lnR>
                    <a:lnT w="12700" cap="flat" cmpd="sng" algn="ctr">
                      <a:solidFill>
                        <a:srgbClr val="4F81BD"/>
                      </a:solidFill>
                      <a:prstDash val="solid"/>
                      <a:round/>
                      <a:headEnd type="none" w="med" len="med"/>
                      <a:tailEnd type="none" w="med" len="med"/>
                    </a:lnT>
                    <a:lnB>
                      <a:noFill/>
                    </a:lnB>
                    <a:solidFill>
                      <a:srgbClr val="D3DFEE"/>
                    </a:solidFill>
                  </a:tcPr>
                </a:tc>
                <a:extLst>
                  <a:ext uri="{0D108BD9-81ED-4DB2-BD59-A6C34878D82A}">
                    <a16:rowId xmlns="" xmlns:a16="http://schemas.microsoft.com/office/drawing/2014/main" val="10001"/>
                  </a:ext>
                </a:extLst>
              </a:tr>
              <a:tr h="292125">
                <a:tc>
                  <a:txBody>
                    <a:bodyPr/>
                    <a:lstStyle/>
                    <a:p>
                      <a:pPr algn="l" fontAlgn="b"/>
                      <a:r>
                        <a:rPr lang="de-DE" sz="1800" b="1" i="0" u="none" strike="noStrike" kern="1200" dirty="0">
                          <a:solidFill>
                            <a:schemeClr val="tx2"/>
                          </a:solidFill>
                          <a:effectLst/>
                          <a:latin typeface="Calibri"/>
                          <a:ea typeface="+mn-ea"/>
                          <a:cs typeface="+mn-cs"/>
                        </a:rPr>
                        <a:t>Indien</a:t>
                      </a:r>
                    </a:p>
                  </a:txBody>
                  <a:tcPr marL="9525" marR="9525" marT="9525" marB="0" anchor="b">
                    <a:lnL>
                      <a:noFill/>
                    </a:lnL>
                    <a:lnR>
                      <a:noFill/>
                    </a:lnR>
                    <a:lnT>
                      <a:noFill/>
                    </a:lnT>
                    <a:lnB>
                      <a:noFill/>
                    </a:lnB>
                  </a:tcPr>
                </a:tc>
                <a:tc>
                  <a:txBody>
                    <a:bodyPr/>
                    <a:lstStyle/>
                    <a:p>
                      <a:pPr marL="0" algn="r" defTabSz="914400" rtl="0" eaLnBrk="1" fontAlgn="b" latinLnBrk="0" hangingPunct="1"/>
                      <a:r>
                        <a:rPr lang="de-DE" sz="1800" b="0" i="0" u="none" strike="noStrike" kern="1200" dirty="0" smtClean="0">
                          <a:solidFill>
                            <a:srgbClr val="002060"/>
                          </a:solidFill>
                          <a:effectLst/>
                          <a:latin typeface="Calibri" panose="020F0502020204030204" pitchFamily="34" charset="0"/>
                          <a:ea typeface="+mn-ea"/>
                          <a:cs typeface="+mn-cs"/>
                        </a:rPr>
                        <a:t>8.267.623</a:t>
                      </a:r>
                      <a:endParaRPr lang="de-DE" sz="1800" b="0" i="0" u="none" strike="noStrike" kern="1200" dirty="0">
                        <a:solidFill>
                          <a:srgbClr val="002060"/>
                        </a:solidFill>
                        <a:effectLst/>
                        <a:latin typeface="Calibri" panose="020F0502020204030204" pitchFamily="34" charset="0"/>
                        <a:ea typeface="+mn-ea"/>
                        <a:cs typeface="+mn-cs"/>
                      </a:endParaRPr>
                    </a:p>
                  </a:txBody>
                  <a:tcPr marL="9525" marR="9525" marT="9525" marB="0" anchor="b">
                    <a:lnL>
                      <a:noFill/>
                    </a:lnL>
                    <a:lnR>
                      <a:noFill/>
                    </a:lnR>
                    <a:lnT>
                      <a:noFill/>
                    </a:lnT>
                    <a:lnB>
                      <a:noFill/>
                    </a:lnB>
                  </a:tcPr>
                </a:tc>
                <a:tc>
                  <a:txBody>
                    <a:bodyPr/>
                    <a:lstStyle/>
                    <a:p>
                      <a:pPr marL="0" algn="r" defTabSz="914400" rtl="0" eaLnBrk="1" fontAlgn="b" latinLnBrk="0" hangingPunct="1"/>
                      <a:r>
                        <a:rPr lang="de-DE" sz="1800" b="0" i="0" u="none" strike="noStrike" kern="1200" dirty="0" smtClean="0">
                          <a:solidFill>
                            <a:srgbClr val="002060"/>
                          </a:solidFill>
                          <a:effectLst/>
                          <a:latin typeface="Calibri" panose="020F0502020204030204" pitchFamily="34" charset="0"/>
                          <a:ea typeface="+mn-ea"/>
                          <a:cs typeface="+mn-cs"/>
                        </a:rPr>
                        <a:t>321.194</a:t>
                      </a:r>
                      <a:endParaRPr lang="de-DE" sz="1800" b="0" i="0" u="none" strike="noStrike" kern="1200" dirty="0">
                        <a:solidFill>
                          <a:srgbClr val="002060"/>
                        </a:solidFill>
                        <a:effectLst/>
                        <a:latin typeface="Calibri" panose="020F0502020204030204" pitchFamily="34" charset="0"/>
                        <a:ea typeface="+mn-ea"/>
                        <a:cs typeface="+mn-cs"/>
                      </a:endParaRPr>
                    </a:p>
                  </a:txBody>
                  <a:tcPr marL="9525" marR="9525" marT="9525" marB="0" anchor="b">
                    <a:lnL>
                      <a:noFill/>
                    </a:lnL>
                    <a:lnR>
                      <a:noFill/>
                    </a:lnR>
                    <a:lnT>
                      <a:noFill/>
                    </a:lnT>
                    <a:lnB>
                      <a:noFill/>
                    </a:lnB>
                  </a:tcPr>
                </a:tc>
                <a:tc>
                  <a:txBody>
                    <a:bodyPr/>
                    <a:lstStyle/>
                    <a:p>
                      <a:pPr marL="0" algn="r" defTabSz="914400" rtl="0" eaLnBrk="1" fontAlgn="b" latinLnBrk="0" hangingPunct="1"/>
                      <a:r>
                        <a:rPr lang="de-DE" sz="1800" b="0" i="0" u="none" strike="noStrike" kern="1200">
                          <a:solidFill>
                            <a:srgbClr val="002060"/>
                          </a:solidFill>
                          <a:effectLst/>
                          <a:latin typeface="Calibri" panose="020F0502020204030204" pitchFamily="34" charset="0"/>
                          <a:ea typeface="+mn-ea"/>
                          <a:cs typeface="+mn-cs"/>
                        </a:rPr>
                        <a:t>-8,06</a:t>
                      </a:r>
                    </a:p>
                  </a:txBody>
                  <a:tcPr marL="9525" marR="9525" marT="9525" marB="0" anchor="b">
                    <a:lnL>
                      <a:noFill/>
                    </a:lnL>
                    <a:lnR>
                      <a:noFill/>
                    </a:lnR>
                    <a:lnT>
                      <a:noFill/>
                    </a:lnT>
                    <a:lnB>
                      <a:noFill/>
                    </a:lnB>
                  </a:tcPr>
                </a:tc>
                <a:tc>
                  <a:txBody>
                    <a:bodyPr/>
                    <a:lstStyle/>
                    <a:p>
                      <a:pPr marL="0" algn="r" defTabSz="914400" rtl="0" eaLnBrk="1" fontAlgn="b" latinLnBrk="0" hangingPunct="1"/>
                      <a:r>
                        <a:rPr lang="de-DE" sz="1800" b="0" i="0" u="none" strike="noStrike" kern="1200">
                          <a:solidFill>
                            <a:srgbClr val="002060"/>
                          </a:solidFill>
                          <a:effectLst/>
                          <a:latin typeface="Calibri" panose="020F0502020204030204" pitchFamily="34" charset="0"/>
                          <a:ea typeface="+mn-ea"/>
                          <a:cs typeface="+mn-cs"/>
                        </a:rPr>
                        <a:t>23,51</a:t>
                      </a:r>
                    </a:p>
                  </a:txBody>
                  <a:tcPr marL="9525" marR="9525" marT="9525" marB="0" anchor="b">
                    <a:lnL>
                      <a:noFill/>
                    </a:lnL>
                    <a:lnR>
                      <a:noFill/>
                    </a:lnR>
                    <a:lnT>
                      <a:noFill/>
                    </a:lnT>
                    <a:lnB>
                      <a:noFill/>
                    </a:lnB>
                  </a:tcPr>
                </a:tc>
                <a:tc>
                  <a:txBody>
                    <a:bodyPr/>
                    <a:lstStyle/>
                    <a:p>
                      <a:pPr marL="0" algn="r" defTabSz="914400" rtl="0" eaLnBrk="1" fontAlgn="b" latinLnBrk="0" hangingPunct="1"/>
                      <a:r>
                        <a:rPr lang="de-DE" sz="1800" b="0" i="0" u="none" strike="noStrike" kern="1200">
                          <a:solidFill>
                            <a:srgbClr val="002060"/>
                          </a:solidFill>
                          <a:effectLst/>
                          <a:latin typeface="Calibri" panose="020F0502020204030204" pitchFamily="34" charset="0"/>
                          <a:ea typeface="+mn-ea"/>
                          <a:cs typeface="+mn-cs"/>
                        </a:rPr>
                        <a:t>0,95</a:t>
                      </a:r>
                    </a:p>
                  </a:txBody>
                  <a:tcPr marL="9525" marR="9525" marT="9525" marB="0" anchor="b">
                    <a:lnL>
                      <a:noFill/>
                    </a:lnL>
                    <a:lnR>
                      <a:noFill/>
                    </a:lnR>
                    <a:lnT>
                      <a:noFill/>
                    </a:lnT>
                    <a:lnB>
                      <a:noFill/>
                    </a:lnB>
                  </a:tcPr>
                </a:tc>
                <a:tc>
                  <a:txBody>
                    <a:bodyPr/>
                    <a:lstStyle/>
                    <a:p>
                      <a:pPr marL="0" algn="r" defTabSz="914400" rtl="0" eaLnBrk="1" fontAlgn="b" latinLnBrk="0" hangingPunct="1"/>
                      <a:r>
                        <a:rPr lang="de-DE" sz="1800" b="0" i="0" u="none" strike="noStrike" kern="1200">
                          <a:solidFill>
                            <a:srgbClr val="002060"/>
                          </a:solidFill>
                          <a:effectLst/>
                          <a:latin typeface="Calibri" panose="020F0502020204030204" pitchFamily="34" charset="0"/>
                          <a:ea typeface="+mn-ea"/>
                          <a:cs typeface="+mn-cs"/>
                        </a:rPr>
                        <a:t>1,49</a:t>
                      </a:r>
                    </a:p>
                  </a:txBody>
                  <a:tcPr marL="9525" marR="9525" marT="9525" marB="0" anchor="b">
                    <a:lnL>
                      <a:noFill/>
                    </a:lnL>
                    <a:lnR>
                      <a:noFill/>
                    </a:lnR>
                    <a:lnT>
                      <a:noFill/>
                    </a:lnT>
                    <a:lnB>
                      <a:noFill/>
                    </a:lnB>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de-DE" sz="1800" b="0" kern="1200" dirty="0">
                          <a:solidFill>
                            <a:srgbClr val="00B050"/>
                          </a:solidFill>
                          <a:latin typeface="+mn-lt"/>
                          <a:ea typeface="+mn-ea"/>
                          <a:cs typeface="+mn-cs"/>
                        </a:rPr>
                        <a:t>▼</a:t>
                      </a:r>
                      <a:endParaRPr lang="de-DE" sz="1800" b="0" i="0" u="none" strike="noStrike" kern="1200" dirty="0">
                        <a:solidFill>
                          <a:srgbClr val="FF0000"/>
                        </a:solidFill>
                        <a:effectLst/>
                        <a:latin typeface="+mn-lt"/>
                        <a:ea typeface="+mn-ea"/>
                        <a:cs typeface="+mn-cs"/>
                      </a:endParaRPr>
                    </a:p>
                  </a:txBody>
                  <a:tcPr marL="9525" marR="9525" marT="9525" marB="0" anchor="ctr">
                    <a:lnL>
                      <a:noFill/>
                    </a:lnL>
                    <a:lnR>
                      <a:noFill/>
                    </a:lnR>
                    <a:lnT>
                      <a:noFill/>
                    </a:lnT>
                    <a:lnB>
                      <a:noFill/>
                    </a:lnB>
                  </a:tcPr>
                </a:tc>
                <a:extLst>
                  <a:ext uri="{0D108BD9-81ED-4DB2-BD59-A6C34878D82A}">
                    <a16:rowId xmlns="" xmlns:a16="http://schemas.microsoft.com/office/drawing/2014/main" val="10002"/>
                  </a:ext>
                </a:extLst>
              </a:tr>
              <a:tr h="359533">
                <a:tc>
                  <a:txBody>
                    <a:bodyPr/>
                    <a:lstStyle/>
                    <a:p>
                      <a:pPr algn="l" fontAlgn="b"/>
                      <a:r>
                        <a:rPr lang="de-DE" sz="1800" b="1" i="0" u="none" strike="noStrike" kern="1200" dirty="0">
                          <a:solidFill>
                            <a:schemeClr val="tx2"/>
                          </a:solidFill>
                          <a:effectLst/>
                          <a:latin typeface="Calibri"/>
                          <a:ea typeface="+mn-ea"/>
                          <a:cs typeface="+mn-cs"/>
                        </a:rPr>
                        <a:t>Frankreich</a:t>
                      </a:r>
                    </a:p>
                  </a:txBody>
                  <a:tcPr marL="9525" marR="9525" marT="9525" marB="0" anchor="b">
                    <a:lnL>
                      <a:noFill/>
                    </a:lnL>
                    <a:lnR>
                      <a:noFill/>
                    </a:lnR>
                    <a:lnT>
                      <a:noFill/>
                    </a:lnT>
                    <a:lnB>
                      <a:noFill/>
                    </a:lnB>
                    <a:solidFill>
                      <a:srgbClr val="D3DFEE"/>
                    </a:solidFill>
                  </a:tcPr>
                </a:tc>
                <a:tc>
                  <a:txBody>
                    <a:bodyPr/>
                    <a:lstStyle/>
                    <a:p>
                      <a:pPr marL="0" algn="r" defTabSz="914400" rtl="0" eaLnBrk="1" fontAlgn="b" latinLnBrk="0" hangingPunct="1"/>
                      <a:r>
                        <a:rPr lang="de-DE" sz="1800" b="0" i="0" u="none" strike="noStrike" kern="1200" dirty="0" smtClean="0">
                          <a:solidFill>
                            <a:srgbClr val="002060"/>
                          </a:solidFill>
                          <a:effectLst/>
                          <a:latin typeface="Calibri" panose="020F0502020204030204" pitchFamily="34" charset="0"/>
                          <a:ea typeface="+mn-ea"/>
                          <a:cs typeface="+mn-cs"/>
                        </a:rPr>
                        <a:t>1.466.433</a:t>
                      </a:r>
                      <a:endParaRPr lang="de-DE" sz="1800" b="0" i="0" u="none" strike="noStrike" kern="1200" dirty="0">
                        <a:solidFill>
                          <a:srgbClr val="002060"/>
                        </a:solidFill>
                        <a:effectLst/>
                        <a:latin typeface="Calibri" panose="020F0502020204030204" pitchFamily="34" charset="0"/>
                        <a:ea typeface="+mn-ea"/>
                        <a:cs typeface="+mn-cs"/>
                      </a:endParaRPr>
                    </a:p>
                  </a:txBody>
                  <a:tcPr marL="9525" marR="9525" marT="9525" marB="0" anchor="b">
                    <a:lnL>
                      <a:noFill/>
                    </a:lnL>
                    <a:lnR>
                      <a:noFill/>
                    </a:lnR>
                    <a:lnT>
                      <a:noFill/>
                    </a:lnT>
                    <a:lnB>
                      <a:noFill/>
                    </a:lnB>
                    <a:solidFill>
                      <a:srgbClr val="D3DFEE"/>
                    </a:solidFill>
                  </a:tcPr>
                </a:tc>
                <a:tc>
                  <a:txBody>
                    <a:bodyPr/>
                    <a:lstStyle/>
                    <a:p>
                      <a:pPr marL="0" algn="r" defTabSz="914400" rtl="0" eaLnBrk="1" fontAlgn="b" latinLnBrk="0" hangingPunct="1"/>
                      <a:r>
                        <a:rPr lang="de-DE" sz="1800" b="0" i="0" u="none" strike="noStrike" kern="1200" dirty="0" smtClean="0">
                          <a:solidFill>
                            <a:srgbClr val="002060"/>
                          </a:solidFill>
                          <a:effectLst/>
                          <a:latin typeface="Calibri" panose="020F0502020204030204" pitchFamily="34" charset="0"/>
                          <a:ea typeface="+mn-ea"/>
                          <a:cs typeface="+mn-cs"/>
                        </a:rPr>
                        <a:t>301.155</a:t>
                      </a:r>
                      <a:endParaRPr lang="de-DE" sz="1800" b="0" i="0" u="none" strike="noStrike" kern="1200" dirty="0">
                        <a:solidFill>
                          <a:srgbClr val="002060"/>
                        </a:solidFill>
                        <a:effectLst/>
                        <a:latin typeface="Calibri" panose="020F0502020204030204" pitchFamily="34" charset="0"/>
                        <a:ea typeface="+mn-ea"/>
                        <a:cs typeface="+mn-cs"/>
                      </a:endParaRPr>
                    </a:p>
                  </a:txBody>
                  <a:tcPr marL="9525" marR="9525" marT="9525" marB="0" anchor="b">
                    <a:lnL>
                      <a:noFill/>
                    </a:lnL>
                    <a:lnR>
                      <a:noFill/>
                    </a:lnR>
                    <a:lnT>
                      <a:noFill/>
                    </a:lnT>
                    <a:lnB>
                      <a:noFill/>
                    </a:lnB>
                    <a:solidFill>
                      <a:srgbClr val="D3DFEE"/>
                    </a:solidFill>
                  </a:tcPr>
                </a:tc>
                <a:tc>
                  <a:txBody>
                    <a:bodyPr/>
                    <a:lstStyle/>
                    <a:p>
                      <a:pPr marL="0" algn="r" defTabSz="914400" rtl="0" eaLnBrk="1" fontAlgn="b" latinLnBrk="0" hangingPunct="1"/>
                      <a:r>
                        <a:rPr lang="de-DE" sz="1800" b="0" i="0" u="none" strike="noStrike" kern="1200">
                          <a:solidFill>
                            <a:srgbClr val="002060"/>
                          </a:solidFill>
                          <a:effectLst/>
                          <a:latin typeface="Calibri" panose="020F0502020204030204" pitchFamily="34" charset="0"/>
                          <a:ea typeface="+mn-ea"/>
                          <a:cs typeface="+mn-cs"/>
                        </a:rPr>
                        <a:t>18,1</a:t>
                      </a:r>
                    </a:p>
                  </a:txBody>
                  <a:tcPr marL="9525" marR="9525" marT="9525" marB="0" anchor="b">
                    <a:lnL>
                      <a:noFill/>
                    </a:lnL>
                    <a:lnR>
                      <a:noFill/>
                    </a:lnR>
                    <a:lnT>
                      <a:noFill/>
                    </a:lnT>
                    <a:lnB>
                      <a:noFill/>
                    </a:lnB>
                    <a:solidFill>
                      <a:srgbClr val="D3DFEE"/>
                    </a:solidFill>
                  </a:tcPr>
                </a:tc>
                <a:tc>
                  <a:txBody>
                    <a:bodyPr/>
                    <a:lstStyle/>
                    <a:p>
                      <a:pPr marL="0" algn="r" defTabSz="914400" rtl="0" eaLnBrk="1" fontAlgn="b" latinLnBrk="0" hangingPunct="1"/>
                      <a:r>
                        <a:rPr lang="de-DE" sz="1800" b="0" i="0" u="none" strike="noStrike" kern="1200">
                          <a:solidFill>
                            <a:srgbClr val="002060"/>
                          </a:solidFill>
                          <a:effectLst/>
                          <a:latin typeface="Calibri" panose="020F0502020204030204" pitchFamily="34" charset="0"/>
                          <a:ea typeface="+mn-ea"/>
                          <a:cs typeface="+mn-cs"/>
                        </a:rPr>
                        <a:t>449,4</a:t>
                      </a:r>
                    </a:p>
                  </a:txBody>
                  <a:tcPr marL="9525" marR="9525" marT="9525" marB="0" anchor="b">
                    <a:lnL>
                      <a:noFill/>
                    </a:lnL>
                    <a:lnR>
                      <a:noFill/>
                    </a:lnR>
                    <a:lnT>
                      <a:noFill/>
                    </a:lnT>
                    <a:lnB>
                      <a:noFill/>
                    </a:lnB>
                    <a:solidFill>
                      <a:srgbClr val="D3DFEE"/>
                    </a:solidFill>
                  </a:tcPr>
                </a:tc>
                <a:tc>
                  <a:txBody>
                    <a:bodyPr/>
                    <a:lstStyle/>
                    <a:p>
                      <a:pPr marL="0" algn="r" defTabSz="914400" rtl="0" eaLnBrk="1" fontAlgn="b" latinLnBrk="0" hangingPunct="1"/>
                      <a:r>
                        <a:rPr lang="de-DE" sz="1800" b="0" i="0" u="none" strike="noStrike" kern="1200">
                          <a:solidFill>
                            <a:srgbClr val="002060"/>
                          </a:solidFill>
                          <a:effectLst/>
                          <a:latin typeface="Calibri" panose="020F0502020204030204" pitchFamily="34" charset="0"/>
                          <a:ea typeface="+mn-ea"/>
                          <a:cs typeface="+mn-cs"/>
                        </a:rPr>
                        <a:t>1,13</a:t>
                      </a:r>
                    </a:p>
                  </a:txBody>
                  <a:tcPr marL="9525" marR="9525" marT="9525" marB="0" anchor="b">
                    <a:lnL>
                      <a:noFill/>
                    </a:lnL>
                    <a:lnR>
                      <a:noFill/>
                    </a:lnR>
                    <a:lnT>
                      <a:noFill/>
                    </a:lnT>
                    <a:lnB>
                      <a:noFill/>
                    </a:lnB>
                    <a:solidFill>
                      <a:srgbClr val="D3DFEE"/>
                    </a:solidFill>
                  </a:tcPr>
                </a:tc>
                <a:tc>
                  <a:txBody>
                    <a:bodyPr/>
                    <a:lstStyle/>
                    <a:p>
                      <a:pPr marL="0" algn="r" defTabSz="914400" rtl="0" eaLnBrk="1" fontAlgn="b" latinLnBrk="0" hangingPunct="1"/>
                      <a:r>
                        <a:rPr lang="de-DE" sz="1800" b="0" i="0" u="none" strike="noStrike" kern="1200">
                          <a:solidFill>
                            <a:srgbClr val="002060"/>
                          </a:solidFill>
                          <a:effectLst/>
                          <a:latin typeface="Calibri" panose="020F0502020204030204" pitchFamily="34" charset="0"/>
                          <a:ea typeface="+mn-ea"/>
                          <a:cs typeface="+mn-cs"/>
                        </a:rPr>
                        <a:t>2,55</a:t>
                      </a:r>
                    </a:p>
                  </a:txBody>
                  <a:tcPr marL="9525" marR="9525" marT="9525" marB="0" anchor="b">
                    <a:lnL>
                      <a:noFill/>
                    </a:lnL>
                    <a:lnR>
                      <a:noFill/>
                    </a:lnR>
                    <a:lnT>
                      <a:noFill/>
                    </a:lnT>
                    <a:lnB>
                      <a:noFill/>
                    </a:lnB>
                    <a:solidFill>
                      <a:srgbClr val="D3DFEE"/>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de-DE" sz="1800" b="0" kern="1200" dirty="0">
                          <a:solidFill>
                            <a:srgbClr val="FF0000"/>
                          </a:solidFill>
                          <a:latin typeface="+mn-lt"/>
                          <a:ea typeface="+mn-ea"/>
                          <a:cs typeface="+mn-cs"/>
                        </a:rPr>
                        <a:t>▲</a:t>
                      </a:r>
                      <a:endParaRPr lang="de-DE" sz="1800" b="0" i="0" u="none" strike="noStrike" kern="1200" dirty="0">
                        <a:solidFill>
                          <a:srgbClr val="FF0000"/>
                        </a:solidFill>
                        <a:effectLst/>
                        <a:latin typeface="+mn-lt"/>
                        <a:ea typeface="+mn-ea"/>
                        <a:cs typeface="+mn-cs"/>
                      </a:endParaRPr>
                    </a:p>
                  </a:txBody>
                  <a:tcPr marL="9525" marR="9525" marT="9525" marB="0" anchor="ctr">
                    <a:lnL>
                      <a:noFill/>
                    </a:lnL>
                    <a:lnR>
                      <a:noFill/>
                    </a:lnR>
                    <a:lnT>
                      <a:noFill/>
                    </a:lnT>
                    <a:lnB>
                      <a:noFill/>
                    </a:lnB>
                    <a:solidFill>
                      <a:srgbClr val="D3DFEE"/>
                    </a:solidFill>
                  </a:tcPr>
                </a:tc>
                <a:extLst>
                  <a:ext uri="{0D108BD9-81ED-4DB2-BD59-A6C34878D82A}">
                    <a16:rowId xmlns="" xmlns:a16="http://schemas.microsoft.com/office/drawing/2014/main" val="10003"/>
                  </a:ext>
                </a:extLst>
              </a:tr>
              <a:tr h="359533">
                <a:tc>
                  <a:txBody>
                    <a:bodyPr/>
                    <a:lstStyle/>
                    <a:p>
                      <a:pPr algn="l" fontAlgn="b"/>
                      <a:r>
                        <a:rPr lang="de-DE" sz="1800" b="1" i="0" u="none" strike="noStrike" kern="1200" dirty="0">
                          <a:solidFill>
                            <a:schemeClr val="tx2"/>
                          </a:solidFill>
                          <a:effectLst/>
                          <a:latin typeface="Calibri"/>
                          <a:ea typeface="+mn-ea"/>
                          <a:cs typeface="+mn-cs"/>
                        </a:rPr>
                        <a:t>Italien</a:t>
                      </a:r>
                    </a:p>
                  </a:txBody>
                  <a:tcPr marL="9525" marR="9525" marT="9525" marB="0" anchor="b">
                    <a:lnL>
                      <a:noFill/>
                    </a:lnL>
                    <a:lnR>
                      <a:noFill/>
                    </a:lnR>
                    <a:lnT>
                      <a:noFill/>
                    </a:lnT>
                    <a:lnB>
                      <a:noFill/>
                    </a:lnB>
                  </a:tcPr>
                </a:tc>
                <a:tc>
                  <a:txBody>
                    <a:bodyPr/>
                    <a:lstStyle/>
                    <a:p>
                      <a:pPr marL="0" algn="r" defTabSz="914400" rtl="0" eaLnBrk="1" fontAlgn="b" latinLnBrk="0" hangingPunct="1"/>
                      <a:r>
                        <a:rPr lang="de-DE" sz="1800" b="0" i="0" u="none" strike="noStrike" kern="1200" dirty="0" smtClean="0">
                          <a:solidFill>
                            <a:srgbClr val="002060"/>
                          </a:solidFill>
                          <a:effectLst/>
                          <a:latin typeface="Calibri" panose="020F0502020204030204" pitchFamily="34" charset="0"/>
                          <a:ea typeface="+mn-ea"/>
                          <a:cs typeface="+mn-cs"/>
                        </a:rPr>
                        <a:t>731.588</a:t>
                      </a:r>
                      <a:endParaRPr lang="de-DE" sz="1800" b="0" i="0" u="none" strike="noStrike" kern="1200" dirty="0">
                        <a:solidFill>
                          <a:srgbClr val="002060"/>
                        </a:solidFill>
                        <a:effectLst/>
                        <a:latin typeface="Calibri" panose="020F0502020204030204" pitchFamily="34" charset="0"/>
                        <a:ea typeface="+mn-ea"/>
                        <a:cs typeface="+mn-cs"/>
                      </a:endParaRPr>
                    </a:p>
                  </a:txBody>
                  <a:tcPr marL="9525" marR="9525" marT="9525" marB="0" anchor="b">
                    <a:lnL>
                      <a:noFill/>
                    </a:lnL>
                    <a:lnR>
                      <a:noFill/>
                    </a:lnR>
                    <a:lnT>
                      <a:noFill/>
                    </a:lnT>
                    <a:lnB>
                      <a:noFill/>
                    </a:lnB>
                  </a:tcPr>
                </a:tc>
                <a:tc>
                  <a:txBody>
                    <a:bodyPr/>
                    <a:lstStyle/>
                    <a:p>
                      <a:pPr marL="0" algn="r" defTabSz="914400" rtl="0" eaLnBrk="1" fontAlgn="b" latinLnBrk="0" hangingPunct="1"/>
                      <a:r>
                        <a:rPr lang="de-DE" sz="1800" b="0" i="0" u="none" strike="noStrike" kern="1200" dirty="0" smtClean="0">
                          <a:solidFill>
                            <a:srgbClr val="002060"/>
                          </a:solidFill>
                          <a:effectLst/>
                          <a:latin typeface="Calibri" panose="020F0502020204030204" pitchFamily="34" charset="0"/>
                          <a:ea typeface="+mn-ea"/>
                          <a:cs typeface="+mn-cs"/>
                        </a:rPr>
                        <a:t>188.799</a:t>
                      </a:r>
                      <a:endParaRPr lang="de-DE" sz="1800" b="0" i="0" u="none" strike="noStrike" kern="1200" dirty="0">
                        <a:solidFill>
                          <a:srgbClr val="002060"/>
                        </a:solidFill>
                        <a:effectLst/>
                        <a:latin typeface="Calibri" panose="020F0502020204030204" pitchFamily="34" charset="0"/>
                        <a:ea typeface="+mn-ea"/>
                        <a:cs typeface="+mn-cs"/>
                      </a:endParaRPr>
                    </a:p>
                  </a:txBody>
                  <a:tcPr marL="9525" marR="9525" marT="9525" marB="0" anchor="b">
                    <a:lnL>
                      <a:noFill/>
                    </a:lnL>
                    <a:lnR>
                      <a:noFill/>
                    </a:lnR>
                    <a:lnT>
                      <a:noFill/>
                    </a:lnT>
                    <a:lnB>
                      <a:noFill/>
                    </a:lnB>
                  </a:tcPr>
                </a:tc>
                <a:tc>
                  <a:txBody>
                    <a:bodyPr/>
                    <a:lstStyle/>
                    <a:p>
                      <a:pPr marL="0" algn="r" defTabSz="914400" rtl="0" eaLnBrk="1" fontAlgn="b" latinLnBrk="0" hangingPunct="1"/>
                      <a:r>
                        <a:rPr lang="de-DE" sz="1800" b="0" i="0" u="none" strike="noStrike" kern="1200">
                          <a:solidFill>
                            <a:srgbClr val="002060"/>
                          </a:solidFill>
                          <a:effectLst/>
                          <a:latin typeface="Calibri" panose="020F0502020204030204" pitchFamily="34" charset="0"/>
                          <a:ea typeface="+mn-ea"/>
                          <a:cs typeface="+mn-cs"/>
                        </a:rPr>
                        <a:t>58,37</a:t>
                      </a:r>
                    </a:p>
                  </a:txBody>
                  <a:tcPr marL="9525" marR="9525" marT="9525" marB="0" anchor="b">
                    <a:lnL>
                      <a:noFill/>
                    </a:lnL>
                    <a:lnR>
                      <a:noFill/>
                    </a:lnR>
                    <a:lnT>
                      <a:noFill/>
                    </a:lnT>
                    <a:lnB>
                      <a:noFill/>
                    </a:lnB>
                  </a:tcPr>
                </a:tc>
                <a:tc>
                  <a:txBody>
                    <a:bodyPr/>
                    <a:lstStyle/>
                    <a:p>
                      <a:pPr marL="0" algn="r" defTabSz="914400" rtl="0" eaLnBrk="1" fontAlgn="b" latinLnBrk="0" hangingPunct="1"/>
                      <a:r>
                        <a:rPr lang="de-DE" sz="1800" b="0" i="0" u="none" strike="noStrike" kern="1200">
                          <a:solidFill>
                            <a:srgbClr val="002060"/>
                          </a:solidFill>
                          <a:effectLst/>
                          <a:latin typeface="Calibri" panose="020F0502020204030204" pitchFamily="34" charset="0"/>
                          <a:ea typeface="+mn-ea"/>
                          <a:cs typeface="+mn-cs"/>
                        </a:rPr>
                        <a:t>312,79</a:t>
                      </a:r>
                    </a:p>
                  </a:txBody>
                  <a:tcPr marL="9525" marR="9525" marT="9525" marB="0" anchor="b">
                    <a:lnL>
                      <a:noFill/>
                    </a:lnL>
                    <a:lnR>
                      <a:noFill/>
                    </a:lnR>
                    <a:lnT>
                      <a:noFill/>
                    </a:lnT>
                    <a:lnB>
                      <a:noFill/>
                    </a:lnB>
                  </a:tcPr>
                </a:tc>
                <a:tc>
                  <a:txBody>
                    <a:bodyPr/>
                    <a:lstStyle/>
                    <a:p>
                      <a:pPr marL="0" algn="r" defTabSz="914400" rtl="0" eaLnBrk="1" fontAlgn="b" latinLnBrk="0" hangingPunct="1"/>
                      <a:r>
                        <a:rPr lang="de-DE" sz="1800" b="0" i="0" u="none" strike="noStrike" kern="1200">
                          <a:solidFill>
                            <a:srgbClr val="002060"/>
                          </a:solidFill>
                          <a:effectLst/>
                          <a:latin typeface="Calibri" panose="020F0502020204030204" pitchFamily="34" charset="0"/>
                          <a:ea typeface="+mn-ea"/>
                          <a:cs typeface="+mn-cs"/>
                        </a:rPr>
                        <a:t>1,33</a:t>
                      </a:r>
                    </a:p>
                  </a:txBody>
                  <a:tcPr marL="9525" marR="9525" marT="9525" marB="0" anchor="b">
                    <a:lnL>
                      <a:noFill/>
                    </a:lnL>
                    <a:lnR>
                      <a:noFill/>
                    </a:lnR>
                    <a:lnT>
                      <a:noFill/>
                    </a:lnT>
                    <a:lnB>
                      <a:noFill/>
                    </a:lnB>
                  </a:tcPr>
                </a:tc>
                <a:tc>
                  <a:txBody>
                    <a:bodyPr/>
                    <a:lstStyle/>
                    <a:p>
                      <a:pPr marL="0" algn="r" defTabSz="914400" rtl="0" eaLnBrk="1" fontAlgn="b" latinLnBrk="0" hangingPunct="1"/>
                      <a:r>
                        <a:rPr lang="de-DE" sz="1800" b="0" i="0" u="none" strike="noStrike" kern="1200">
                          <a:solidFill>
                            <a:srgbClr val="002060"/>
                          </a:solidFill>
                          <a:effectLst/>
                          <a:latin typeface="Calibri" panose="020F0502020204030204" pitchFamily="34" charset="0"/>
                          <a:ea typeface="+mn-ea"/>
                          <a:cs typeface="+mn-cs"/>
                        </a:rPr>
                        <a:t>5,34</a:t>
                      </a:r>
                    </a:p>
                  </a:txBody>
                  <a:tcPr marL="9525" marR="9525" marT="9525" marB="0" anchor="b">
                    <a:lnL>
                      <a:noFill/>
                    </a:lnL>
                    <a:lnR>
                      <a:noFill/>
                    </a:lnR>
                    <a:lnT>
                      <a:noFill/>
                    </a:lnT>
                    <a:lnB>
                      <a:noFill/>
                    </a:lnB>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de-DE" sz="1800" b="0" kern="1200" dirty="0">
                          <a:solidFill>
                            <a:srgbClr val="FF0000"/>
                          </a:solidFill>
                          <a:latin typeface="+mn-lt"/>
                          <a:ea typeface="+mn-ea"/>
                          <a:cs typeface="+mn-cs"/>
                        </a:rPr>
                        <a:t>▲</a:t>
                      </a:r>
                      <a:endParaRPr lang="de-DE" sz="1800" b="0" i="0" u="none" strike="noStrike" kern="1200" dirty="0">
                        <a:solidFill>
                          <a:srgbClr val="FF0000"/>
                        </a:solidFill>
                        <a:effectLst/>
                        <a:latin typeface="+mn-lt"/>
                        <a:ea typeface="+mn-ea"/>
                        <a:cs typeface="+mn-cs"/>
                      </a:endParaRPr>
                    </a:p>
                  </a:txBody>
                  <a:tcPr marL="9525" marR="9525" marT="9525" marB="0" anchor="ctr">
                    <a:lnL>
                      <a:noFill/>
                    </a:lnL>
                    <a:lnR>
                      <a:noFill/>
                    </a:lnR>
                    <a:lnT>
                      <a:noFill/>
                    </a:lnT>
                    <a:lnB>
                      <a:noFill/>
                    </a:lnB>
                  </a:tcPr>
                </a:tc>
                <a:extLst>
                  <a:ext uri="{0D108BD9-81ED-4DB2-BD59-A6C34878D82A}">
                    <a16:rowId xmlns="" xmlns:a16="http://schemas.microsoft.com/office/drawing/2014/main" val="10004"/>
                  </a:ext>
                </a:extLst>
              </a:tr>
              <a:tr h="359533">
                <a:tc>
                  <a:txBody>
                    <a:bodyPr/>
                    <a:lstStyle/>
                    <a:p>
                      <a:pPr algn="l" fontAlgn="b"/>
                      <a:r>
                        <a:rPr lang="de-DE" sz="1800" b="1" i="0" u="none" strike="noStrike" kern="1200" dirty="0">
                          <a:solidFill>
                            <a:schemeClr val="tx2"/>
                          </a:solidFill>
                          <a:effectLst/>
                          <a:latin typeface="Calibri"/>
                          <a:ea typeface="+mn-ea"/>
                          <a:cs typeface="+mn-cs"/>
                        </a:rPr>
                        <a:t>Großbritannien</a:t>
                      </a:r>
                    </a:p>
                  </a:txBody>
                  <a:tcPr marL="9525" marR="9525" marT="9525" marB="0" anchor="b">
                    <a:lnL>
                      <a:noFill/>
                    </a:lnL>
                    <a:lnR>
                      <a:noFill/>
                    </a:lnR>
                    <a:lnT>
                      <a:noFill/>
                    </a:lnT>
                    <a:lnB>
                      <a:noFill/>
                    </a:lnB>
                    <a:solidFill>
                      <a:srgbClr val="D3DFEE"/>
                    </a:solidFill>
                  </a:tcPr>
                </a:tc>
                <a:tc>
                  <a:txBody>
                    <a:bodyPr/>
                    <a:lstStyle/>
                    <a:p>
                      <a:pPr marL="0" algn="r" defTabSz="914400" rtl="0" eaLnBrk="1" fontAlgn="b" latinLnBrk="0" hangingPunct="1"/>
                      <a:r>
                        <a:rPr lang="de-DE" sz="1800" b="0" i="0" u="none" strike="noStrike" kern="1200" dirty="0" smtClean="0">
                          <a:solidFill>
                            <a:srgbClr val="002060"/>
                          </a:solidFill>
                          <a:effectLst/>
                          <a:latin typeface="Calibri" panose="020F0502020204030204" pitchFamily="34" charset="0"/>
                          <a:ea typeface="+mn-ea"/>
                          <a:cs typeface="+mn-cs"/>
                        </a:rPr>
                        <a:t>1.053.864</a:t>
                      </a:r>
                      <a:endParaRPr lang="de-DE" sz="1800" b="0" i="0" u="none" strike="noStrike" kern="1200" dirty="0">
                        <a:solidFill>
                          <a:srgbClr val="002060"/>
                        </a:solidFill>
                        <a:effectLst/>
                        <a:latin typeface="Calibri" panose="020F0502020204030204" pitchFamily="34" charset="0"/>
                        <a:ea typeface="+mn-ea"/>
                        <a:cs typeface="+mn-cs"/>
                      </a:endParaRPr>
                    </a:p>
                  </a:txBody>
                  <a:tcPr marL="9525" marR="9525" marT="9525" marB="0" anchor="b">
                    <a:lnL>
                      <a:noFill/>
                    </a:lnL>
                    <a:lnR>
                      <a:noFill/>
                    </a:lnR>
                    <a:lnT>
                      <a:noFill/>
                    </a:lnT>
                    <a:lnB>
                      <a:noFill/>
                    </a:lnB>
                    <a:solidFill>
                      <a:srgbClr val="D3DFEE"/>
                    </a:solidFill>
                  </a:tcPr>
                </a:tc>
                <a:tc>
                  <a:txBody>
                    <a:bodyPr/>
                    <a:lstStyle/>
                    <a:p>
                      <a:pPr marL="0" algn="r" defTabSz="914400" rtl="0" eaLnBrk="1" fontAlgn="b" latinLnBrk="0" hangingPunct="1"/>
                      <a:r>
                        <a:rPr lang="de-DE" sz="1800" b="0" i="0" u="none" strike="noStrike" kern="1200" dirty="0" smtClean="0">
                          <a:solidFill>
                            <a:srgbClr val="002060"/>
                          </a:solidFill>
                          <a:effectLst/>
                          <a:latin typeface="Calibri" panose="020F0502020204030204" pitchFamily="34" charset="0"/>
                          <a:ea typeface="+mn-ea"/>
                          <a:cs typeface="+mn-cs"/>
                        </a:rPr>
                        <a:t>159.174</a:t>
                      </a:r>
                      <a:endParaRPr lang="de-DE" sz="1800" b="0" i="0" u="none" strike="noStrike" kern="1200" dirty="0">
                        <a:solidFill>
                          <a:srgbClr val="002060"/>
                        </a:solidFill>
                        <a:effectLst/>
                        <a:latin typeface="Calibri" panose="020F0502020204030204" pitchFamily="34" charset="0"/>
                        <a:ea typeface="+mn-ea"/>
                        <a:cs typeface="+mn-cs"/>
                      </a:endParaRPr>
                    </a:p>
                  </a:txBody>
                  <a:tcPr marL="9525" marR="9525" marT="9525" marB="0" anchor="b">
                    <a:lnL>
                      <a:noFill/>
                    </a:lnL>
                    <a:lnR>
                      <a:noFill/>
                    </a:lnR>
                    <a:lnT>
                      <a:noFill/>
                    </a:lnT>
                    <a:lnB>
                      <a:noFill/>
                    </a:lnB>
                    <a:solidFill>
                      <a:srgbClr val="D3DFEE"/>
                    </a:solidFill>
                  </a:tcPr>
                </a:tc>
                <a:tc>
                  <a:txBody>
                    <a:bodyPr/>
                    <a:lstStyle/>
                    <a:p>
                      <a:pPr marL="0" algn="r" defTabSz="914400" rtl="0" eaLnBrk="1" fontAlgn="b" latinLnBrk="0" hangingPunct="1"/>
                      <a:r>
                        <a:rPr lang="de-DE" sz="1800" b="0" i="0" u="none" strike="noStrike" kern="1200">
                          <a:solidFill>
                            <a:srgbClr val="002060"/>
                          </a:solidFill>
                          <a:effectLst/>
                          <a:latin typeface="Calibri" panose="020F0502020204030204" pitchFamily="34" charset="0"/>
                          <a:ea typeface="+mn-ea"/>
                          <a:cs typeface="+mn-cs"/>
                        </a:rPr>
                        <a:t>3,71</a:t>
                      </a:r>
                    </a:p>
                  </a:txBody>
                  <a:tcPr marL="9525" marR="9525" marT="9525" marB="0" anchor="b">
                    <a:lnL>
                      <a:noFill/>
                    </a:lnL>
                    <a:lnR>
                      <a:noFill/>
                    </a:lnR>
                    <a:lnT>
                      <a:noFill/>
                    </a:lnT>
                    <a:lnB>
                      <a:noFill/>
                    </a:lnB>
                    <a:solidFill>
                      <a:srgbClr val="D3DFEE"/>
                    </a:solidFill>
                  </a:tcPr>
                </a:tc>
                <a:tc>
                  <a:txBody>
                    <a:bodyPr/>
                    <a:lstStyle/>
                    <a:p>
                      <a:pPr marL="0" algn="r" defTabSz="914400" rtl="0" eaLnBrk="1" fontAlgn="b" latinLnBrk="0" hangingPunct="1"/>
                      <a:r>
                        <a:rPr lang="de-DE" sz="1800" b="0" i="0" u="none" strike="noStrike" kern="1200">
                          <a:solidFill>
                            <a:srgbClr val="002060"/>
                          </a:solidFill>
                          <a:effectLst/>
                          <a:latin typeface="Calibri" panose="020F0502020204030204" pitchFamily="34" charset="0"/>
                          <a:ea typeface="+mn-ea"/>
                          <a:cs typeface="+mn-cs"/>
                        </a:rPr>
                        <a:t>238,83</a:t>
                      </a:r>
                    </a:p>
                  </a:txBody>
                  <a:tcPr marL="9525" marR="9525" marT="9525" marB="0" anchor="b">
                    <a:lnL>
                      <a:noFill/>
                    </a:lnL>
                    <a:lnR>
                      <a:noFill/>
                    </a:lnR>
                    <a:lnT>
                      <a:noFill/>
                    </a:lnT>
                    <a:lnB>
                      <a:noFill/>
                    </a:lnB>
                    <a:solidFill>
                      <a:srgbClr val="D3DFEE"/>
                    </a:solidFill>
                  </a:tcPr>
                </a:tc>
                <a:tc>
                  <a:txBody>
                    <a:bodyPr/>
                    <a:lstStyle/>
                    <a:p>
                      <a:pPr marL="0" algn="r" defTabSz="914400" rtl="0" eaLnBrk="1" fontAlgn="b" latinLnBrk="0" hangingPunct="1"/>
                      <a:r>
                        <a:rPr lang="de-DE" sz="1800" b="0" i="0" u="none" strike="noStrike" kern="1200">
                          <a:solidFill>
                            <a:srgbClr val="002060"/>
                          </a:solidFill>
                          <a:effectLst/>
                          <a:latin typeface="Calibri" panose="020F0502020204030204" pitchFamily="34" charset="0"/>
                          <a:ea typeface="+mn-ea"/>
                          <a:cs typeface="+mn-cs"/>
                        </a:rPr>
                        <a:t>1,04</a:t>
                      </a:r>
                    </a:p>
                  </a:txBody>
                  <a:tcPr marL="9525" marR="9525" marT="9525" marB="0" anchor="b">
                    <a:lnL>
                      <a:noFill/>
                    </a:lnL>
                    <a:lnR>
                      <a:noFill/>
                    </a:lnR>
                    <a:lnT>
                      <a:noFill/>
                    </a:lnT>
                    <a:lnB>
                      <a:noFill/>
                    </a:lnB>
                    <a:solidFill>
                      <a:srgbClr val="D3DFEE"/>
                    </a:solidFill>
                  </a:tcPr>
                </a:tc>
                <a:tc>
                  <a:txBody>
                    <a:bodyPr/>
                    <a:lstStyle/>
                    <a:p>
                      <a:pPr marL="0" algn="r" defTabSz="914400" rtl="0" eaLnBrk="1" fontAlgn="b" latinLnBrk="0" hangingPunct="1"/>
                      <a:r>
                        <a:rPr lang="de-DE" sz="1800" b="0" i="0" u="none" strike="noStrike" kern="1200">
                          <a:solidFill>
                            <a:srgbClr val="002060"/>
                          </a:solidFill>
                          <a:effectLst/>
                          <a:latin typeface="Calibri" panose="020F0502020204030204" pitchFamily="34" charset="0"/>
                          <a:ea typeface="+mn-ea"/>
                          <a:cs typeface="+mn-cs"/>
                        </a:rPr>
                        <a:t>4,45</a:t>
                      </a:r>
                    </a:p>
                  </a:txBody>
                  <a:tcPr marL="9525" marR="9525" marT="9525" marB="0" anchor="b">
                    <a:lnL>
                      <a:noFill/>
                    </a:lnL>
                    <a:lnR>
                      <a:noFill/>
                    </a:lnR>
                    <a:lnT>
                      <a:noFill/>
                    </a:lnT>
                    <a:lnB>
                      <a:noFill/>
                    </a:lnB>
                    <a:solidFill>
                      <a:srgbClr val="D3DFEE"/>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de-DE" sz="1800" b="0" kern="1200" dirty="0">
                          <a:solidFill>
                            <a:srgbClr val="FF0000"/>
                          </a:solidFill>
                          <a:latin typeface="+mn-lt"/>
                          <a:ea typeface="+mn-ea"/>
                          <a:cs typeface="+mn-cs"/>
                        </a:rPr>
                        <a:t>▲</a:t>
                      </a:r>
                      <a:endParaRPr lang="de-DE" sz="1800" b="0" i="0" u="none" strike="noStrike" kern="1200" dirty="0">
                        <a:solidFill>
                          <a:srgbClr val="FF0000"/>
                        </a:solidFill>
                        <a:effectLst/>
                        <a:latin typeface="+mn-lt"/>
                        <a:ea typeface="+mn-ea"/>
                        <a:cs typeface="+mn-cs"/>
                      </a:endParaRPr>
                    </a:p>
                  </a:txBody>
                  <a:tcPr marL="9525" marR="9525" marT="9525" marB="0" anchor="ctr">
                    <a:lnL>
                      <a:noFill/>
                    </a:lnL>
                    <a:lnR>
                      <a:noFill/>
                    </a:lnR>
                    <a:lnT>
                      <a:noFill/>
                    </a:lnT>
                    <a:lnB>
                      <a:noFill/>
                    </a:lnB>
                    <a:solidFill>
                      <a:srgbClr val="D3DFEE"/>
                    </a:solidFill>
                  </a:tcPr>
                </a:tc>
                <a:extLst>
                  <a:ext uri="{0D108BD9-81ED-4DB2-BD59-A6C34878D82A}">
                    <a16:rowId xmlns="" xmlns:a16="http://schemas.microsoft.com/office/drawing/2014/main" val="10005"/>
                  </a:ext>
                </a:extLst>
              </a:tr>
              <a:tr h="359533">
                <a:tc>
                  <a:txBody>
                    <a:bodyPr/>
                    <a:lstStyle/>
                    <a:p>
                      <a:pPr algn="l" fontAlgn="b"/>
                      <a:r>
                        <a:rPr lang="de-DE" sz="1800" b="1" i="0" u="none" strike="noStrike" kern="1200" dirty="0">
                          <a:solidFill>
                            <a:schemeClr val="tx2"/>
                          </a:solidFill>
                          <a:effectLst/>
                          <a:latin typeface="Calibri"/>
                          <a:ea typeface="+mn-ea"/>
                          <a:cs typeface="+mn-cs"/>
                        </a:rPr>
                        <a:t>Brasilien</a:t>
                      </a:r>
                    </a:p>
                  </a:txBody>
                  <a:tcPr marL="9525" marR="9525" marT="9525" marB="0" anchor="b">
                    <a:lnL>
                      <a:noFill/>
                    </a:lnL>
                    <a:lnR>
                      <a:noFill/>
                    </a:lnR>
                    <a:lnT>
                      <a:noFill/>
                    </a:lnT>
                    <a:lnB>
                      <a:noFill/>
                    </a:lnB>
                  </a:tcPr>
                </a:tc>
                <a:tc>
                  <a:txBody>
                    <a:bodyPr/>
                    <a:lstStyle/>
                    <a:p>
                      <a:pPr marL="0" algn="r" defTabSz="914400" rtl="0" eaLnBrk="1" fontAlgn="b" latinLnBrk="0" hangingPunct="1"/>
                      <a:r>
                        <a:rPr lang="de-DE" sz="1800" b="0" i="0" u="none" strike="noStrike" kern="1200" dirty="0" smtClean="0">
                          <a:solidFill>
                            <a:srgbClr val="002060"/>
                          </a:solidFill>
                          <a:effectLst/>
                          <a:latin typeface="Calibri" panose="020F0502020204030204" pitchFamily="34" charset="0"/>
                          <a:ea typeface="+mn-ea"/>
                          <a:cs typeface="+mn-cs"/>
                        </a:rPr>
                        <a:t>5.554.206</a:t>
                      </a:r>
                      <a:endParaRPr lang="de-DE" sz="1800" b="0" i="0" u="none" strike="noStrike" kern="1200" dirty="0">
                        <a:solidFill>
                          <a:srgbClr val="002060"/>
                        </a:solidFill>
                        <a:effectLst/>
                        <a:latin typeface="Calibri" panose="020F0502020204030204" pitchFamily="34" charset="0"/>
                        <a:ea typeface="+mn-ea"/>
                        <a:cs typeface="+mn-cs"/>
                      </a:endParaRPr>
                    </a:p>
                  </a:txBody>
                  <a:tcPr marL="9525" marR="9525" marT="9525" marB="0" anchor="b">
                    <a:lnL>
                      <a:noFill/>
                    </a:lnL>
                    <a:lnR>
                      <a:noFill/>
                    </a:lnR>
                    <a:lnT>
                      <a:noFill/>
                    </a:lnT>
                    <a:lnB>
                      <a:noFill/>
                    </a:lnB>
                  </a:tcPr>
                </a:tc>
                <a:tc>
                  <a:txBody>
                    <a:bodyPr/>
                    <a:lstStyle/>
                    <a:p>
                      <a:pPr marL="0" algn="r" defTabSz="914400" rtl="0" eaLnBrk="1" fontAlgn="b" latinLnBrk="0" hangingPunct="1"/>
                      <a:r>
                        <a:rPr lang="de-DE" sz="1800" b="0" i="0" u="none" strike="noStrike" kern="1200" dirty="0" smtClean="0">
                          <a:solidFill>
                            <a:srgbClr val="002060"/>
                          </a:solidFill>
                          <a:effectLst/>
                          <a:latin typeface="Calibri" panose="020F0502020204030204" pitchFamily="34" charset="0"/>
                          <a:ea typeface="+mn-ea"/>
                          <a:cs typeface="+mn-cs"/>
                        </a:rPr>
                        <a:t>144.352</a:t>
                      </a:r>
                      <a:endParaRPr lang="de-DE" sz="1800" b="0" i="0" u="none" strike="noStrike" kern="1200" dirty="0">
                        <a:solidFill>
                          <a:srgbClr val="002060"/>
                        </a:solidFill>
                        <a:effectLst/>
                        <a:latin typeface="Calibri" panose="020F0502020204030204" pitchFamily="34" charset="0"/>
                        <a:ea typeface="+mn-ea"/>
                        <a:cs typeface="+mn-cs"/>
                      </a:endParaRPr>
                    </a:p>
                  </a:txBody>
                  <a:tcPr marL="9525" marR="9525" marT="9525" marB="0" anchor="b">
                    <a:lnL>
                      <a:noFill/>
                    </a:lnL>
                    <a:lnR>
                      <a:noFill/>
                    </a:lnR>
                    <a:lnT>
                      <a:noFill/>
                    </a:lnT>
                    <a:lnB>
                      <a:noFill/>
                    </a:lnB>
                  </a:tcPr>
                </a:tc>
                <a:tc>
                  <a:txBody>
                    <a:bodyPr/>
                    <a:lstStyle/>
                    <a:p>
                      <a:pPr marL="0" algn="r" defTabSz="914400" rtl="0" eaLnBrk="1" fontAlgn="b" latinLnBrk="0" hangingPunct="1"/>
                      <a:r>
                        <a:rPr lang="de-DE" sz="1800" b="0" i="0" u="none" strike="noStrike" kern="1200">
                          <a:solidFill>
                            <a:srgbClr val="002060"/>
                          </a:solidFill>
                          <a:effectLst/>
                          <a:latin typeface="Calibri" panose="020F0502020204030204" pitchFamily="34" charset="0"/>
                          <a:ea typeface="+mn-ea"/>
                          <a:cs typeface="+mn-cs"/>
                        </a:rPr>
                        <a:t>-9,29</a:t>
                      </a:r>
                    </a:p>
                  </a:txBody>
                  <a:tcPr marL="9525" marR="9525" marT="9525" marB="0" anchor="b">
                    <a:lnL>
                      <a:noFill/>
                    </a:lnL>
                    <a:lnR>
                      <a:noFill/>
                    </a:lnR>
                    <a:lnT>
                      <a:noFill/>
                    </a:lnT>
                    <a:lnB>
                      <a:noFill/>
                    </a:lnB>
                  </a:tcPr>
                </a:tc>
                <a:tc>
                  <a:txBody>
                    <a:bodyPr/>
                    <a:lstStyle/>
                    <a:p>
                      <a:pPr marL="0" algn="r" defTabSz="914400" rtl="0" eaLnBrk="1" fontAlgn="b" latinLnBrk="0" hangingPunct="1"/>
                      <a:r>
                        <a:rPr lang="de-DE" sz="1800" b="0" i="0" u="none" strike="noStrike" kern="1200">
                          <a:solidFill>
                            <a:srgbClr val="002060"/>
                          </a:solidFill>
                          <a:effectLst/>
                          <a:latin typeface="Calibri" panose="020F0502020204030204" pitchFamily="34" charset="0"/>
                          <a:ea typeface="+mn-ea"/>
                          <a:cs typeface="+mn-cs"/>
                        </a:rPr>
                        <a:t>68,4</a:t>
                      </a:r>
                    </a:p>
                  </a:txBody>
                  <a:tcPr marL="9525" marR="9525" marT="9525" marB="0" anchor="b">
                    <a:lnL>
                      <a:noFill/>
                    </a:lnL>
                    <a:lnR>
                      <a:noFill/>
                    </a:lnR>
                    <a:lnT>
                      <a:noFill/>
                    </a:lnT>
                    <a:lnB>
                      <a:noFill/>
                    </a:lnB>
                  </a:tcPr>
                </a:tc>
                <a:tc>
                  <a:txBody>
                    <a:bodyPr/>
                    <a:lstStyle/>
                    <a:p>
                      <a:pPr marL="0" algn="r" defTabSz="914400" rtl="0" eaLnBrk="1" fontAlgn="b" latinLnBrk="0" hangingPunct="1"/>
                      <a:r>
                        <a:rPr lang="de-DE" sz="1800" b="0" i="0" u="none" strike="noStrike" kern="1200">
                          <a:solidFill>
                            <a:srgbClr val="002060"/>
                          </a:solidFill>
                          <a:effectLst/>
                          <a:latin typeface="Calibri" panose="020F0502020204030204" pitchFamily="34" charset="0"/>
                          <a:ea typeface="+mn-ea"/>
                          <a:cs typeface="+mn-cs"/>
                        </a:rPr>
                        <a:t>0,89</a:t>
                      </a:r>
                    </a:p>
                  </a:txBody>
                  <a:tcPr marL="9525" marR="9525" marT="9525" marB="0" anchor="b">
                    <a:lnL>
                      <a:noFill/>
                    </a:lnL>
                    <a:lnR>
                      <a:noFill/>
                    </a:lnR>
                    <a:lnT>
                      <a:noFill/>
                    </a:lnT>
                    <a:lnB>
                      <a:noFill/>
                    </a:lnB>
                  </a:tcPr>
                </a:tc>
                <a:tc>
                  <a:txBody>
                    <a:bodyPr/>
                    <a:lstStyle/>
                    <a:p>
                      <a:pPr marL="0" algn="r" defTabSz="914400" rtl="0" eaLnBrk="1" fontAlgn="b" latinLnBrk="0" hangingPunct="1"/>
                      <a:r>
                        <a:rPr lang="de-DE" sz="1800" b="0" i="0" u="none" strike="noStrike" kern="1200">
                          <a:solidFill>
                            <a:srgbClr val="002060"/>
                          </a:solidFill>
                          <a:effectLst/>
                          <a:latin typeface="Calibri" panose="020F0502020204030204" pitchFamily="34" charset="0"/>
                          <a:ea typeface="+mn-ea"/>
                          <a:cs typeface="+mn-cs"/>
                        </a:rPr>
                        <a:t>2,89</a:t>
                      </a:r>
                    </a:p>
                  </a:txBody>
                  <a:tcPr marL="9525" marR="9525" marT="9525" marB="0" anchor="b">
                    <a:lnL>
                      <a:noFill/>
                    </a:lnL>
                    <a:lnR>
                      <a:noFill/>
                    </a:lnR>
                    <a:lnT>
                      <a:noFill/>
                    </a:lnT>
                    <a:lnB>
                      <a:noFill/>
                    </a:lnB>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de-DE" sz="1800" b="0" kern="1200" dirty="0">
                          <a:solidFill>
                            <a:srgbClr val="00B050"/>
                          </a:solidFill>
                          <a:latin typeface="+mn-lt"/>
                          <a:ea typeface="+mn-ea"/>
                          <a:cs typeface="+mn-cs"/>
                        </a:rPr>
                        <a:t>▼</a:t>
                      </a:r>
                      <a:endParaRPr lang="de-DE" sz="1800" b="0" i="0" u="none" strike="noStrike" kern="1200" dirty="0">
                        <a:solidFill>
                          <a:srgbClr val="FF0000"/>
                        </a:solidFill>
                        <a:effectLst/>
                        <a:latin typeface="+mn-lt"/>
                        <a:ea typeface="+mn-ea"/>
                        <a:cs typeface="+mn-cs"/>
                      </a:endParaRPr>
                    </a:p>
                  </a:txBody>
                  <a:tcPr marL="9525" marR="9525" marT="9525" marB="0" anchor="ctr">
                    <a:lnL>
                      <a:noFill/>
                    </a:lnL>
                    <a:lnR>
                      <a:noFill/>
                    </a:lnR>
                    <a:lnT>
                      <a:noFill/>
                    </a:lnT>
                    <a:lnB>
                      <a:noFill/>
                    </a:lnB>
                  </a:tcPr>
                </a:tc>
                <a:extLst>
                  <a:ext uri="{0D108BD9-81ED-4DB2-BD59-A6C34878D82A}">
                    <a16:rowId xmlns="" xmlns:a16="http://schemas.microsoft.com/office/drawing/2014/main" val="10006"/>
                  </a:ext>
                </a:extLst>
              </a:tr>
              <a:tr h="359533">
                <a:tc>
                  <a:txBody>
                    <a:bodyPr/>
                    <a:lstStyle/>
                    <a:p>
                      <a:pPr algn="l" fontAlgn="b"/>
                      <a:r>
                        <a:rPr lang="de-DE" sz="1800" b="1" i="0" u="none" strike="noStrike" kern="1200" dirty="0">
                          <a:solidFill>
                            <a:schemeClr val="tx2"/>
                          </a:solidFill>
                          <a:effectLst/>
                          <a:latin typeface="Calibri"/>
                          <a:ea typeface="+mn-ea"/>
                          <a:cs typeface="+mn-cs"/>
                        </a:rPr>
                        <a:t>Spanien</a:t>
                      </a:r>
                    </a:p>
                  </a:txBody>
                  <a:tcPr marL="9525" marR="9525" marT="9525" marB="0" anchor="b">
                    <a:lnL>
                      <a:noFill/>
                    </a:lnL>
                    <a:lnR>
                      <a:noFill/>
                    </a:lnR>
                    <a:lnT>
                      <a:noFill/>
                    </a:lnT>
                    <a:lnB>
                      <a:noFill/>
                    </a:lnB>
                    <a:solidFill>
                      <a:srgbClr val="D3DFEE"/>
                    </a:solidFill>
                  </a:tcPr>
                </a:tc>
                <a:tc>
                  <a:txBody>
                    <a:bodyPr/>
                    <a:lstStyle/>
                    <a:p>
                      <a:pPr marL="0" algn="r" defTabSz="914400" rtl="0" eaLnBrk="1" fontAlgn="b" latinLnBrk="0" hangingPunct="1"/>
                      <a:r>
                        <a:rPr lang="de-DE" sz="1800" b="0" i="0" u="none" strike="noStrike" kern="1200" dirty="0" smtClean="0">
                          <a:solidFill>
                            <a:srgbClr val="002060"/>
                          </a:solidFill>
                          <a:effectLst/>
                          <a:latin typeface="Calibri" panose="020F0502020204030204" pitchFamily="34" charset="0"/>
                          <a:ea typeface="+mn-ea"/>
                          <a:cs typeface="+mn-cs"/>
                        </a:rPr>
                        <a:t>1.240.697</a:t>
                      </a:r>
                      <a:endParaRPr lang="de-DE" sz="1800" b="0" i="0" u="none" strike="noStrike" kern="1200" dirty="0">
                        <a:solidFill>
                          <a:srgbClr val="002060"/>
                        </a:solidFill>
                        <a:effectLst/>
                        <a:latin typeface="Calibri" panose="020F0502020204030204" pitchFamily="34" charset="0"/>
                        <a:ea typeface="+mn-ea"/>
                        <a:cs typeface="+mn-cs"/>
                      </a:endParaRPr>
                    </a:p>
                  </a:txBody>
                  <a:tcPr marL="9525" marR="9525" marT="9525" marB="0" anchor="b">
                    <a:lnL>
                      <a:noFill/>
                    </a:lnL>
                    <a:lnR>
                      <a:noFill/>
                    </a:lnR>
                    <a:lnT>
                      <a:noFill/>
                    </a:lnT>
                    <a:lnB>
                      <a:noFill/>
                    </a:lnB>
                    <a:solidFill>
                      <a:srgbClr val="D3DFEE"/>
                    </a:solidFill>
                  </a:tcPr>
                </a:tc>
                <a:tc>
                  <a:txBody>
                    <a:bodyPr/>
                    <a:lstStyle/>
                    <a:p>
                      <a:pPr marL="0" algn="r" defTabSz="914400" rtl="0" eaLnBrk="1" fontAlgn="b" latinLnBrk="0" hangingPunct="1"/>
                      <a:r>
                        <a:rPr lang="de-DE" sz="1800" b="0" i="0" u="none" strike="noStrike" kern="1200" dirty="0" smtClean="0">
                          <a:solidFill>
                            <a:srgbClr val="002060"/>
                          </a:solidFill>
                          <a:effectLst/>
                          <a:latin typeface="Calibri" panose="020F0502020204030204" pitchFamily="34" charset="0"/>
                          <a:ea typeface="+mn-ea"/>
                          <a:cs typeface="+mn-cs"/>
                        </a:rPr>
                        <a:t>142.377</a:t>
                      </a:r>
                      <a:endParaRPr lang="de-DE" sz="1800" b="0" i="0" u="none" strike="noStrike" kern="1200" dirty="0">
                        <a:solidFill>
                          <a:srgbClr val="002060"/>
                        </a:solidFill>
                        <a:effectLst/>
                        <a:latin typeface="Calibri" panose="020F0502020204030204" pitchFamily="34" charset="0"/>
                        <a:ea typeface="+mn-ea"/>
                        <a:cs typeface="+mn-cs"/>
                      </a:endParaRPr>
                    </a:p>
                  </a:txBody>
                  <a:tcPr marL="9525" marR="9525" marT="9525" marB="0" anchor="b">
                    <a:lnL>
                      <a:noFill/>
                    </a:lnL>
                    <a:lnR>
                      <a:noFill/>
                    </a:lnR>
                    <a:lnT>
                      <a:noFill/>
                    </a:lnT>
                    <a:lnB>
                      <a:noFill/>
                    </a:lnB>
                    <a:solidFill>
                      <a:srgbClr val="D3DFEE"/>
                    </a:solidFill>
                  </a:tcPr>
                </a:tc>
                <a:tc>
                  <a:txBody>
                    <a:bodyPr/>
                    <a:lstStyle/>
                    <a:p>
                      <a:pPr marL="0" algn="r" defTabSz="914400" rtl="0" eaLnBrk="1" fontAlgn="b" latinLnBrk="0" hangingPunct="1"/>
                      <a:r>
                        <a:rPr lang="de-DE" sz="1800" b="0" i="0" u="none" strike="noStrike" kern="1200">
                          <a:solidFill>
                            <a:srgbClr val="002060"/>
                          </a:solidFill>
                          <a:effectLst/>
                          <a:latin typeface="Calibri" panose="020F0502020204030204" pitchFamily="34" charset="0"/>
                          <a:ea typeface="+mn-ea"/>
                          <a:cs typeface="+mn-cs"/>
                        </a:rPr>
                        <a:t>14,94</a:t>
                      </a:r>
                    </a:p>
                  </a:txBody>
                  <a:tcPr marL="9525" marR="9525" marT="9525" marB="0" anchor="b">
                    <a:lnL>
                      <a:noFill/>
                    </a:lnL>
                    <a:lnR>
                      <a:noFill/>
                    </a:lnR>
                    <a:lnT>
                      <a:noFill/>
                    </a:lnT>
                    <a:lnB>
                      <a:noFill/>
                    </a:lnB>
                    <a:solidFill>
                      <a:srgbClr val="D3DFEE"/>
                    </a:solidFill>
                  </a:tcPr>
                </a:tc>
                <a:tc>
                  <a:txBody>
                    <a:bodyPr/>
                    <a:lstStyle/>
                    <a:p>
                      <a:pPr marL="0" algn="r" defTabSz="914400" rtl="0" eaLnBrk="1" fontAlgn="b" latinLnBrk="0" hangingPunct="1"/>
                      <a:r>
                        <a:rPr lang="de-DE" sz="1800" b="0" i="0" u="none" strike="noStrike" kern="1200">
                          <a:solidFill>
                            <a:srgbClr val="002060"/>
                          </a:solidFill>
                          <a:effectLst/>
                          <a:latin typeface="Calibri" panose="020F0502020204030204" pitchFamily="34" charset="0"/>
                          <a:ea typeface="+mn-ea"/>
                          <a:cs typeface="+mn-cs"/>
                        </a:rPr>
                        <a:t>303,34</a:t>
                      </a:r>
                    </a:p>
                  </a:txBody>
                  <a:tcPr marL="9525" marR="9525" marT="9525" marB="0" anchor="b">
                    <a:lnL>
                      <a:noFill/>
                    </a:lnL>
                    <a:lnR>
                      <a:noFill/>
                    </a:lnR>
                    <a:lnT>
                      <a:noFill/>
                    </a:lnT>
                    <a:lnB>
                      <a:noFill/>
                    </a:lnB>
                    <a:solidFill>
                      <a:srgbClr val="D3DFEE"/>
                    </a:solidFill>
                  </a:tcPr>
                </a:tc>
                <a:tc>
                  <a:txBody>
                    <a:bodyPr/>
                    <a:lstStyle/>
                    <a:p>
                      <a:pPr marL="0" algn="r" defTabSz="914400" rtl="0" eaLnBrk="1" fontAlgn="b" latinLnBrk="0" hangingPunct="1"/>
                      <a:r>
                        <a:rPr lang="de-DE" sz="1800" b="0" i="0" u="none" strike="noStrike" kern="1200">
                          <a:solidFill>
                            <a:srgbClr val="002060"/>
                          </a:solidFill>
                          <a:effectLst/>
                          <a:latin typeface="Calibri" panose="020F0502020204030204" pitchFamily="34" charset="0"/>
                          <a:ea typeface="+mn-ea"/>
                          <a:cs typeface="+mn-cs"/>
                        </a:rPr>
                        <a:t>1,1</a:t>
                      </a:r>
                    </a:p>
                  </a:txBody>
                  <a:tcPr marL="9525" marR="9525" marT="9525" marB="0" anchor="b">
                    <a:lnL>
                      <a:noFill/>
                    </a:lnL>
                    <a:lnR>
                      <a:noFill/>
                    </a:lnR>
                    <a:lnT>
                      <a:noFill/>
                    </a:lnT>
                    <a:lnB>
                      <a:noFill/>
                    </a:lnB>
                    <a:solidFill>
                      <a:srgbClr val="D3DFEE"/>
                    </a:solidFill>
                  </a:tcPr>
                </a:tc>
                <a:tc>
                  <a:txBody>
                    <a:bodyPr/>
                    <a:lstStyle/>
                    <a:p>
                      <a:pPr marL="0" algn="r" defTabSz="914400" rtl="0" eaLnBrk="1" fontAlgn="b" latinLnBrk="0" hangingPunct="1"/>
                      <a:r>
                        <a:rPr lang="de-DE" sz="1800" b="0" i="0" u="none" strike="noStrike" kern="1200">
                          <a:solidFill>
                            <a:srgbClr val="002060"/>
                          </a:solidFill>
                          <a:effectLst/>
                          <a:latin typeface="Calibri" panose="020F0502020204030204" pitchFamily="34" charset="0"/>
                          <a:ea typeface="+mn-ea"/>
                          <a:cs typeface="+mn-cs"/>
                        </a:rPr>
                        <a:t>2,92</a:t>
                      </a:r>
                    </a:p>
                  </a:txBody>
                  <a:tcPr marL="9525" marR="9525" marT="9525" marB="0" anchor="b">
                    <a:lnL>
                      <a:noFill/>
                    </a:lnL>
                    <a:lnR>
                      <a:noFill/>
                    </a:lnR>
                    <a:lnT>
                      <a:noFill/>
                    </a:lnT>
                    <a:lnB>
                      <a:noFill/>
                    </a:lnB>
                    <a:solidFill>
                      <a:srgbClr val="D3DFEE"/>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de-DE" sz="1800" b="0" kern="1200" dirty="0">
                          <a:solidFill>
                            <a:srgbClr val="FF0000"/>
                          </a:solidFill>
                          <a:latin typeface="+mn-lt"/>
                          <a:ea typeface="+mn-ea"/>
                          <a:cs typeface="+mn-cs"/>
                        </a:rPr>
                        <a:t>▲</a:t>
                      </a:r>
                      <a:endParaRPr lang="de-DE" sz="1800" b="0" i="0" u="none" strike="noStrike" kern="1200" dirty="0">
                        <a:solidFill>
                          <a:srgbClr val="FF0000"/>
                        </a:solidFill>
                        <a:effectLst/>
                        <a:latin typeface="+mn-lt"/>
                        <a:ea typeface="+mn-ea"/>
                        <a:cs typeface="+mn-cs"/>
                      </a:endParaRPr>
                    </a:p>
                  </a:txBody>
                  <a:tcPr marL="9525" marR="9525" marT="9525" marB="0" anchor="ctr">
                    <a:lnL>
                      <a:noFill/>
                    </a:lnL>
                    <a:lnR>
                      <a:noFill/>
                    </a:lnR>
                    <a:lnT>
                      <a:noFill/>
                    </a:lnT>
                    <a:lnB>
                      <a:noFill/>
                    </a:lnB>
                    <a:solidFill>
                      <a:srgbClr val="D3DFEE"/>
                    </a:solidFill>
                  </a:tcPr>
                </a:tc>
                <a:extLst>
                  <a:ext uri="{0D108BD9-81ED-4DB2-BD59-A6C34878D82A}">
                    <a16:rowId xmlns="" xmlns:a16="http://schemas.microsoft.com/office/drawing/2014/main" val="10007"/>
                  </a:ext>
                </a:extLst>
              </a:tr>
              <a:tr h="351137">
                <a:tc>
                  <a:txBody>
                    <a:bodyPr/>
                    <a:lstStyle/>
                    <a:p>
                      <a:pPr algn="l" fontAlgn="b"/>
                      <a:r>
                        <a:rPr lang="de-DE" sz="1800" b="1" i="0" u="none" strike="noStrike" kern="1200" dirty="0" smtClean="0">
                          <a:solidFill>
                            <a:schemeClr val="tx2"/>
                          </a:solidFill>
                          <a:effectLst/>
                          <a:latin typeface="Calibri"/>
                          <a:ea typeface="+mn-ea"/>
                          <a:cs typeface="+mn-cs"/>
                        </a:rPr>
                        <a:t>Polen</a:t>
                      </a:r>
                      <a:endParaRPr lang="de-DE" sz="1800" b="1" i="0" u="none" strike="noStrike" kern="1200" dirty="0">
                        <a:solidFill>
                          <a:schemeClr val="tx2"/>
                        </a:solidFill>
                        <a:effectLst/>
                        <a:latin typeface="Calibri"/>
                        <a:ea typeface="+mn-ea"/>
                        <a:cs typeface="+mn-cs"/>
                      </a:endParaRPr>
                    </a:p>
                  </a:txBody>
                  <a:tcPr marL="9525" marR="9525" marT="9525" marB="0" anchor="b">
                    <a:lnL>
                      <a:noFill/>
                    </a:lnL>
                    <a:lnR>
                      <a:noFill/>
                    </a:lnR>
                    <a:lnT>
                      <a:noFill/>
                    </a:lnT>
                    <a:lnB>
                      <a:noFill/>
                    </a:lnB>
                  </a:tcPr>
                </a:tc>
                <a:tc>
                  <a:txBody>
                    <a:bodyPr/>
                    <a:lstStyle/>
                    <a:p>
                      <a:pPr marL="0" algn="r" defTabSz="914400" rtl="0" eaLnBrk="1" fontAlgn="b" latinLnBrk="0" hangingPunct="1"/>
                      <a:r>
                        <a:rPr lang="de-DE" sz="1800" b="0" i="0" u="none" strike="noStrike" kern="1200" dirty="0" smtClean="0">
                          <a:solidFill>
                            <a:srgbClr val="002060"/>
                          </a:solidFill>
                          <a:effectLst/>
                          <a:latin typeface="Calibri" panose="020F0502020204030204" pitchFamily="34" charset="0"/>
                          <a:ea typeface="+mn-ea"/>
                          <a:cs typeface="+mn-cs"/>
                        </a:rPr>
                        <a:t>395.480</a:t>
                      </a:r>
                      <a:endParaRPr lang="de-DE" sz="1800" b="0" i="0" u="none" strike="noStrike" kern="1200" dirty="0">
                        <a:solidFill>
                          <a:srgbClr val="002060"/>
                        </a:solidFill>
                        <a:effectLst/>
                        <a:latin typeface="Calibri" panose="020F0502020204030204" pitchFamily="34" charset="0"/>
                        <a:ea typeface="+mn-ea"/>
                        <a:cs typeface="+mn-cs"/>
                      </a:endParaRPr>
                    </a:p>
                  </a:txBody>
                  <a:tcPr marL="9525" marR="9525" marT="9525" marB="0" anchor="b">
                    <a:lnL>
                      <a:noFill/>
                    </a:lnL>
                    <a:lnR>
                      <a:noFill/>
                    </a:lnR>
                    <a:lnT>
                      <a:noFill/>
                    </a:lnT>
                    <a:lnB>
                      <a:noFill/>
                    </a:lnB>
                  </a:tcPr>
                </a:tc>
                <a:tc>
                  <a:txBody>
                    <a:bodyPr/>
                    <a:lstStyle/>
                    <a:p>
                      <a:pPr marL="0" algn="r" defTabSz="914400" rtl="0" eaLnBrk="1" fontAlgn="b" latinLnBrk="0" hangingPunct="1"/>
                      <a:r>
                        <a:rPr lang="de-DE" sz="1800" b="0" i="0" u="none" strike="noStrike" kern="1200" dirty="0" smtClean="0">
                          <a:solidFill>
                            <a:srgbClr val="002060"/>
                          </a:solidFill>
                          <a:effectLst/>
                          <a:latin typeface="Calibri" panose="020F0502020204030204" pitchFamily="34" charset="0"/>
                          <a:ea typeface="+mn-ea"/>
                          <a:cs typeface="+mn-cs"/>
                        </a:rPr>
                        <a:t>131.551</a:t>
                      </a:r>
                      <a:endParaRPr lang="de-DE" sz="1800" b="0" i="0" u="none" strike="noStrike" kern="1200" dirty="0">
                        <a:solidFill>
                          <a:srgbClr val="002060"/>
                        </a:solidFill>
                        <a:effectLst/>
                        <a:latin typeface="Calibri" panose="020F0502020204030204" pitchFamily="34" charset="0"/>
                        <a:ea typeface="+mn-ea"/>
                        <a:cs typeface="+mn-cs"/>
                      </a:endParaRPr>
                    </a:p>
                  </a:txBody>
                  <a:tcPr marL="9525" marR="9525" marT="9525" marB="0" anchor="b">
                    <a:lnL>
                      <a:noFill/>
                    </a:lnL>
                    <a:lnR>
                      <a:noFill/>
                    </a:lnR>
                    <a:lnT>
                      <a:noFill/>
                    </a:lnT>
                    <a:lnB>
                      <a:noFill/>
                    </a:lnB>
                  </a:tcPr>
                </a:tc>
                <a:tc>
                  <a:txBody>
                    <a:bodyPr/>
                    <a:lstStyle/>
                    <a:p>
                      <a:pPr marL="0" algn="r" defTabSz="914400" rtl="0" eaLnBrk="1" fontAlgn="b" latinLnBrk="0" hangingPunct="1"/>
                      <a:r>
                        <a:rPr lang="de-DE" sz="1800" b="0" i="0" u="none" strike="noStrike" kern="1200">
                          <a:solidFill>
                            <a:srgbClr val="002060"/>
                          </a:solidFill>
                          <a:effectLst/>
                          <a:latin typeface="Calibri" panose="020F0502020204030204" pitchFamily="34" charset="0"/>
                          <a:ea typeface="+mn-ea"/>
                          <a:cs typeface="+mn-cs"/>
                        </a:rPr>
                        <a:t>63,05</a:t>
                      </a:r>
                    </a:p>
                  </a:txBody>
                  <a:tcPr marL="9525" marR="9525" marT="9525" marB="0" anchor="b">
                    <a:lnL>
                      <a:noFill/>
                    </a:lnL>
                    <a:lnR>
                      <a:noFill/>
                    </a:lnR>
                    <a:lnT>
                      <a:noFill/>
                    </a:lnT>
                    <a:lnB>
                      <a:noFill/>
                    </a:lnB>
                  </a:tcPr>
                </a:tc>
                <a:tc>
                  <a:txBody>
                    <a:bodyPr/>
                    <a:lstStyle/>
                    <a:p>
                      <a:pPr marL="0" algn="r" defTabSz="914400" rtl="0" eaLnBrk="1" fontAlgn="b" latinLnBrk="0" hangingPunct="1"/>
                      <a:r>
                        <a:rPr lang="de-DE" sz="1800" b="0" i="0" u="none" strike="noStrike" kern="1200">
                          <a:solidFill>
                            <a:srgbClr val="002060"/>
                          </a:solidFill>
                          <a:effectLst/>
                          <a:latin typeface="Calibri" panose="020F0502020204030204" pitchFamily="34" charset="0"/>
                          <a:ea typeface="+mn-ea"/>
                          <a:cs typeface="+mn-cs"/>
                        </a:rPr>
                        <a:t>346,43</a:t>
                      </a:r>
                    </a:p>
                  </a:txBody>
                  <a:tcPr marL="9525" marR="9525" marT="9525" marB="0" anchor="b">
                    <a:lnL>
                      <a:noFill/>
                    </a:lnL>
                    <a:lnR>
                      <a:noFill/>
                    </a:lnR>
                    <a:lnT>
                      <a:noFill/>
                    </a:lnT>
                    <a:lnB>
                      <a:noFill/>
                    </a:lnB>
                  </a:tcPr>
                </a:tc>
                <a:tc>
                  <a:txBody>
                    <a:bodyPr/>
                    <a:lstStyle/>
                    <a:p>
                      <a:pPr marL="0" algn="r" defTabSz="914400" rtl="0" eaLnBrk="1" fontAlgn="b" latinLnBrk="0" hangingPunct="1"/>
                      <a:r>
                        <a:rPr lang="de-DE" sz="1800" b="0" i="0" u="none" strike="noStrike" kern="1200">
                          <a:solidFill>
                            <a:srgbClr val="002060"/>
                          </a:solidFill>
                          <a:effectLst/>
                          <a:latin typeface="Calibri" panose="020F0502020204030204" pitchFamily="34" charset="0"/>
                          <a:ea typeface="+mn-ea"/>
                          <a:cs typeface="+mn-cs"/>
                        </a:rPr>
                        <a:t>1,33</a:t>
                      </a:r>
                    </a:p>
                  </a:txBody>
                  <a:tcPr marL="9525" marR="9525" marT="9525" marB="0" anchor="b">
                    <a:lnL>
                      <a:noFill/>
                    </a:lnL>
                    <a:lnR>
                      <a:noFill/>
                    </a:lnR>
                    <a:lnT>
                      <a:noFill/>
                    </a:lnT>
                    <a:lnB>
                      <a:noFill/>
                    </a:lnB>
                  </a:tcPr>
                </a:tc>
                <a:tc>
                  <a:txBody>
                    <a:bodyPr/>
                    <a:lstStyle/>
                    <a:p>
                      <a:pPr marL="0" algn="r" defTabSz="914400" rtl="0" eaLnBrk="1" fontAlgn="b" latinLnBrk="0" hangingPunct="1"/>
                      <a:r>
                        <a:rPr lang="de-DE" sz="1800" b="0" i="0" u="none" strike="noStrike" kern="1200">
                          <a:solidFill>
                            <a:srgbClr val="002060"/>
                          </a:solidFill>
                          <a:effectLst/>
                          <a:latin typeface="Calibri" panose="020F0502020204030204" pitchFamily="34" charset="0"/>
                          <a:ea typeface="+mn-ea"/>
                          <a:cs typeface="+mn-cs"/>
                        </a:rPr>
                        <a:t>1,49</a:t>
                      </a:r>
                    </a:p>
                  </a:txBody>
                  <a:tcPr marL="9525" marR="9525" marT="9525" marB="0" anchor="b">
                    <a:lnL>
                      <a:noFill/>
                    </a:lnL>
                    <a:lnR>
                      <a:noFill/>
                    </a:lnR>
                    <a:lnT>
                      <a:noFill/>
                    </a:lnT>
                    <a:lnB>
                      <a:noFill/>
                    </a:lnB>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de-DE" sz="1800" b="0" kern="1200" dirty="0">
                          <a:solidFill>
                            <a:srgbClr val="FF0000"/>
                          </a:solidFill>
                          <a:latin typeface="+mn-lt"/>
                          <a:ea typeface="+mn-ea"/>
                          <a:cs typeface="+mn-cs"/>
                        </a:rPr>
                        <a:t>▲</a:t>
                      </a:r>
                      <a:endParaRPr lang="de-DE" sz="1800" b="0" i="0" u="none" strike="noStrike" kern="1200" dirty="0">
                        <a:solidFill>
                          <a:srgbClr val="FF0000"/>
                        </a:solidFill>
                        <a:effectLst/>
                        <a:latin typeface="+mn-lt"/>
                        <a:ea typeface="+mn-ea"/>
                        <a:cs typeface="+mn-cs"/>
                      </a:endParaRPr>
                    </a:p>
                  </a:txBody>
                  <a:tcPr marL="9525" marR="9525" marT="9525" marB="0" anchor="ctr">
                    <a:lnL>
                      <a:noFill/>
                    </a:lnL>
                    <a:lnR>
                      <a:noFill/>
                    </a:lnR>
                    <a:lnT>
                      <a:noFill/>
                    </a:lnT>
                    <a:lnB>
                      <a:noFill/>
                    </a:lnB>
                  </a:tcPr>
                </a:tc>
                <a:extLst>
                  <a:ext uri="{0D108BD9-81ED-4DB2-BD59-A6C34878D82A}">
                    <a16:rowId xmlns="" xmlns:a16="http://schemas.microsoft.com/office/drawing/2014/main" val="10008"/>
                  </a:ext>
                </a:extLst>
              </a:tr>
              <a:tr h="361798">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de-DE" sz="1800" b="1" i="0" u="none" strike="noStrike" kern="1200" dirty="0" smtClean="0">
                          <a:solidFill>
                            <a:schemeClr val="tx2"/>
                          </a:solidFill>
                          <a:effectLst/>
                          <a:latin typeface="+mn-lt"/>
                          <a:ea typeface="+mn-ea"/>
                          <a:cs typeface="+mn-cs"/>
                        </a:rPr>
                        <a:t>Russische Föderation</a:t>
                      </a:r>
                      <a:endParaRPr lang="de-DE" sz="1800" b="1" i="0" u="none" strike="noStrike" kern="1200" dirty="0">
                        <a:solidFill>
                          <a:schemeClr val="tx2"/>
                        </a:solidFill>
                        <a:effectLst/>
                        <a:latin typeface="Calibri"/>
                        <a:ea typeface="+mn-ea"/>
                        <a:cs typeface="+mn-cs"/>
                      </a:endParaRPr>
                    </a:p>
                  </a:txBody>
                  <a:tcPr marL="9525" marR="9525" marT="9525" marB="0" anchor="b">
                    <a:lnL>
                      <a:noFill/>
                    </a:lnL>
                    <a:lnR>
                      <a:noFill/>
                    </a:lnR>
                    <a:lnT>
                      <a:noFill/>
                    </a:lnT>
                    <a:lnB>
                      <a:noFill/>
                    </a:lnB>
                    <a:solidFill>
                      <a:srgbClr val="D3DFEE"/>
                    </a:solidFill>
                  </a:tcPr>
                </a:tc>
                <a:tc>
                  <a:txBody>
                    <a:bodyPr/>
                    <a:lstStyle/>
                    <a:p>
                      <a:pPr marL="0" algn="r" defTabSz="914400" rtl="0" eaLnBrk="1" fontAlgn="b" latinLnBrk="0" hangingPunct="1"/>
                      <a:r>
                        <a:rPr lang="de-DE" sz="1800" b="0" i="0" u="none" strike="noStrike" kern="1200" dirty="0" smtClean="0">
                          <a:solidFill>
                            <a:srgbClr val="002060"/>
                          </a:solidFill>
                          <a:effectLst/>
                          <a:latin typeface="Calibri" panose="020F0502020204030204" pitchFamily="34" charset="0"/>
                          <a:ea typeface="+mn-ea"/>
                          <a:cs typeface="+mn-cs"/>
                        </a:rPr>
                        <a:t>1.655.038</a:t>
                      </a:r>
                      <a:endParaRPr lang="de-DE" sz="1800" b="0" i="0" u="none" strike="noStrike" kern="1200" dirty="0">
                        <a:solidFill>
                          <a:srgbClr val="002060"/>
                        </a:solidFill>
                        <a:effectLst/>
                        <a:latin typeface="Calibri" panose="020F0502020204030204" pitchFamily="34" charset="0"/>
                        <a:ea typeface="+mn-ea"/>
                        <a:cs typeface="+mn-cs"/>
                      </a:endParaRPr>
                    </a:p>
                  </a:txBody>
                  <a:tcPr marL="9525" marR="9525" marT="9525" marB="0" anchor="b">
                    <a:lnL>
                      <a:noFill/>
                    </a:lnL>
                    <a:lnR>
                      <a:noFill/>
                    </a:lnR>
                    <a:lnT>
                      <a:noFill/>
                    </a:lnT>
                    <a:lnB>
                      <a:noFill/>
                    </a:lnB>
                    <a:solidFill>
                      <a:srgbClr val="D3DFEE"/>
                    </a:solidFill>
                  </a:tcPr>
                </a:tc>
                <a:tc>
                  <a:txBody>
                    <a:bodyPr/>
                    <a:lstStyle/>
                    <a:p>
                      <a:pPr marL="0" algn="r" defTabSz="914400" rtl="0" eaLnBrk="1" fontAlgn="b" latinLnBrk="0" hangingPunct="1"/>
                      <a:r>
                        <a:rPr lang="de-DE" sz="1800" b="0" i="0" u="none" strike="noStrike" kern="1200" dirty="0" smtClean="0">
                          <a:solidFill>
                            <a:srgbClr val="002060"/>
                          </a:solidFill>
                          <a:effectLst/>
                          <a:latin typeface="Calibri" panose="020F0502020204030204" pitchFamily="34" charset="0"/>
                          <a:ea typeface="+mn-ea"/>
                          <a:cs typeface="+mn-cs"/>
                        </a:rPr>
                        <a:t>123.814</a:t>
                      </a:r>
                      <a:endParaRPr lang="de-DE" sz="1800" b="0" i="0" u="none" strike="noStrike" kern="1200" dirty="0">
                        <a:solidFill>
                          <a:srgbClr val="002060"/>
                        </a:solidFill>
                        <a:effectLst/>
                        <a:latin typeface="Calibri" panose="020F0502020204030204" pitchFamily="34" charset="0"/>
                        <a:ea typeface="+mn-ea"/>
                        <a:cs typeface="+mn-cs"/>
                      </a:endParaRPr>
                    </a:p>
                  </a:txBody>
                  <a:tcPr marL="9525" marR="9525" marT="9525" marB="0" anchor="b">
                    <a:lnL>
                      <a:noFill/>
                    </a:lnL>
                    <a:lnR>
                      <a:noFill/>
                    </a:lnR>
                    <a:lnT>
                      <a:noFill/>
                    </a:lnT>
                    <a:lnB>
                      <a:noFill/>
                    </a:lnB>
                    <a:solidFill>
                      <a:srgbClr val="D3DFEE"/>
                    </a:solidFill>
                  </a:tcPr>
                </a:tc>
                <a:tc>
                  <a:txBody>
                    <a:bodyPr/>
                    <a:lstStyle/>
                    <a:p>
                      <a:pPr marL="0" algn="r" defTabSz="914400" rtl="0" eaLnBrk="1" fontAlgn="b" latinLnBrk="0" hangingPunct="1"/>
                      <a:r>
                        <a:rPr lang="de-DE" sz="1800" b="0" i="0" u="none" strike="noStrike" kern="1200">
                          <a:solidFill>
                            <a:srgbClr val="002060"/>
                          </a:solidFill>
                          <a:effectLst/>
                          <a:latin typeface="Calibri" panose="020F0502020204030204" pitchFamily="34" charset="0"/>
                          <a:ea typeface="+mn-ea"/>
                          <a:cs typeface="+mn-cs"/>
                        </a:rPr>
                        <a:t>6,82</a:t>
                      </a:r>
                    </a:p>
                  </a:txBody>
                  <a:tcPr marL="9525" marR="9525" marT="9525" marB="0" anchor="b">
                    <a:lnL>
                      <a:noFill/>
                    </a:lnL>
                    <a:lnR>
                      <a:noFill/>
                    </a:lnR>
                    <a:lnT>
                      <a:noFill/>
                    </a:lnT>
                    <a:lnB>
                      <a:noFill/>
                    </a:lnB>
                    <a:solidFill>
                      <a:srgbClr val="D3DFEE"/>
                    </a:solidFill>
                  </a:tcPr>
                </a:tc>
                <a:tc>
                  <a:txBody>
                    <a:bodyPr/>
                    <a:lstStyle/>
                    <a:p>
                      <a:pPr marL="0" algn="r" defTabSz="914400" rtl="0" eaLnBrk="1" fontAlgn="b" latinLnBrk="0" hangingPunct="1"/>
                      <a:r>
                        <a:rPr lang="de-DE" sz="1800" b="0" i="0" u="none" strike="noStrike" kern="1200">
                          <a:solidFill>
                            <a:srgbClr val="002060"/>
                          </a:solidFill>
                          <a:effectLst/>
                          <a:latin typeface="Calibri" panose="020F0502020204030204" pitchFamily="34" charset="0"/>
                          <a:ea typeface="+mn-ea"/>
                          <a:cs typeface="+mn-cs"/>
                        </a:rPr>
                        <a:t>84,88</a:t>
                      </a:r>
                    </a:p>
                  </a:txBody>
                  <a:tcPr marL="9525" marR="9525" marT="9525" marB="0" anchor="b">
                    <a:lnL>
                      <a:noFill/>
                    </a:lnL>
                    <a:lnR>
                      <a:noFill/>
                    </a:lnR>
                    <a:lnT>
                      <a:noFill/>
                    </a:lnT>
                    <a:lnB>
                      <a:noFill/>
                    </a:lnB>
                    <a:solidFill>
                      <a:srgbClr val="D3DFEE"/>
                    </a:solidFill>
                  </a:tcPr>
                </a:tc>
                <a:tc>
                  <a:txBody>
                    <a:bodyPr/>
                    <a:lstStyle/>
                    <a:p>
                      <a:pPr marL="0" algn="r" defTabSz="914400" rtl="0" eaLnBrk="1" fontAlgn="b" latinLnBrk="0" hangingPunct="1"/>
                      <a:r>
                        <a:rPr lang="de-DE" sz="1800" b="0" i="0" u="none" strike="noStrike" kern="1200">
                          <a:solidFill>
                            <a:srgbClr val="002060"/>
                          </a:solidFill>
                          <a:effectLst/>
                          <a:latin typeface="Calibri" panose="020F0502020204030204" pitchFamily="34" charset="0"/>
                          <a:ea typeface="+mn-ea"/>
                          <a:cs typeface="+mn-cs"/>
                        </a:rPr>
                        <a:t>1,06</a:t>
                      </a:r>
                    </a:p>
                  </a:txBody>
                  <a:tcPr marL="9525" marR="9525" marT="9525" marB="0" anchor="b">
                    <a:lnL>
                      <a:noFill/>
                    </a:lnL>
                    <a:lnR>
                      <a:noFill/>
                    </a:lnR>
                    <a:lnT>
                      <a:noFill/>
                    </a:lnT>
                    <a:lnB>
                      <a:noFill/>
                    </a:lnB>
                    <a:solidFill>
                      <a:srgbClr val="D3DFEE"/>
                    </a:solidFill>
                  </a:tcPr>
                </a:tc>
                <a:tc>
                  <a:txBody>
                    <a:bodyPr/>
                    <a:lstStyle/>
                    <a:p>
                      <a:pPr marL="0" algn="r" defTabSz="914400" rtl="0" eaLnBrk="1" fontAlgn="b" latinLnBrk="0" hangingPunct="1"/>
                      <a:r>
                        <a:rPr lang="de-DE" sz="1800" b="0" i="0" u="none" strike="noStrike" kern="1200">
                          <a:solidFill>
                            <a:srgbClr val="002060"/>
                          </a:solidFill>
                          <a:effectLst/>
                          <a:latin typeface="Calibri" panose="020F0502020204030204" pitchFamily="34" charset="0"/>
                          <a:ea typeface="+mn-ea"/>
                          <a:cs typeface="+mn-cs"/>
                        </a:rPr>
                        <a:t>1,72</a:t>
                      </a:r>
                    </a:p>
                  </a:txBody>
                  <a:tcPr marL="9525" marR="9525" marT="9525" marB="0" anchor="b">
                    <a:lnL>
                      <a:noFill/>
                    </a:lnL>
                    <a:lnR>
                      <a:noFill/>
                    </a:lnR>
                    <a:lnT>
                      <a:noFill/>
                    </a:lnT>
                    <a:lnB>
                      <a:noFill/>
                    </a:lnB>
                    <a:solidFill>
                      <a:srgbClr val="D3DFEE"/>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de-DE" sz="1800" b="0" kern="1200" dirty="0">
                          <a:solidFill>
                            <a:srgbClr val="FF0000"/>
                          </a:solidFill>
                          <a:latin typeface="+mn-lt"/>
                          <a:ea typeface="+mn-ea"/>
                          <a:cs typeface="+mn-cs"/>
                        </a:rPr>
                        <a:t>▲</a:t>
                      </a:r>
                      <a:endParaRPr lang="de-DE" sz="1800" b="0" i="0" u="none" strike="noStrike" kern="1200" dirty="0">
                        <a:solidFill>
                          <a:srgbClr val="FF0000"/>
                        </a:solidFill>
                        <a:effectLst/>
                        <a:latin typeface="+mn-lt"/>
                        <a:ea typeface="+mn-ea"/>
                        <a:cs typeface="+mn-cs"/>
                      </a:endParaRPr>
                    </a:p>
                  </a:txBody>
                  <a:tcPr marL="9525" marR="9525" marT="9525" marB="0" anchor="ctr">
                    <a:lnL>
                      <a:noFill/>
                    </a:lnL>
                    <a:lnR>
                      <a:noFill/>
                    </a:lnR>
                    <a:lnT>
                      <a:noFill/>
                    </a:lnT>
                    <a:lnB>
                      <a:noFill/>
                    </a:lnB>
                    <a:solidFill>
                      <a:srgbClr val="D3DFEE"/>
                    </a:solidFill>
                  </a:tcPr>
                </a:tc>
                <a:extLst>
                  <a:ext uri="{0D108BD9-81ED-4DB2-BD59-A6C34878D82A}">
                    <a16:rowId xmlns="" xmlns:a16="http://schemas.microsoft.com/office/drawing/2014/main" val="10009"/>
                  </a:ext>
                </a:extLst>
              </a:tr>
              <a:tr h="359533">
                <a:tc>
                  <a:txBody>
                    <a:bodyPr/>
                    <a:lstStyle/>
                    <a:p>
                      <a:pPr algn="l" fontAlgn="b"/>
                      <a:r>
                        <a:rPr lang="de-DE" sz="1800" b="1" i="0" u="none" strike="noStrike" kern="1200" dirty="0">
                          <a:solidFill>
                            <a:schemeClr val="tx2"/>
                          </a:solidFill>
                          <a:effectLst/>
                          <a:latin typeface="+mn-lt"/>
                          <a:ea typeface="+mn-ea"/>
                          <a:cs typeface="+mn-cs"/>
                        </a:rPr>
                        <a:t>Deutschland</a:t>
                      </a:r>
                    </a:p>
                  </a:txBody>
                  <a:tcPr marL="9525" marR="9525" marT="9525" marB="0" anchor="b">
                    <a:lnL>
                      <a:noFill/>
                    </a:lnL>
                    <a:lnR>
                      <a:noFill/>
                    </a:lnR>
                    <a:lnT>
                      <a:noFill/>
                    </a:lnT>
                    <a:lnB w="12700" cap="flat" cmpd="sng" algn="ctr">
                      <a:solidFill>
                        <a:srgbClr val="4F81BD"/>
                      </a:solidFill>
                      <a:prstDash val="solid"/>
                      <a:round/>
                      <a:headEnd type="none" w="med" len="med"/>
                      <a:tailEnd type="none" w="med" len="med"/>
                    </a:lnB>
                  </a:tcPr>
                </a:tc>
                <a:tc>
                  <a:txBody>
                    <a:bodyPr/>
                    <a:lstStyle/>
                    <a:p>
                      <a:pPr algn="r" fontAlgn="b"/>
                      <a:r>
                        <a:rPr lang="de-DE" sz="1800" b="0" i="0" u="none" strike="noStrike" dirty="0" smtClean="0">
                          <a:solidFill>
                            <a:srgbClr val="002060"/>
                          </a:solidFill>
                          <a:effectLst/>
                          <a:latin typeface="Calibri" panose="020F0502020204030204" pitchFamily="34" charset="0"/>
                        </a:rPr>
                        <a:t>560.379</a:t>
                      </a:r>
                      <a:endParaRPr lang="de-DE" sz="1800" b="0" i="0" u="none" strike="noStrike" dirty="0">
                        <a:solidFill>
                          <a:srgbClr val="002060"/>
                        </a:solidFill>
                        <a:effectLst/>
                        <a:latin typeface="Calibri" panose="020F0502020204030204" pitchFamily="34" charset="0"/>
                      </a:endParaRPr>
                    </a:p>
                  </a:txBody>
                  <a:tcPr marL="6350" marR="6350" marT="6350" marB="0" anchor="b">
                    <a:lnL>
                      <a:noFill/>
                    </a:lnL>
                    <a:lnR>
                      <a:noFill/>
                    </a:lnR>
                    <a:lnT>
                      <a:noFill/>
                    </a:lnT>
                    <a:lnB w="12700" cap="flat" cmpd="sng" algn="ctr">
                      <a:solidFill>
                        <a:srgbClr val="4F81BD"/>
                      </a:solidFill>
                      <a:prstDash val="solid"/>
                      <a:round/>
                      <a:headEnd type="none" w="med" len="med"/>
                      <a:tailEnd type="none" w="med" len="med"/>
                    </a:lnB>
                  </a:tcPr>
                </a:tc>
                <a:tc>
                  <a:txBody>
                    <a:bodyPr/>
                    <a:lstStyle/>
                    <a:p>
                      <a:pPr marL="0" algn="r" defTabSz="914400" rtl="0" eaLnBrk="1" fontAlgn="b" latinLnBrk="0" hangingPunct="1"/>
                      <a:r>
                        <a:rPr lang="de-DE" sz="1800" b="0" i="0" u="none" strike="noStrike" kern="1200" dirty="0" smtClean="0">
                          <a:solidFill>
                            <a:srgbClr val="002060"/>
                          </a:solidFill>
                          <a:effectLst/>
                          <a:latin typeface="Calibri" panose="020F0502020204030204" pitchFamily="34" charset="0"/>
                          <a:ea typeface="+mn-ea"/>
                          <a:cs typeface="+mn-cs"/>
                        </a:rPr>
                        <a:t>111.104</a:t>
                      </a:r>
                      <a:endParaRPr lang="de-DE" sz="1800" b="0" i="0" u="none" strike="noStrike" kern="1200" dirty="0">
                        <a:solidFill>
                          <a:srgbClr val="002060"/>
                        </a:solidFill>
                        <a:effectLst/>
                        <a:latin typeface="Calibri" panose="020F0502020204030204" pitchFamily="34" charset="0"/>
                        <a:ea typeface="+mn-ea"/>
                        <a:cs typeface="+mn-cs"/>
                      </a:endParaRPr>
                    </a:p>
                  </a:txBody>
                  <a:tcPr marL="9525" marR="9525" marT="9525" marB="0" anchor="b">
                    <a:lnL>
                      <a:noFill/>
                    </a:lnL>
                    <a:lnR>
                      <a:noFill/>
                    </a:lnR>
                    <a:lnT>
                      <a:noFill/>
                    </a:lnT>
                    <a:lnB w="12700" cap="flat" cmpd="sng" algn="ctr">
                      <a:solidFill>
                        <a:srgbClr val="4F81BD"/>
                      </a:solidFill>
                      <a:prstDash val="solid"/>
                      <a:round/>
                      <a:headEnd type="none" w="med" len="med"/>
                      <a:tailEnd type="none" w="med" len="med"/>
                    </a:lnB>
                  </a:tcPr>
                </a:tc>
                <a:tc>
                  <a:txBody>
                    <a:bodyPr/>
                    <a:lstStyle/>
                    <a:p>
                      <a:pPr marL="0" algn="r" defTabSz="914400" rtl="0" eaLnBrk="1" fontAlgn="b" latinLnBrk="0" hangingPunct="1"/>
                      <a:r>
                        <a:rPr lang="de-DE" sz="1800" b="0" i="0" u="none" strike="noStrike" kern="1200" dirty="0">
                          <a:solidFill>
                            <a:srgbClr val="002060"/>
                          </a:solidFill>
                          <a:effectLst/>
                          <a:latin typeface="Calibri" panose="020F0502020204030204" pitchFamily="34" charset="0"/>
                          <a:ea typeface="+mn-ea"/>
                          <a:cs typeface="+mn-cs"/>
                        </a:rPr>
                        <a:t>45,98</a:t>
                      </a:r>
                    </a:p>
                  </a:txBody>
                  <a:tcPr marL="9525" marR="9525" marT="9525" marB="0" anchor="b">
                    <a:lnL>
                      <a:noFill/>
                    </a:lnL>
                    <a:lnR>
                      <a:noFill/>
                    </a:lnR>
                    <a:lnT>
                      <a:noFill/>
                    </a:lnT>
                    <a:lnB w="12700" cap="flat" cmpd="sng" algn="ctr">
                      <a:solidFill>
                        <a:srgbClr val="4F81BD"/>
                      </a:solidFill>
                      <a:prstDash val="solid"/>
                      <a:round/>
                      <a:headEnd type="none" w="med" len="med"/>
                      <a:tailEnd type="none" w="med" len="med"/>
                    </a:lnB>
                  </a:tcPr>
                </a:tc>
                <a:tc>
                  <a:txBody>
                    <a:bodyPr/>
                    <a:lstStyle/>
                    <a:p>
                      <a:pPr marL="0" algn="r" defTabSz="914400" rtl="0" eaLnBrk="1" fontAlgn="b" latinLnBrk="0" hangingPunct="1"/>
                      <a:r>
                        <a:rPr lang="de-DE" sz="1800" b="0" i="0" u="none" strike="noStrike" kern="1200">
                          <a:solidFill>
                            <a:srgbClr val="002060"/>
                          </a:solidFill>
                          <a:effectLst/>
                          <a:latin typeface="Calibri" panose="020F0502020204030204" pitchFamily="34" charset="0"/>
                          <a:ea typeface="+mn-ea"/>
                          <a:cs typeface="+mn-cs"/>
                        </a:rPr>
                        <a:t>133,83</a:t>
                      </a:r>
                    </a:p>
                  </a:txBody>
                  <a:tcPr marL="9525" marR="9525" marT="9525" marB="0" anchor="b">
                    <a:lnL>
                      <a:noFill/>
                    </a:lnL>
                    <a:lnR>
                      <a:noFill/>
                    </a:lnR>
                    <a:lnT>
                      <a:noFill/>
                    </a:lnT>
                    <a:lnB w="12700" cap="flat" cmpd="sng" algn="ctr">
                      <a:solidFill>
                        <a:srgbClr val="4F81BD"/>
                      </a:solidFill>
                      <a:prstDash val="solid"/>
                      <a:round/>
                      <a:headEnd type="none" w="med" len="med"/>
                      <a:tailEnd type="none" w="med" len="med"/>
                    </a:lnB>
                  </a:tcPr>
                </a:tc>
                <a:tc>
                  <a:txBody>
                    <a:bodyPr/>
                    <a:lstStyle/>
                    <a:p>
                      <a:pPr marL="0" algn="r" defTabSz="914400" rtl="0" eaLnBrk="1" fontAlgn="b" latinLnBrk="0" hangingPunct="1"/>
                      <a:r>
                        <a:rPr lang="de-DE" sz="1800" b="0" i="0" u="none" strike="noStrike" kern="1200" dirty="0">
                          <a:solidFill>
                            <a:srgbClr val="002060"/>
                          </a:solidFill>
                          <a:effectLst/>
                          <a:latin typeface="Calibri" panose="020F0502020204030204" pitchFamily="34" charset="0"/>
                          <a:ea typeface="+mn-ea"/>
                          <a:cs typeface="+mn-cs"/>
                        </a:rPr>
                        <a:t>1,25</a:t>
                      </a:r>
                    </a:p>
                  </a:txBody>
                  <a:tcPr marL="9525" marR="9525" marT="9525" marB="0" anchor="b">
                    <a:lnL>
                      <a:noFill/>
                    </a:lnL>
                    <a:lnR>
                      <a:noFill/>
                    </a:lnR>
                    <a:lnT>
                      <a:noFill/>
                    </a:lnT>
                    <a:lnB w="12700" cap="flat" cmpd="sng" algn="ctr">
                      <a:solidFill>
                        <a:srgbClr val="4F81BD"/>
                      </a:solidFill>
                      <a:prstDash val="solid"/>
                      <a:round/>
                      <a:headEnd type="none" w="med" len="med"/>
                      <a:tailEnd type="none" w="med" len="med"/>
                    </a:lnB>
                  </a:tcPr>
                </a:tc>
                <a:tc>
                  <a:txBody>
                    <a:bodyPr/>
                    <a:lstStyle/>
                    <a:p>
                      <a:pPr marL="0" algn="r" defTabSz="914400" rtl="0" eaLnBrk="1" fontAlgn="b" latinLnBrk="0" hangingPunct="1"/>
                      <a:r>
                        <a:rPr lang="de-DE" sz="1800" b="0" i="0" u="none" strike="noStrike" kern="1200" dirty="0">
                          <a:solidFill>
                            <a:srgbClr val="002060"/>
                          </a:solidFill>
                          <a:effectLst/>
                          <a:latin typeface="Calibri" panose="020F0502020204030204" pitchFamily="34" charset="0"/>
                          <a:ea typeface="+mn-ea"/>
                          <a:cs typeface="+mn-cs"/>
                        </a:rPr>
                        <a:t>1,9</a:t>
                      </a:r>
                    </a:p>
                  </a:txBody>
                  <a:tcPr marL="9525" marR="9525" marT="9525" marB="0" anchor="b">
                    <a:lnL>
                      <a:noFill/>
                    </a:lnL>
                    <a:lnR>
                      <a:noFill/>
                    </a:lnR>
                    <a:lnT>
                      <a:noFill/>
                    </a:lnT>
                    <a:lnB w="12700" cap="flat" cmpd="sng" algn="ctr">
                      <a:solidFill>
                        <a:srgbClr val="4F81BD"/>
                      </a:solidFill>
                      <a:prstDash val="solid"/>
                      <a:round/>
                      <a:headEnd type="none" w="med" len="med"/>
                      <a:tailEnd type="none" w="med" len="med"/>
                    </a:lnB>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de-DE" sz="1800" b="0" kern="1200" dirty="0">
                          <a:solidFill>
                            <a:srgbClr val="FF0000"/>
                          </a:solidFill>
                          <a:latin typeface="+mn-lt"/>
                          <a:ea typeface="+mn-ea"/>
                          <a:cs typeface="+mn-cs"/>
                        </a:rPr>
                        <a:t>▲</a:t>
                      </a:r>
                      <a:endParaRPr lang="de-DE" sz="1800" b="0" i="0" u="none" strike="noStrike" kern="1200" dirty="0">
                        <a:solidFill>
                          <a:srgbClr val="FF0000"/>
                        </a:solidFill>
                        <a:effectLst/>
                        <a:latin typeface="+mn-lt"/>
                        <a:ea typeface="+mn-ea"/>
                        <a:cs typeface="+mn-cs"/>
                      </a:endParaRPr>
                    </a:p>
                  </a:txBody>
                  <a:tcPr marL="9525" marR="9525" marT="9525" marB="0" anchor="ctr">
                    <a:lnL>
                      <a:noFill/>
                    </a:lnL>
                    <a:lnR>
                      <a:noFill/>
                    </a:lnR>
                    <a:lnT>
                      <a:noFill/>
                    </a:lnT>
                    <a:lnB w="12700" cap="flat" cmpd="sng" algn="ctr">
                      <a:solidFill>
                        <a:srgbClr val="4F81BD"/>
                      </a:solidFill>
                      <a:prstDash val="solid"/>
                      <a:round/>
                      <a:headEnd type="none" w="med" len="med"/>
                      <a:tailEnd type="none" w="med" len="med"/>
                    </a:lnB>
                  </a:tcPr>
                </a:tc>
                <a:extLst>
                  <a:ext uri="{0D108BD9-81ED-4DB2-BD59-A6C34878D82A}">
                    <a16:rowId xmlns="" xmlns:a16="http://schemas.microsoft.com/office/drawing/2014/main" val="10010"/>
                  </a:ext>
                </a:extLst>
              </a:tr>
            </a:tbl>
          </a:graphicData>
        </a:graphic>
      </p:graphicFrame>
    </p:spTree>
    <p:extLst>
      <p:ext uri="{BB962C8B-B14F-4D97-AF65-F5344CB8AC3E}">
        <p14:creationId xmlns:p14="http://schemas.microsoft.com/office/powerpoint/2010/main" val="1613734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4"/>
          <p:cNvSpPr>
            <a:spLocks noGrp="1"/>
          </p:cNvSpPr>
          <p:nvPr>
            <p:ph type="title"/>
          </p:nvPr>
        </p:nvSpPr>
        <p:spPr>
          <a:xfrm>
            <a:off x="525704" y="96833"/>
            <a:ext cx="8092592" cy="369332"/>
          </a:xfrm>
        </p:spPr>
        <p:txBody>
          <a:bodyPr/>
          <a:lstStyle/>
          <a:p>
            <a:pPr algn="l"/>
            <a:r>
              <a:rPr lang="de-DE" sz="2400" b="1" dirty="0" err="1" smtClean="0">
                <a:solidFill>
                  <a:srgbClr val="0070C0"/>
                </a:solidFill>
                <a:latin typeface="Scala Sans OT" panose="020B0504030101020104" pitchFamily="34" charset="0"/>
              </a:rPr>
              <a:t>Stringency</a:t>
            </a:r>
            <a:r>
              <a:rPr lang="de-DE" sz="2400" b="1" dirty="0" smtClean="0">
                <a:solidFill>
                  <a:srgbClr val="0070C0"/>
                </a:solidFill>
                <a:latin typeface="Scala Sans OT" panose="020B0504030101020104" pitchFamily="34" charset="0"/>
              </a:rPr>
              <a:t> Index</a:t>
            </a:r>
            <a:endParaRPr lang="en-GB" sz="2400" b="1" dirty="0">
              <a:solidFill>
                <a:srgbClr val="0070C0"/>
              </a:solidFill>
              <a:latin typeface="Scala Sans OT" panose="020B0504030101020104" pitchFamily="34" charset="0"/>
            </a:endParaRPr>
          </a:p>
        </p:txBody>
      </p:sp>
      <p:cxnSp>
        <p:nvCxnSpPr>
          <p:cNvPr id="8" name="Gerade Verbindung 7"/>
          <p:cNvCxnSpPr/>
          <p:nvPr/>
        </p:nvCxnSpPr>
        <p:spPr>
          <a:xfrm>
            <a:off x="0" y="466165"/>
            <a:ext cx="7236296" cy="0"/>
          </a:xfrm>
          <a:prstGeom prst="line">
            <a:avLst/>
          </a:prstGeom>
          <a:ln w="19050">
            <a:solidFill>
              <a:srgbClr val="006EC7"/>
            </a:solidFill>
          </a:ln>
        </p:spPr>
        <p:style>
          <a:lnRef idx="1">
            <a:schemeClr val="accent1"/>
          </a:lnRef>
          <a:fillRef idx="0">
            <a:schemeClr val="accent1"/>
          </a:fillRef>
          <a:effectRef idx="0">
            <a:schemeClr val="accent1"/>
          </a:effectRef>
          <a:fontRef idx="minor">
            <a:schemeClr val="tx1"/>
          </a:fontRef>
        </p:style>
      </p:cxnSp>
      <p:sp>
        <p:nvSpPr>
          <p:cNvPr id="2" name="Textfeld 1"/>
          <p:cNvSpPr txBox="1"/>
          <p:nvPr/>
        </p:nvSpPr>
        <p:spPr>
          <a:xfrm>
            <a:off x="35496" y="495917"/>
            <a:ext cx="5040560" cy="6709529"/>
          </a:xfrm>
          <a:prstGeom prst="rect">
            <a:avLst/>
          </a:prstGeom>
          <a:noFill/>
        </p:spPr>
        <p:txBody>
          <a:bodyPr wrap="square" rtlCol="0">
            <a:spAutoFit/>
          </a:bodyPr>
          <a:lstStyle/>
          <a:p>
            <a:r>
              <a:rPr lang="en-US" sz="1000" dirty="0"/>
              <a:t>Stringency Index (</a:t>
            </a:r>
            <a:r>
              <a:rPr lang="en-US" sz="1000" dirty="0" err="1"/>
              <a:t>OxBSG</a:t>
            </a:r>
            <a:r>
              <a:rPr lang="en-US" sz="1000" dirty="0"/>
              <a:t>)</a:t>
            </a:r>
          </a:p>
          <a:p>
            <a:r>
              <a:rPr lang="en-US" sz="1000" dirty="0"/>
              <a:t>Variable time span	Jan 1, 2020 – Nov 2, 2020</a:t>
            </a:r>
          </a:p>
          <a:p>
            <a:r>
              <a:rPr lang="en-US" sz="1000" dirty="0" smtClean="0"/>
              <a:t>Link</a:t>
            </a:r>
            <a:r>
              <a:rPr lang="en-US" sz="1000" dirty="0"/>
              <a:t>	</a:t>
            </a:r>
            <a:r>
              <a:rPr lang="en-US" sz="1000" dirty="0">
                <a:hlinkClick r:id="rId3"/>
              </a:rPr>
              <a:t>https://</a:t>
            </a:r>
            <a:r>
              <a:rPr lang="en-US" sz="1000" dirty="0" smtClean="0">
                <a:hlinkClick r:id="rId3"/>
              </a:rPr>
              <a:t>www.bsg.ox.ac.uk/research/research-projects/oxford-covid-19-government-response-tracker</a:t>
            </a:r>
            <a:endParaRPr lang="en-US" sz="1000" dirty="0" smtClean="0"/>
          </a:p>
          <a:p>
            <a:r>
              <a:rPr lang="en-US" sz="1000" dirty="0" smtClean="0"/>
              <a:t>The </a:t>
            </a:r>
            <a:r>
              <a:rPr lang="en-US" sz="1000" dirty="0"/>
              <a:t>specific policy and response categories are coded as follows:</a:t>
            </a:r>
          </a:p>
          <a:p>
            <a:r>
              <a:rPr lang="en-US" sz="1000" b="1" dirty="0" smtClean="0"/>
              <a:t>School </a:t>
            </a:r>
            <a:r>
              <a:rPr lang="en-US" sz="1000" b="1" dirty="0"/>
              <a:t>closures</a:t>
            </a:r>
            <a:r>
              <a:rPr lang="en-US" sz="1000" dirty="0"/>
              <a:t>:</a:t>
            </a:r>
          </a:p>
          <a:p>
            <a:r>
              <a:rPr lang="en-US" sz="1000" dirty="0"/>
              <a:t>0 - No measures</a:t>
            </a:r>
          </a:p>
          <a:p>
            <a:r>
              <a:rPr lang="en-US" sz="1000" dirty="0"/>
              <a:t>1 - recommend closing</a:t>
            </a:r>
          </a:p>
          <a:p>
            <a:r>
              <a:rPr lang="en-US" sz="1000" dirty="0"/>
              <a:t>2 - Require closing (only some levels or categories,</a:t>
            </a:r>
          </a:p>
          <a:p>
            <a:r>
              <a:rPr lang="en-US" sz="1000" dirty="0" err="1"/>
              <a:t>eg</a:t>
            </a:r>
            <a:r>
              <a:rPr lang="en-US" sz="1000" dirty="0"/>
              <a:t> just high school, or just public schools)</a:t>
            </a:r>
          </a:p>
          <a:p>
            <a:r>
              <a:rPr lang="en-US" sz="1000" dirty="0"/>
              <a:t>3 - Require closing all levels</a:t>
            </a:r>
          </a:p>
          <a:p>
            <a:r>
              <a:rPr lang="en-US" sz="1000" dirty="0"/>
              <a:t>No data - blank</a:t>
            </a:r>
          </a:p>
          <a:p>
            <a:r>
              <a:rPr lang="en-US" sz="1000" b="1" dirty="0" smtClean="0"/>
              <a:t>Workplace </a:t>
            </a:r>
            <a:r>
              <a:rPr lang="en-US" sz="1000" b="1" dirty="0"/>
              <a:t>closures:</a:t>
            </a:r>
          </a:p>
          <a:p>
            <a:r>
              <a:rPr lang="en-US" sz="1000" dirty="0"/>
              <a:t>0 - No measures</a:t>
            </a:r>
          </a:p>
          <a:p>
            <a:r>
              <a:rPr lang="en-US" sz="1000" dirty="0"/>
              <a:t>1 - recommend closing (or work from home)</a:t>
            </a:r>
          </a:p>
          <a:p>
            <a:r>
              <a:rPr lang="en-US" sz="1000" dirty="0"/>
              <a:t>2 - require closing (or work from home) for some</a:t>
            </a:r>
          </a:p>
          <a:p>
            <a:r>
              <a:rPr lang="en-US" sz="1000" dirty="0"/>
              <a:t>sectors or categories of workers</a:t>
            </a:r>
          </a:p>
          <a:p>
            <a:r>
              <a:rPr lang="en-US" sz="1000" dirty="0"/>
              <a:t>3 - require closing (or work from home) all but essential workplaces (</a:t>
            </a:r>
            <a:r>
              <a:rPr lang="en-US" sz="1000" dirty="0" err="1"/>
              <a:t>eg</a:t>
            </a:r>
            <a:r>
              <a:rPr lang="en-US" sz="1000" dirty="0"/>
              <a:t> grocery stores, doctors)</a:t>
            </a:r>
          </a:p>
          <a:p>
            <a:r>
              <a:rPr lang="en-US" sz="1000" dirty="0"/>
              <a:t>No data - blank</a:t>
            </a:r>
          </a:p>
          <a:p>
            <a:r>
              <a:rPr lang="en-US" sz="1000" b="1" dirty="0" smtClean="0"/>
              <a:t>Cancel </a:t>
            </a:r>
            <a:r>
              <a:rPr lang="en-US" sz="1000" b="1" dirty="0"/>
              <a:t>public events:</a:t>
            </a:r>
          </a:p>
          <a:p>
            <a:r>
              <a:rPr lang="en-US" sz="1000" dirty="0"/>
              <a:t>0- No measures</a:t>
            </a:r>
          </a:p>
          <a:p>
            <a:r>
              <a:rPr lang="en-US" sz="1000" dirty="0"/>
              <a:t>1 - Recommend cancelling</a:t>
            </a:r>
          </a:p>
          <a:p>
            <a:r>
              <a:rPr lang="en-US" sz="1000" dirty="0"/>
              <a:t>2 - Require cancelling</a:t>
            </a:r>
          </a:p>
          <a:p>
            <a:r>
              <a:rPr lang="en-US" sz="1000" dirty="0"/>
              <a:t>No data - blank</a:t>
            </a:r>
          </a:p>
          <a:p>
            <a:r>
              <a:rPr lang="en-US" sz="1000" b="1" dirty="0" smtClean="0"/>
              <a:t>Restrictions </a:t>
            </a:r>
            <a:r>
              <a:rPr lang="en-US" sz="1000" b="1" dirty="0"/>
              <a:t>on gatherings:</a:t>
            </a:r>
          </a:p>
          <a:p>
            <a:r>
              <a:rPr lang="en-US" sz="1000" dirty="0"/>
              <a:t>0 - No restrictions</a:t>
            </a:r>
          </a:p>
          <a:p>
            <a:r>
              <a:rPr lang="en-US" sz="1000" dirty="0"/>
              <a:t>1 - Restrictions on very large gatherings (the limit is above 1000 people)</a:t>
            </a:r>
          </a:p>
          <a:p>
            <a:r>
              <a:rPr lang="en-US" sz="1000" dirty="0"/>
              <a:t>2 - Restrictions on gatherings between 100-1000 people</a:t>
            </a:r>
          </a:p>
          <a:p>
            <a:r>
              <a:rPr lang="en-US" sz="1000" dirty="0"/>
              <a:t>3 - Restrictions on gatherings between 10-100 people</a:t>
            </a:r>
          </a:p>
          <a:p>
            <a:r>
              <a:rPr lang="en-US" sz="1000" dirty="0"/>
              <a:t>4 - Restrictions on gatherings of less than 10 people</a:t>
            </a:r>
          </a:p>
          <a:p>
            <a:r>
              <a:rPr lang="en-US" sz="1000" dirty="0"/>
              <a:t>No data - blank</a:t>
            </a:r>
          </a:p>
          <a:p>
            <a:r>
              <a:rPr lang="en-US" sz="1000" b="1" dirty="0" smtClean="0"/>
              <a:t>Close </a:t>
            </a:r>
            <a:r>
              <a:rPr lang="en-US" sz="1000" b="1" dirty="0"/>
              <a:t>public transport:</a:t>
            </a:r>
          </a:p>
          <a:p>
            <a:r>
              <a:rPr lang="en-US" sz="1000" dirty="0"/>
              <a:t>0 - No measures</a:t>
            </a:r>
          </a:p>
          <a:p>
            <a:r>
              <a:rPr lang="en-US" sz="1000" dirty="0"/>
              <a:t>1 - Recommend closing (or significantly reduce volume/route/means of transport available)</a:t>
            </a:r>
          </a:p>
          <a:p>
            <a:r>
              <a:rPr lang="en-US" sz="1000" dirty="0"/>
              <a:t>2 - Require closing (or prohibit most citizens from using it</a:t>
            </a:r>
            <a:r>
              <a:rPr lang="en-US" sz="1000" dirty="0" smtClean="0"/>
              <a:t>)</a:t>
            </a:r>
          </a:p>
          <a:p>
            <a:r>
              <a:rPr lang="en-US" sz="1000" b="1" dirty="0"/>
              <a:t>Public information campaigns:</a:t>
            </a:r>
          </a:p>
          <a:p>
            <a:r>
              <a:rPr lang="en-US" sz="1000" dirty="0"/>
              <a:t>0 -No COVID-19 public information campaign</a:t>
            </a:r>
          </a:p>
          <a:p>
            <a:r>
              <a:rPr lang="en-US" sz="1000" dirty="0"/>
              <a:t>1 - public officials urging caution about COVID-19</a:t>
            </a:r>
          </a:p>
          <a:p>
            <a:r>
              <a:rPr lang="en-US" sz="1000" dirty="0"/>
              <a:t>2 - coordinated public information campaign (e.g. across traditional and social media)</a:t>
            </a:r>
          </a:p>
          <a:p>
            <a:r>
              <a:rPr lang="en-US" sz="1000" dirty="0"/>
              <a:t>No data - blank</a:t>
            </a:r>
          </a:p>
          <a:p>
            <a:endParaRPr lang="en-US" sz="1000" dirty="0"/>
          </a:p>
        </p:txBody>
      </p:sp>
      <p:sp>
        <p:nvSpPr>
          <p:cNvPr id="9" name="Textfeld 8"/>
          <p:cNvSpPr txBox="1"/>
          <p:nvPr/>
        </p:nvSpPr>
        <p:spPr>
          <a:xfrm>
            <a:off x="4860032" y="404664"/>
            <a:ext cx="4176464" cy="6709529"/>
          </a:xfrm>
          <a:prstGeom prst="rect">
            <a:avLst/>
          </a:prstGeom>
          <a:noFill/>
        </p:spPr>
        <p:txBody>
          <a:bodyPr wrap="square" rtlCol="0">
            <a:spAutoFit/>
          </a:bodyPr>
          <a:lstStyle/>
          <a:p>
            <a:r>
              <a:rPr lang="en-US" sz="1000" b="1" dirty="0" smtClean="0"/>
              <a:t>Stay </a:t>
            </a:r>
            <a:r>
              <a:rPr lang="en-US" sz="1000" b="1" dirty="0"/>
              <a:t>at home:</a:t>
            </a:r>
          </a:p>
          <a:p>
            <a:r>
              <a:rPr lang="en-US" sz="1000" dirty="0"/>
              <a:t>0 - No measures</a:t>
            </a:r>
          </a:p>
          <a:p>
            <a:r>
              <a:rPr lang="en-US" sz="1000" dirty="0"/>
              <a:t>1 - recommend not leaving house</a:t>
            </a:r>
          </a:p>
          <a:p>
            <a:r>
              <a:rPr lang="en-US" sz="1000" dirty="0"/>
              <a:t>2 - require not leaving house with exceptions for daily exercise, grocery shopping, and ‘essential’ trips</a:t>
            </a:r>
          </a:p>
          <a:p>
            <a:r>
              <a:rPr lang="en-US" sz="1000" dirty="0"/>
              <a:t>3 - Require not leaving house with minimal exceptions (e.g. allowed to leave only once every few days, or only one person can leave at a time, etc.)</a:t>
            </a:r>
          </a:p>
          <a:p>
            <a:r>
              <a:rPr lang="en-US" sz="1000" dirty="0"/>
              <a:t>No data - blank</a:t>
            </a:r>
          </a:p>
          <a:p>
            <a:r>
              <a:rPr lang="en-US" sz="1000" b="1" dirty="0"/>
              <a:t>Restrictions on internal movement:</a:t>
            </a:r>
          </a:p>
          <a:p>
            <a:r>
              <a:rPr lang="en-US" sz="1000" dirty="0"/>
              <a:t>0 - No measures</a:t>
            </a:r>
          </a:p>
          <a:p>
            <a:r>
              <a:rPr lang="en-US" sz="1000" dirty="0"/>
              <a:t>1 - Recommend movement restriction</a:t>
            </a:r>
          </a:p>
          <a:p>
            <a:r>
              <a:rPr lang="en-US" sz="1000" dirty="0"/>
              <a:t>2 - Restrict movement</a:t>
            </a:r>
          </a:p>
          <a:p>
            <a:r>
              <a:rPr lang="en-US" sz="1000" b="1" dirty="0"/>
              <a:t>International travel controls:</a:t>
            </a:r>
          </a:p>
          <a:p>
            <a:r>
              <a:rPr lang="en-US" sz="1000" dirty="0"/>
              <a:t>0 - No measures</a:t>
            </a:r>
          </a:p>
          <a:p>
            <a:r>
              <a:rPr lang="en-US" sz="1000" dirty="0"/>
              <a:t>1 - Screening</a:t>
            </a:r>
          </a:p>
          <a:p>
            <a:r>
              <a:rPr lang="en-US" sz="1000" dirty="0"/>
              <a:t>2 - Quarantine arrivals from high-risk regions</a:t>
            </a:r>
          </a:p>
          <a:p>
            <a:r>
              <a:rPr lang="en-US" sz="1000" dirty="0"/>
              <a:t>3 - Ban on high-risk regions</a:t>
            </a:r>
          </a:p>
          <a:p>
            <a:r>
              <a:rPr lang="en-US" sz="1000" dirty="0"/>
              <a:t>4 - Total border closure</a:t>
            </a:r>
          </a:p>
          <a:p>
            <a:r>
              <a:rPr lang="en-US" sz="1000" dirty="0"/>
              <a:t>No data - blank</a:t>
            </a:r>
          </a:p>
          <a:p>
            <a:r>
              <a:rPr lang="en-US" sz="1000" b="1" dirty="0"/>
              <a:t>Testing policy</a:t>
            </a:r>
          </a:p>
          <a:p>
            <a:r>
              <a:rPr lang="en-US" sz="1000" dirty="0"/>
              <a:t>0 – No testing policy</a:t>
            </a:r>
          </a:p>
          <a:p>
            <a:r>
              <a:rPr lang="en-US" sz="1000" dirty="0"/>
              <a:t>1 – Only those who both (a) have symptoms AND (b) meet specific criteria (</a:t>
            </a:r>
            <a:r>
              <a:rPr lang="en-US" sz="1000" dirty="0" err="1"/>
              <a:t>eg</a:t>
            </a:r>
            <a:r>
              <a:rPr lang="en-US" sz="1000" dirty="0"/>
              <a:t> key workers, admitted to hospital, came into contact with a known case, returned from overseas)</a:t>
            </a:r>
          </a:p>
          <a:p>
            <a:r>
              <a:rPr lang="en-US" sz="1000" dirty="0"/>
              <a:t>2 – testing of anyone showing COVID-19 symptoms</a:t>
            </a:r>
          </a:p>
          <a:p>
            <a:r>
              <a:rPr lang="en-US" sz="1000" dirty="0"/>
              <a:t>3 – open public testing (</a:t>
            </a:r>
            <a:r>
              <a:rPr lang="en-US" sz="1000" dirty="0" err="1"/>
              <a:t>eg</a:t>
            </a:r>
            <a:r>
              <a:rPr lang="en-US" sz="1000" dirty="0"/>
              <a:t> “drive through” testing available to asymptomatic people)</a:t>
            </a:r>
          </a:p>
          <a:p>
            <a:r>
              <a:rPr lang="en-US" sz="1000" dirty="0"/>
              <a:t>No data</a:t>
            </a:r>
          </a:p>
          <a:p>
            <a:r>
              <a:rPr lang="en-US" sz="1000" b="1" dirty="0"/>
              <a:t>Contract tracing</a:t>
            </a:r>
          </a:p>
          <a:p>
            <a:r>
              <a:rPr lang="en-US" sz="1000" dirty="0"/>
              <a:t>0 - No contact tracing</a:t>
            </a:r>
          </a:p>
          <a:p>
            <a:r>
              <a:rPr lang="en-US" sz="1000" dirty="0"/>
              <a:t>1 - Limited contact tracing - not done for all cases</a:t>
            </a:r>
          </a:p>
          <a:p>
            <a:r>
              <a:rPr lang="en-US" sz="1000" dirty="0"/>
              <a:t>2 - Comprehensive contact tracing - done for all cases</a:t>
            </a:r>
          </a:p>
          <a:p>
            <a:r>
              <a:rPr lang="en-US" sz="1000" dirty="0"/>
              <a:t>No data</a:t>
            </a:r>
          </a:p>
          <a:p>
            <a:r>
              <a:rPr lang="en-US" sz="1000" b="1" dirty="0"/>
              <a:t>Face coverings</a:t>
            </a:r>
          </a:p>
          <a:p>
            <a:r>
              <a:rPr lang="en-US" sz="1000" dirty="0"/>
              <a:t>0- No policy</a:t>
            </a:r>
          </a:p>
          <a:p>
            <a:r>
              <a:rPr lang="en-US" sz="1000" dirty="0"/>
              <a:t>1- Recommended</a:t>
            </a:r>
          </a:p>
          <a:p>
            <a:r>
              <a:rPr lang="en-US" sz="1000" dirty="0"/>
              <a:t>2- Required in some specified shared/public spaces outside the home with other people present, or some situations when social distancing not possible</a:t>
            </a:r>
          </a:p>
          <a:p>
            <a:r>
              <a:rPr lang="en-US" sz="1000" dirty="0"/>
              <a:t>3- Required in all shared/public spaces outside the home with other people present or all situations when social distancing not possible</a:t>
            </a:r>
          </a:p>
          <a:p>
            <a:r>
              <a:rPr lang="en-US" sz="1000" dirty="0"/>
              <a:t>4- Required outside the home at all times regardless of location or presence of other people</a:t>
            </a:r>
            <a:endParaRPr lang="de-DE" sz="1000" dirty="0"/>
          </a:p>
          <a:p>
            <a:endParaRPr lang="de-DE" sz="1000" dirty="0"/>
          </a:p>
        </p:txBody>
      </p:sp>
    </p:spTree>
    <p:extLst>
      <p:ext uri="{BB962C8B-B14F-4D97-AF65-F5344CB8AC3E}">
        <p14:creationId xmlns:p14="http://schemas.microsoft.com/office/powerpoint/2010/main" val="20436004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el 4"/>
          <p:cNvSpPr txBox="1">
            <a:spLocks/>
          </p:cNvSpPr>
          <p:nvPr/>
        </p:nvSpPr>
        <p:spPr>
          <a:xfrm>
            <a:off x="525704" y="96833"/>
            <a:ext cx="8092592" cy="369332"/>
          </a:xfrm>
          <a:prstGeom prst="rect">
            <a:avLst/>
          </a:prstGeom>
        </p:spPr>
        <p:txBody>
          <a:bodyPr vert="horz" lIns="0" tIns="0" rIns="0" bIns="0" rtlCol="0" anchor="t" anchorCtr="0">
            <a:sp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de-DE" sz="2400" b="1" dirty="0" smtClean="0">
                <a:solidFill>
                  <a:srgbClr val="0070C0"/>
                </a:solidFill>
                <a:latin typeface="Scala Sans OT" panose="020B0504030101020104" pitchFamily="34" charset="0"/>
              </a:rPr>
              <a:t>COVID-19/ Japan, Testung</a:t>
            </a:r>
            <a:endParaRPr lang="en-GB" sz="2400" b="1" dirty="0">
              <a:solidFill>
                <a:srgbClr val="0070C0"/>
              </a:solidFill>
              <a:latin typeface="Scala Sans OT" panose="020B0504030101020104" pitchFamily="34" charset="0"/>
            </a:endParaRPr>
          </a:p>
        </p:txBody>
      </p:sp>
      <p:cxnSp>
        <p:nvCxnSpPr>
          <p:cNvPr id="11" name="Gerade Verbindung 10"/>
          <p:cNvCxnSpPr/>
          <p:nvPr/>
        </p:nvCxnSpPr>
        <p:spPr>
          <a:xfrm>
            <a:off x="0" y="466165"/>
            <a:ext cx="7236296" cy="0"/>
          </a:xfrm>
          <a:prstGeom prst="line">
            <a:avLst/>
          </a:prstGeom>
          <a:ln w="19050">
            <a:solidFill>
              <a:srgbClr val="006EC7"/>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7544" y="764704"/>
            <a:ext cx="3977393" cy="23071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090246" y="1018828"/>
            <a:ext cx="3541714" cy="205303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331372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122" y="646924"/>
            <a:ext cx="7738643" cy="32545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itel 4"/>
          <p:cNvSpPr txBox="1">
            <a:spLocks/>
          </p:cNvSpPr>
          <p:nvPr/>
        </p:nvSpPr>
        <p:spPr>
          <a:xfrm>
            <a:off x="194167" y="44624"/>
            <a:ext cx="8802724" cy="369332"/>
          </a:xfrm>
          <a:prstGeom prst="rect">
            <a:avLst/>
          </a:prstGeom>
        </p:spPr>
        <p:txBody>
          <a:bodyPr vert="horz" wrap="square" lIns="0" tIns="0" rIns="0" bIns="0" rtlCol="0" anchor="t" anchorCtr="0">
            <a:spAutoFit/>
          </a:bodyPr>
          <a:lstStyle>
            <a:lvl1pPr algn="l" defTabSz="457200" rtl="0" eaLnBrk="1" latinLnBrk="0" hangingPunct="1">
              <a:lnSpc>
                <a:spcPct val="100000"/>
              </a:lnSpc>
              <a:spcBef>
                <a:spcPct val="0"/>
              </a:spcBef>
              <a:buNone/>
              <a:defRPr sz="2200" b="1" kern="1200">
                <a:solidFill>
                  <a:srgbClr val="006EC7"/>
                </a:solidFill>
                <a:latin typeface="+mj-lt"/>
                <a:ea typeface="+mj-ea"/>
                <a:cs typeface="+mj-cs"/>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de-DE" sz="2400" b="1" i="0" u="none" strike="noStrike" kern="1200" cap="none" spc="0" normalizeH="0" baseline="0" noProof="0" dirty="0">
                <a:ln>
                  <a:noFill/>
                </a:ln>
                <a:solidFill>
                  <a:srgbClr val="006EC7"/>
                </a:solidFill>
                <a:effectLst/>
                <a:uLnTx/>
                <a:uFillTx/>
                <a:latin typeface="Calibri"/>
                <a:ea typeface="+mj-ea"/>
                <a:cs typeface="+mj-cs"/>
              </a:rPr>
              <a:t>7-Tages-Inzidenz pro 100.000</a:t>
            </a:r>
            <a:r>
              <a:rPr kumimoji="0" lang="de-DE" sz="2400" b="1" i="0" u="none" strike="noStrike" kern="1200" cap="none" spc="0" normalizeH="0" noProof="0" dirty="0">
                <a:ln>
                  <a:noFill/>
                </a:ln>
                <a:solidFill>
                  <a:srgbClr val="006EC7"/>
                </a:solidFill>
                <a:effectLst/>
                <a:uLnTx/>
                <a:uFillTx/>
                <a:latin typeface="Calibri"/>
                <a:ea typeface="+mj-ea"/>
                <a:cs typeface="+mj-cs"/>
              </a:rPr>
              <a:t> Einwohner</a:t>
            </a:r>
            <a:endParaRPr kumimoji="0" lang="de-DE" sz="2400" b="1" i="0" u="none" strike="noStrike" kern="1200" cap="none" spc="0" normalizeH="0" baseline="0" noProof="0" dirty="0">
              <a:ln>
                <a:noFill/>
              </a:ln>
              <a:solidFill>
                <a:srgbClr val="006EC7"/>
              </a:solidFill>
              <a:effectLst/>
              <a:uLnTx/>
              <a:uFillTx/>
              <a:latin typeface="Calibri"/>
              <a:ea typeface="+mj-ea"/>
              <a:cs typeface="+mj-cs"/>
            </a:endParaRPr>
          </a:p>
        </p:txBody>
      </p:sp>
      <p:sp>
        <p:nvSpPr>
          <p:cNvPr id="9" name="Textfeld 8"/>
          <p:cNvSpPr txBox="1"/>
          <p:nvPr/>
        </p:nvSpPr>
        <p:spPr>
          <a:xfrm>
            <a:off x="0" y="6669360"/>
            <a:ext cx="1913728" cy="246221"/>
          </a:xfrm>
          <a:prstGeom prst="rect">
            <a:avLst/>
          </a:prstGeom>
          <a:noFill/>
        </p:spPr>
        <p:txBody>
          <a:bodyPr wrap="square" rtlCol="0">
            <a:spAutoFit/>
          </a:bodyPr>
          <a:lstStyle/>
          <a:p>
            <a:r>
              <a:rPr lang="de-DE" sz="1000" i="1" dirty="0">
                <a:solidFill>
                  <a:prstClr val="black"/>
                </a:solidFill>
              </a:rPr>
              <a:t>Quelle: ECDC, Stand: </a:t>
            </a:r>
            <a:r>
              <a:rPr lang="de-DE" sz="1000" i="1" dirty="0" smtClean="0">
                <a:solidFill>
                  <a:prstClr val="black"/>
                </a:solidFill>
              </a:rPr>
              <a:t>03.11.2020</a:t>
            </a:r>
            <a:endParaRPr lang="de-DE" sz="1000" i="1" dirty="0">
              <a:solidFill>
                <a:prstClr val="black"/>
              </a:solidFill>
            </a:endParaRPr>
          </a:p>
        </p:txBody>
      </p:sp>
      <p:sp>
        <p:nvSpPr>
          <p:cNvPr id="16" name="Textfeld 15"/>
          <p:cNvSpPr txBox="1"/>
          <p:nvPr/>
        </p:nvSpPr>
        <p:spPr>
          <a:xfrm>
            <a:off x="2837492" y="3901431"/>
            <a:ext cx="1152128" cy="338554"/>
          </a:xfrm>
          <a:prstGeom prst="rect">
            <a:avLst/>
          </a:prstGeom>
          <a:noFill/>
        </p:spPr>
        <p:txBody>
          <a:bodyPr wrap="square" rtlCol="0">
            <a:spAutoFit/>
          </a:bodyPr>
          <a:lstStyle/>
          <a:p>
            <a:pPr algn="ctr"/>
            <a:r>
              <a:rPr lang="de-DE" sz="1600" b="1" dirty="0"/>
              <a:t>Amerika</a:t>
            </a:r>
          </a:p>
        </p:txBody>
      </p:sp>
      <p:sp>
        <p:nvSpPr>
          <p:cNvPr id="18" name="Textfeld 17"/>
          <p:cNvSpPr txBox="1"/>
          <p:nvPr/>
        </p:nvSpPr>
        <p:spPr>
          <a:xfrm>
            <a:off x="5682208" y="3904429"/>
            <a:ext cx="1152128" cy="338554"/>
          </a:xfrm>
          <a:prstGeom prst="rect">
            <a:avLst/>
          </a:prstGeom>
          <a:noFill/>
        </p:spPr>
        <p:txBody>
          <a:bodyPr wrap="square" rtlCol="0">
            <a:spAutoFit/>
          </a:bodyPr>
          <a:lstStyle/>
          <a:p>
            <a:pPr algn="ctr"/>
            <a:r>
              <a:rPr lang="de-DE" sz="1600" b="1" dirty="0"/>
              <a:t>Asien</a:t>
            </a:r>
          </a:p>
        </p:txBody>
      </p:sp>
      <p:sp>
        <p:nvSpPr>
          <p:cNvPr id="19" name="Textfeld 18"/>
          <p:cNvSpPr txBox="1"/>
          <p:nvPr/>
        </p:nvSpPr>
        <p:spPr>
          <a:xfrm>
            <a:off x="138815" y="3904429"/>
            <a:ext cx="1152128" cy="338554"/>
          </a:xfrm>
          <a:prstGeom prst="rect">
            <a:avLst/>
          </a:prstGeom>
          <a:noFill/>
        </p:spPr>
        <p:txBody>
          <a:bodyPr wrap="square" rtlCol="0">
            <a:spAutoFit/>
          </a:bodyPr>
          <a:lstStyle/>
          <a:p>
            <a:pPr algn="ctr"/>
            <a:r>
              <a:rPr lang="de-DE" sz="1600" b="1" dirty="0"/>
              <a:t>Afrika</a:t>
            </a:r>
          </a:p>
        </p:txBody>
      </p:sp>
      <p:graphicFrame>
        <p:nvGraphicFramePr>
          <p:cNvPr id="2" name="Tabelle 1"/>
          <p:cNvGraphicFramePr>
            <a:graphicFrameLocks noGrp="1"/>
          </p:cNvGraphicFramePr>
          <p:nvPr>
            <p:extLst>
              <p:ext uri="{D42A27DB-BD31-4B8C-83A1-F6EECF244321}">
                <p14:modId xmlns:p14="http://schemas.microsoft.com/office/powerpoint/2010/main" val="325818695"/>
              </p:ext>
            </p:extLst>
          </p:nvPr>
        </p:nvGraphicFramePr>
        <p:xfrm>
          <a:off x="46726" y="4189463"/>
          <a:ext cx="1428930" cy="885825"/>
        </p:xfrm>
        <a:graphic>
          <a:graphicData uri="http://schemas.openxmlformats.org/drawingml/2006/table">
            <a:tbl>
              <a:tblPr>
                <a:tableStyleId>{21E4AEA4-8DFA-4A89-87EB-49C32662AFE0}</a:tableStyleId>
              </a:tblPr>
              <a:tblGrid>
                <a:gridCol w="789230">
                  <a:extLst>
                    <a:ext uri="{9D8B030D-6E8A-4147-A177-3AD203B41FA5}">
                      <a16:colId xmlns="" xmlns:a16="http://schemas.microsoft.com/office/drawing/2014/main" val="20000"/>
                    </a:ext>
                  </a:extLst>
                </a:gridCol>
                <a:gridCol w="639700">
                  <a:extLst>
                    <a:ext uri="{9D8B030D-6E8A-4147-A177-3AD203B41FA5}">
                      <a16:colId xmlns="" xmlns:a16="http://schemas.microsoft.com/office/drawing/2014/main" val="20001"/>
                    </a:ext>
                  </a:extLst>
                </a:gridCol>
              </a:tblGrid>
              <a:tr h="35277">
                <a:tc>
                  <a:txBody>
                    <a:bodyPr/>
                    <a:lstStyle/>
                    <a:p>
                      <a:pPr algn="l" fontAlgn="b"/>
                      <a:r>
                        <a:rPr lang="de-DE" sz="1050" b="1" u="none" strike="noStrike" kern="1200" dirty="0">
                          <a:solidFill>
                            <a:schemeClr val="dk1"/>
                          </a:solidFill>
                          <a:effectLst/>
                          <a:latin typeface="+mn-lt"/>
                          <a:ea typeface="+mn-ea"/>
                          <a:cs typeface="+mn-cs"/>
                        </a:rPr>
                        <a:t>Land</a:t>
                      </a:r>
                    </a:p>
                  </a:txBody>
                  <a:tcPr marL="7620" marR="7620" marT="7620" marB="0" anchor="b"/>
                </a:tc>
                <a:tc>
                  <a:txBody>
                    <a:bodyPr/>
                    <a:lstStyle/>
                    <a:p>
                      <a:pPr algn="l" fontAlgn="b"/>
                      <a:r>
                        <a:rPr lang="de-DE" sz="1050" b="1" u="none" strike="noStrike" dirty="0">
                          <a:effectLst/>
                        </a:rPr>
                        <a:t>Inzidenz 7T</a:t>
                      </a:r>
                      <a:endParaRPr lang="de-DE" sz="1050" b="1" i="0" u="none" strike="noStrike" dirty="0">
                        <a:solidFill>
                          <a:srgbClr val="000000"/>
                        </a:solidFill>
                        <a:effectLst/>
                        <a:latin typeface="Calibri"/>
                      </a:endParaRPr>
                    </a:p>
                  </a:txBody>
                  <a:tcPr marL="7620" marR="7620" marT="7620" marB="0" anchor="b"/>
                </a:tc>
                <a:extLst>
                  <a:ext uri="{0D108BD9-81ED-4DB2-BD59-A6C34878D82A}">
                    <a16:rowId xmlns="" xmlns:a16="http://schemas.microsoft.com/office/drawing/2014/main" val="10000"/>
                  </a:ext>
                </a:extLst>
              </a:tr>
              <a:tr h="163645">
                <a:tc>
                  <a:txBody>
                    <a:bodyPr/>
                    <a:lstStyle/>
                    <a:p>
                      <a:pPr algn="l" fontAlgn="b"/>
                      <a:r>
                        <a:rPr lang="de-DE" sz="1050" b="0" i="0" u="none" strike="noStrike" dirty="0">
                          <a:solidFill>
                            <a:srgbClr val="000000"/>
                          </a:solidFill>
                          <a:effectLst/>
                          <a:latin typeface="Calibri"/>
                        </a:rPr>
                        <a:t>Libyen</a:t>
                      </a:r>
                    </a:p>
                  </a:txBody>
                  <a:tcPr marL="9525" marR="9525" marT="9525" marB="0" anchor="b"/>
                </a:tc>
                <a:tc>
                  <a:txBody>
                    <a:bodyPr/>
                    <a:lstStyle/>
                    <a:p>
                      <a:pPr algn="r" fontAlgn="b"/>
                      <a:r>
                        <a:rPr lang="de-DE" sz="1050" b="0" i="0" u="none" strike="noStrike" dirty="0">
                          <a:solidFill>
                            <a:srgbClr val="000000"/>
                          </a:solidFill>
                          <a:effectLst/>
                          <a:latin typeface="Calibri"/>
                        </a:rPr>
                        <a:t>83,87</a:t>
                      </a:r>
                    </a:p>
                  </a:txBody>
                  <a:tcPr marL="9525" marR="9525" marT="9525" marB="0" anchor="b"/>
                </a:tc>
                <a:extLst>
                  <a:ext uri="{0D108BD9-81ED-4DB2-BD59-A6C34878D82A}">
                    <a16:rowId xmlns="" xmlns:a16="http://schemas.microsoft.com/office/drawing/2014/main" val="10001"/>
                  </a:ext>
                </a:extLst>
              </a:tr>
              <a:tr h="182880">
                <a:tc>
                  <a:txBody>
                    <a:bodyPr/>
                    <a:lstStyle/>
                    <a:p>
                      <a:pPr algn="l" fontAlgn="b"/>
                      <a:r>
                        <a:rPr lang="de-DE" sz="1050" b="0" i="0" u="none" strike="noStrike">
                          <a:solidFill>
                            <a:srgbClr val="000000"/>
                          </a:solidFill>
                          <a:effectLst/>
                          <a:latin typeface="Calibri"/>
                        </a:rPr>
                        <a:t>Cabo Verde</a:t>
                      </a:r>
                    </a:p>
                  </a:txBody>
                  <a:tcPr marL="9525" marR="9525" marT="9525" marB="0" anchor="b"/>
                </a:tc>
                <a:tc>
                  <a:txBody>
                    <a:bodyPr/>
                    <a:lstStyle/>
                    <a:p>
                      <a:pPr algn="r" fontAlgn="b"/>
                      <a:r>
                        <a:rPr lang="de-DE" sz="1050" b="0" i="0" u="none" strike="noStrike">
                          <a:solidFill>
                            <a:srgbClr val="000000"/>
                          </a:solidFill>
                          <a:effectLst/>
                          <a:latin typeface="Calibri"/>
                        </a:rPr>
                        <a:t>83,46</a:t>
                      </a:r>
                    </a:p>
                  </a:txBody>
                  <a:tcPr marL="9525" marR="9525" marT="9525" marB="0" anchor="b"/>
                </a:tc>
                <a:extLst>
                  <a:ext uri="{0D108BD9-81ED-4DB2-BD59-A6C34878D82A}">
                    <a16:rowId xmlns="" xmlns:a16="http://schemas.microsoft.com/office/drawing/2014/main" val="10002"/>
                  </a:ext>
                </a:extLst>
              </a:tr>
              <a:tr h="182880">
                <a:tc>
                  <a:txBody>
                    <a:bodyPr/>
                    <a:lstStyle/>
                    <a:p>
                      <a:pPr algn="l" fontAlgn="b"/>
                      <a:r>
                        <a:rPr lang="de-DE" sz="1050" b="0" i="0" u="none" strike="noStrike">
                          <a:solidFill>
                            <a:srgbClr val="000000"/>
                          </a:solidFill>
                          <a:effectLst/>
                          <a:latin typeface="Calibri"/>
                        </a:rPr>
                        <a:t>Tunesien</a:t>
                      </a:r>
                    </a:p>
                  </a:txBody>
                  <a:tcPr marL="9525" marR="9525" marT="9525" marB="0" anchor="b"/>
                </a:tc>
                <a:tc>
                  <a:txBody>
                    <a:bodyPr/>
                    <a:lstStyle/>
                    <a:p>
                      <a:pPr algn="r" fontAlgn="b"/>
                      <a:r>
                        <a:rPr lang="de-DE" sz="1050" b="0" i="0" u="none" strike="noStrike">
                          <a:solidFill>
                            <a:srgbClr val="000000"/>
                          </a:solidFill>
                          <a:effectLst/>
                          <a:latin typeface="Calibri"/>
                        </a:rPr>
                        <a:t>81,29</a:t>
                      </a:r>
                    </a:p>
                  </a:txBody>
                  <a:tcPr marL="9525" marR="9525" marT="9525" marB="0" anchor="b"/>
                </a:tc>
                <a:extLst>
                  <a:ext uri="{0D108BD9-81ED-4DB2-BD59-A6C34878D82A}">
                    <a16:rowId xmlns="" xmlns:a16="http://schemas.microsoft.com/office/drawing/2014/main" val="10003"/>
                  </a:ext>
                </a:extLst>
              </a:tr>
              <a:tr h="182880">
                <a:tc>
                  <a:txBody>
                    <a:bodyPr/>
                    <a:lstStyle/>
                    <a:p>
                      <a:pPr algn="l" fontAlgn="b"/>
                      <a:r>
                        <a:rPr lang="de-DE" sz="1050" b="0" i="0" u="none" strike="noStrike" dirty="0">
                          <a:solidFill>
                            <a:srgbClr val="000000"/>
                          </a:solidFill>
                          <a:effectLst/>
                          <a:latin typeface="Calibri"/>
                        </a:rPr>
                        <a:t>Marokko</a:t>
                      </a:r>
                    </a:p>
                  </a:txBody>
                  <a:tcPr marL="9525" marR="9525" marT="9525" marB="0" anchor="b"/>
                </a:tc>
                <a:tc>
                  <a:txBody>
                    <a:bodyPr/>
                    <a:lstStyle/>
                    <a:p>
                      <a:pPr algn="r" fontAlgn="b"/>
                      <a:r>
                        <a:rPr lang="de-DE" sz="1050" b="0" i="0" u="none" strike="noStrike" dirty="0">
                          <a:solidFill>
                            <a:srgbClr val="000000"/>
                          </a:solidFill>
                          <a:effectLst/>
                          <a:latin typeface="Calibri"/>
                        </a:rPr>
                        <a:t>69,44</a:t>
                      </a:r>
                    </a:p>
                  </a:txBody>
                  <a:tcPr marL="9525" marR="9525" marT="9525" marB="0" anchor="b"/>
                </a:tc>
                <a:extLst>
                  <a:ext uri="{0D108BD9-81ED-4DB2-BD59-A6C34878D82A}">
                    <a16:rowId xmlns="" xmlns:a16="http://schemas.microsoft.com/office/drawing/2014/main" val="10004"/>
                  </a:ext>
                </a:extLst>
              </a:tr>
            </a:tbl>
          </a:graphicData>
        </a:graphic>
      </p:graphicFrame>
      <p:graphicFrame>
        <p:nvGraphicFramePr>
          <p:cNvPr id="3" name="Tabelle 2"/>
          <p:cNvGraphicFramePr>
            <a:graphicFrameLocks noGrp="1"/>
          </p:cNvGraphicFramePr>
          <p:nvPr>
            <p:extLst>
              <p:ext uri="{D42A27DB-BD31-4B8C-83A1-F6EECF244321}">
                <p14:modId xmlns:p14="http://schemas.microsoft.com/office/powerpoint/2010/main" val="1562348059"/>
              </p:ext>
            </p:extLst>
          </p:nvPr>
        </p:nvGraphicFramePr>
        <p:xfrm>
          <a:off x="1758574" y="4189463"/>
          <a:ext cx="1805314" cy="2132805"/>
        </p:xfrm>
        <a:graphic>
          <a:graphicData uri="http://schemas.openxmlformats.org/drawingml/2006/table">
            <a:tbl>
              <a:tblPr>
                <a:tableStyleId>{21E4AEA4-8DFA-4A89-87EB-49C32662AFE0}</a:tableStyleId>
              </a:tblPr>
              <a:tblGrid>
                <a:gridCol w="1085234">
                  <a:extLst>
                    <a:ext uri="{9D8B030D-6E8A-4147-A177-3AD203B41FA5}">
                      <a16:colId xmlns="" xmlns:a16="http://schemas.microsoft.com/office/drawing/2014/main" val="20000"/>
                    </a:ext>
                  </a:extLst>
                </a:gridCol>
                <a:gridCol w="720080">
                  <a:extLst>
                    <a:ext uri="{9D8B030D-6E8A-4147-A177-3AD203B41FA5}">
                      <a16:colId xmlns="" xmlns:a16="http://schemas.microsoft.com/office/drawing/2014/main" val="20001"/>
                    </a:ext>
                  </a:extLst>
                </a:gridCol>
              </a:tblGrid>
              <a:tr h="144412">
                <a:tc>
                  <a:txBody>
                    <a:bodyPr/>
                    <a:lstStyle/>
                    <a:p>
                      <a:pPr algn="l" fontAlgn="b"/>
                      <a:r>
                        <a:rPr lang="de-DE" sz="1050" b="1" u="none" strike="noStrike" dirty="0">
                          <a:effectLst/>
                          <a:latin typeface="+mn-lt"/>
                        </a:rPr>
                        <a:t>Land</a:t>
                      </a:r>
                      <a:endParaRPr lang="de-DE" sz="1050" b="1" i="0" u="none" strike="noStrike" dirty="0">
                        <a:solidFill>
                          <a:srgbClr val="000000"/>
                        </a:solidFill>
                        <a:effectLst/>
                        <a:latin typeface="+mn-lt"/>
                      </a:endParaRPr>
                    </a:p>
                  </a:txBody>
                  <a:tcPr marL="9525" marR="9525" marT="9525" marB="0" anchor="b"/>
                </a:tc>
                <a:tc>
                  <a:txBody>
                    <a:bodyPr/>
                    <a:lstStyle/>
                    <a:p>
                      <a:pPr algn="l" fontAlgn="b"/>
                      <a:r>
                        <a:rPr lang="de-DE" sz="1050" b="1" u="none" strike="noStrike" dirty="0">
                          <a:effectLst/>
                          <a:latin typeface="+mn-lt"/>
                        </a:rPr>
                        <a:t>Inzidenz 7T</a:t>
                      </a:r>
                      <a:endParaRPr lang="de-DE" sz="1050" b="1" i="0" u="none" strike="noStrike" dirty="0">
                        <a:solidFill>
                          <a:srgbClr val="000000"/>
                        </a:solidFill>
                        <a:effectLst/>
                        <a:latin typeface="+mn-lt"/>
                      </a:endParaRPr>
                    </a:p>
                  </a:txBody>
                  <a:tcPr marL="9525" marR="9525" marT="9525" marB="0" anchor="b"/>
                </a:tc>
                <a:extLst>
                  <a:ext uri="{0D108BD9-81ED-4DB2-BD59-A6C34878D82A}">
                    <a16:rowId xmlns="" xmlns:a16="http://schemas.microsoft.com/office/drawing/2014/main" val="10000"/>
                  </a:ext>
                </a:extLst>
              </a:tr>
              <a:tr h="196326">
                <a:tc>
                  <a:txBody>
                    <a:bodyPr/>
                    <a:lstStyle/>
                    <a:p>
                      <a:pPr algn="l" fontAlgn="b"/>
                      <a:r>
                        <a:rPr lang="de-DE" sz="1050" b="0" i="0" u="none" strike="noStrike" dirty="0">
                          <a:solidFill>
                            <a:srgbClr val="000000"/>
                          </a:solidFill>
                          <a:effectLst/>
                          <a:latin typeface="Calibri"/>
                        </a:rPr>
                        <a:t>Argentinien</a:t>
                      </a:r>
                    </a:p>
                  </a:txBody>
                  <a:tcPr marL="9525" marR="9525" marT="9525" marB="0" anchor="b"/>
                </a:tc>
                <a:tc>
                  <a:txBody>
                    <a:bodyPr/>
                    <a:lstStyle/>
                    <a:p>
                      <a:pPr algn="r" fontAlgn="b"/>
                      <a:r>
                        <a:rPr lang="de-DE" sz="1050" b="0" i="0" u="none" strike="noStrike" dirty="0">
                          <a:solidFill>
                            <a:srgbClr val="000000"/>
                          </a:solidFill>
                          <a:effectLst/>
                          <a:latin typeface="Calibri"/>
                        </a:rPr>
                        <a:t>180,5</a:t>
                      </a:r>
                    </a:p>
                  </a:txBody>
                  <a:tcPr marL="9525" marR="9525" marT="9525" marB="0" anchor="b"/>
                </a:tc>
                <a:extLst>
                  <a:ext uri="{0D108BD9-81ED-4DB2-BD59-A6C34878D82A}">
                    <a16:rowId xmlns="" xmlns:a16="http://schemas.microsoft.com/office/drawing/2014/main" val="10001"/>
                  </a:ext>
                </a:extLst>
              </a:tr>
              <a:tr h="196326">
                <a:tc>
                  <a:txBody>
                    <a:bodyPr/>
                    <a:lstStyle/>
                    <a:p>
                      <a:pPr algn="l" fontAlgn="b"/>
                      <a:r>
                        <a:rPr lang="de-DE" sz="1050" b="0" i="0" u="none" strike="noStrike">
                          <a:solidFill>
                            <a:srgbClr val="000000"/>
                          </a:solidFill>
                          <a:effectLst/>
                          <a:latin typeface="Calibri"/>
                        </a:rPr>
                        <a:t>Vereinigte Staaten</a:t>
                      </a:r>
                    </a:p>
                  </a:txBody>
                  <a:tcPr marL="9525" marR="9525" marT="9525" marB="0" anchor="b"/>
                </a:tc>
                <a:tc>
                  <a:txBody>
                    <a:bodyPr/>
                    <a:lstStyle/>
                    <a:p>
                      <a:pPr algn="r" fontAlgn="b"/>
                      <a:r>
                        <a:rPr lang="de-DE" sz="1050" b="0" i="0" u="none" strike="noStrike">
                          <a:solidFill>
                            <a:srgbClr val="000000"/>
                          </a:solidFill>
                          <a:effectLst/>
                          <a:latin typeface="Calibri"/>
                        </a:rPr>
                        <a:t>178,3</a:t>
                      </a:r>
                    </a:p>
                  </a:txBody>
                  <a:tcPr marL="9525" marR="9525" marT="9525" marB="0" anchor="b"/>
                </a:tc>
                <a:extLst>
                  <a:ext uri="{0D108BD9-81ED-4DB2-BD59-A6C34878D82A}">
                    <a16:rowId xmlns="" xmlns:a16="http://schemas.microsoft.com/office/drawing/2014/main" val="10002"/>
                  </a:ext>
                </a:extLst>
              </a:tr>
              <a:tr h="196326">
                <a:tc>
                  <a:txBody>
                    <a:bodyPr/>
                    <a:lstStyle/>
                    <a:p>
                      <a:pPr algn="l" fontAlgn="b"/>
                      <a:r>
                        <a:rPr lang="de-DE" sz="1050" b="0" i="0" u="none" strike="noStrike">
                          <a:solidFill>
                            <a:srgbClr val="000000"/>
                          </a:solidFill>
                          <a:effectLst/>
                          <a:latin typeface="Calibri"/>
                        </a:rPr>
                        <a:t>Puerto Rico</a:t>
                      </a:r>
                    </a:p>
                  </a:txBody>
                  <a:tcPr marL="9525" marR="9525" marT="9525" marB="0" anchor="b"/>
                </a:tc>
                <a:tc>
                  <a:txBody>
                    <a:bodyPr/>
                    <a:lstStyle/>
                    <a:p>
                      <a:pPr algn="r" fontAlgn="b"/>
                      <a:r>
                        <a:rPr lang="de-DE" sz="1050" b="0" i="0" u="none" strike="noStrike">
                          <a:solidFill>
                            <a:srgbClr val="000000"/>
                          </a:solidFill>
                          <a:effectLst/>
                          <a:latin typeface="Calibri"/>
                        </a:rPr>
                        <a:t>172,15</a:t>
                      </a:r>
                    </a:p>
                  </a:txBody>
                  <a:tcPr marL="9525" marR="9525" marT="9525" marB="0" anchor="b"/>
                </a:tc>
                <a:extLst>
                  <a:ext uri="{0D108BD9-81ED-4DB2-BD59-A6C34878D82A}">
                    <a16:rowId xmlns="" xmlns:a16="http://schemas.microsoft.com/office/drawing/2014/main" val="10003"/>
                  </a:ext>
                </a:extLst>
              </a:tr>
              <a:tr h="196326">
                <a:tc>
                  <a:txBody>
                    <a:bodyPr/>
                    <a:lstStyle/>
                    <a:p>
                      <a:pPr algn="l" fontAlgn="b"/>
                      <a:r>
                        <a:rPr lang="de-DE" sz="1050" b="0" i="0" u="none" strike="noStrike">
                          <a:solidFill>
                            <a:srgbClr val="000000"/>
                          </a:solidFill>
                          <a:effectLst/>
                          <a:latin typeface="Calibri"/>
                        </a:rPr>
                        <a:t>Kolumbien</a:t>
                      </a:r>
                    </a:p>
                  </a:txBody>
                  <a:tcPr marL="9525" marR="9525" marT="9525" marB="0" anchor="b"/>
                </a:tc>
                <a:tc>
                  <a:txBody>
                    <a:bodyPr/>
                    <a:lstStyle/>
                    <a:p>
                      <a:pPr algn="r" fontAlgn="b"/>
                      <a:r>
                        <a:rPr lang="de-DE" sz="1050" b="0" i="0" u="none" strike="noStrike">
                          <a:solidFill>
                            <a:srgbClr val="000000"/>
                          </a:solidFill>
                          <a:effectLst/>
                          <a:latin typeface="Calibri"/>
                        </a:rPr>
                        <a:t>135,49</a:t>
                      </a:r>
                    </a:p>
                  </a:txBody>
                  <a:tcPr marL="9525" marR="9525" marT="9525" marB="0" anchor="b"/>
                </a:tc>
                <a:extLst>
                  <a:ext uri="{0D108BD9-81ED-4DB2-BD59-A6C34878D82A}">
                    <a16:rowId xmlns="" xmlns:a16="http://schemas.microsoft.com/office/drawing/2014/main" val="10004"/>
                  </a:ext>
                </a:extLst>
              </a:tr>
              <a:tr h="196326">
                <a:tc>
                  <a:txBody>
                    <a:bodyPr/>
                    <a:lstStyle/>
                    <a:p>
                      <a:pPr algn="l" fontAlgn="b"/>
                      <a:r>
                        <a:rPr lang="de-DE" sz="1050" b="0" i="0" u="none" strike="noStrike">
                          <a:solidFill>
                            <a:srgbClr val="000000"/>
                          </a:solidFill>
                          <a:effectLst/>
                          <a:latin typeface="Calibri"/>
                        </a:rPr>
                        <a:t>Costa Rica</a:t>
                      </a:r>
                    </a:p>
                  </a:txBody>
                  <a:tcPr marL="9525" marR="9525" marT="9525" marB="0" anchor="b"/>
                </a:tc>
                <a:tc>
                  <a:txBody>
                    <a:bodyPr/>
                    <a:lstStyle/>
                    <a:p>
                      <a:pPr algn="r" fontAlgn="b"/>
                      <a:r>
                        <a:rPr lang="de-DE" sz="1050" b="0" i="0" u="none" strike="noStrike">
                          <a:solidFill>
                            <a:srgbClr val="000000"/>
                          </a:solidFill>
                          <a:effectLst/>
                          <a:latin typeface="Calibri"/>
                        </a:rPr>
                        <a:t>134,66</a:t>
                      </a:r>
                    </a:p>
                  </a:txBody>
                  <a:tcPr marL="9525" marR="9525" marT="9525" marB="0" anchor="b"/>
                </a:tc>
                <a:extLst>
                  <a:ext uri="{0D108BD9-81ED-4DB2-BD59-A6C34878D82A}">
                    <a16:rowId xmlns="" xmlns:a16="http://schemas.microsoft.com/office/drawing/2014/main" val="10005"/>
                  </a:ext>
                </a:extLst>
              </a:tr>
              <a:tr h="196326">
                <a:tc>
                  <a:txBody>
                    <a:bodyPr/>
                    <a:lstStyle/>
                    <a:p>
                      <a:pPr algn="l" fontAlgn="b"/>
                      <a:r>
                        <a:rPr lang="de-DE" sz="1050" b="0" i="0" u="none" strike="noStrike" dirty="0" err="1">
                          <a:solidFill>
                            <a:srgbClr val="000000"/>
                          </a:solidFill>
                          <a:effectLst/>
                          <a:latin typeface="Calibri"/>
                        </a:rPr>
                        <a:t>Sint</a:t>
                      </a:r>
                      <a:r>
                        <a:rPr lang="de-DE" sz="1050" b="0" i="0" u="none" strike="noStrike" dirty="0">
                          <a:solidFill>
                            <a:srgbClr val="000000"/>
                          </a:solidFill>
                          <a:effectLst/>
                          <a:latin typeface="Calibri"/>
                        </a:rPr>
                        <a:t> Maarten </a:t>
                      </a:r>
                      <a:r>
                        <a:rPr lang="de-DE" sz="1050" b="0" i="0" u="none" strike="noStrike" dirty="0" smtClean="0">
                          <a:solidFill>
                            <a:srgbClr val="000000"/>
                          </a:solidFill>
                          <a:effectLst/>
                          <a:latin typeface="Calibri"/>
                        </a:rPr>
                        <a:t>(NL)</a:t>
                      </a:r>
                      <a:endParaRPr lang="de-DE" sz="1050" b="0" i="0" u="none" strike="noStrike" dirty="0">
                        <a:solidFill>
                          <a:srgbClr val="000000"/>
                        </a:solidFill>
                        <a:effectLst/>
                        <a:latin typeface="Calibri"/>
                      </a:endParaRPr>
                    </a:p>
                  </a:txBody>
                  <a:tcPr marL="9525" marR="9525" marT="9525" marB="0" anchor="b"/>
                </a:tc>
                <a:tc>
                  <a:txBody>
                    <a:bodyPr/>
                    <a:lstStyle/>
                    <a:p>
                      <a:pPr algn="r" fontAlgn="b"/>
                      <a:r>
                        <a:rPr lang="de-DE" sz="1050" b="0" i="0" u="none" strike="noStrike">
                          <a:solidFill>
                            <a:srgbClr val="000000"/>
                          </a:solidFill>
                          <a:effectLst/>
                          <a:latin typeface="Calibri"/>
                        </a:rPr>
                        <a:t>129,75</a:t>
                      </a:r>
                    </a:p>
                  </a:txBody>
                  <a:tcPr marL="9525" marR="9525" marT="9525" marB="0" anchor="b"/>
                </a:tc>
                <a:extLst>
                  <a:ext uri="{0D108BD9-81ED-4DB2-BD59-A6C34878D82A}">
                    <a16:rowId xmlns="" xmlns:a16="http://schemas.microsoft.com/office/drawing/2014/main" val="10006"/>
                  </a:ext>
                </a:extLst>
              </a:tr>
              <a:tr h="196326">
                <a:tc>
                  <a:txBody>
                    <a:bodyPr/>
                    <a:lstStyle/>
                    <a:p>
                      <a:pPr algn="l" fontAlgn="b"/>
                      <a:r>
                        <a:rPr lang="de-DE" sz="1050" b="0" i="0" u="none" strike="noStrike">
                          <a:solidFill>
                            <a:srgbClr val="000000"/>
                          </a:solidFill>
                          <a:effectLst/>
                          <a:latin typeface="Calibri"/>
                        </a:rPr>
                        <a:t>Panama</a:t>
                      </a:r>
                    </a:p>
                  </a:txBody>
                  <a:tcPr marL="9525" marR="9525" marT="9525" marB="0" anchor="b"/>
                </a:tc>
                <a:tc>
                  <a:txBody>
                    <a:bodyPr/>
                    <a:lstStyle/>
                    <a:p>
                      <a:pPr algn="r" fontAlgn="b"/>
                      <a:r>
                        <a:rPr lang="de-DE" sz="1050" b="0" i="0" u="none" strike="noStrike">
                          <a:solidFill>
                            <a:srgbClr val="000000"/>
                          </a:solidFill>
                          <a:effectLst/>
                          <a:latin typeface="Calibri"/>
                        </a:rPr>
                        <a:t>121,61</a:t>
                      </a:r>
                    </a:p>
                  </a:txBody>
                  <a:tcPr marL="9525" marR="9525" marT="9525" marB="0" anchor="b"/>
                </a:tc>
                <a:extLst>
                  <a:ext uri="{0D108BD9-81ED-4DB2-BD59-A6C34878D82A}">
                    <a16:rowId xmlns="" xmlns:a16="http://schemas.microsoft.com/office/drawing/2014/main" val="10007"/>
                  </a:ext>
                </a:extLst>
              </a:tr>
              <a:tr h="196326">
                <a:tc>
                  <a:txBody>
                    <a:bodyPr/>
                    <a:lstStyle/>
                    <a:p>
                      <a:pPr algn="l" fontAlgn="b"/>
                      <a:r>
                        <a:rPr lang="de-DE" sz="1050" b="0" i="0" u="none" strike="noStrike" dirty="0">
                          <a:solidFill>
                            <a:srgbClr val="000000"/>
                          </a:solidFill>
                          <a:effectLst/>
                          <a:latin typeface="Calibri"/>
                        </a:rPr>
                        <a:t>Belize</a:t>
                      </a:r>
                    </a:p>
                  </a:txBody>
                  <a:tcPr marL="9525" marR="9525" marT="9525" marB="0" anchor="b"/>
                </a:tc>
                <a:tc>
                  <a:txBody>
                    <a:bodyPr/>
                    <a:lstStyle/>
                    <a:p>
                      <a:pPr algn="r" fontAlgn="b"/>
                      <a:r>
                        <a:rPr lang="de-DE" sz="1050" b="0" i="0" u="none" strike="noStrike">
                          <a:solidFill>
                            <a:srgbClr val="000000"/>
                          </a:solidFill>
                          <a:effectLst/>
                          <a:latin typeface="Calibri"/>
                        </a:rPr>
                        <a:t>108,62</a:t>
                      </a:r>
                    </a:p>
                  </a:txBody>
                  <a:tcPr marL="9525" marR="9525" marT="9525" marB="0" anchor="b"/>
                </a:tc>
                <a:extLst>
                  <a:ext uri="{0D108BD9-81ED-4DB2-BD59-A6C34878D82A}">
                    <a16:rowId xmlns="" xmlns:a16="http://schemas.microsoft.com/office/drawing/2014/main" val="10008"/>
                  </a:ext>
                </a:extLst>
              </a:tr>
              <a:tr h="196326">
                <a:tc>
                  <a:txBody>
                    <a:bodyPr/>
                    <a:lstStyle/>
                    <a:p>
                      <a:pPr algn="l" fontAlgn="b"/>
                      <a:r>
                        <a:rPr lang="de-DE" sz="1050" b="0" i="0" u="none" strike="noStrike" dirty="0" smtClean="0">
                          <a:solidFill>
                            <a:srgbClr val="000000"/>
                          </a:solidFill>
                          <a:effectLst/>
                          <a:latin typeface="Calibri" panose="020F0502020204030204" pitchFamily="34" charset="0"/>
                        </a:rPr>
                        <a:t>Aruba</a:t>
                      </a:r>
                      <a:endParaRPr lang="de-DE" sz="1050" b="0"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de-DE" sz="1050" b="0" i="0" u="none" strike="noStrike">
                          <a:solidFill>
                            <a:srgbClr val="000000"/>
                          </a:solidFill>
                          <a:effectLst/>
                          <a:latin typeface="Calibri"/>
                        </a:rPr>
                        <a:t>97,83</a:t>
                      </a:r>
                    </a:p>
                  </a:txBody>
                  <a:tcPr marL="9525" marR="9525" marT="9525" marB="0" anchor="b"/>
                </a:tc>
                <a:extLst>
                  <a:ext uri="{0D108BD9-81ED-4DB2-BD59-A6C34878D82A}">
                    <a16:rowId xmlns="" xmlns:a16="http://schemas.microsoft.com/office/drawing/2014/main" val="10009"/>
                  </a:ext>
                </a:extLst>
              </a:tr>
              <a:tr h="196326">
                <a:tc>
                  <a:txBody>
                    <a:bodyPr/>
                    <a:lstStyle/>
                    <a:p>
                      <a:pPr algn="l" fontAlgn="b"/>
                      <a:r>
                        <a:rPr lang="de-DE" sz="1050" b="0" i="0" u="none" strike="noStrike" dirty="0" err="1" smtClean="0">
                          <a:solidFill>
                            <a:srgbClr val="000000"/>
                          </a:solidFill>
                          <a:effectLst/>
                          <a:latin typeface="Calibri" panose="020F0502020204030204" pitchFamily="34" charset="0"/>
                        </a:rPr>
                        <a:t>Cura</a:t>
                      </a:r>
                      <a:r>
                        <a:rPr lang="de-DE" sz="1050" i="0" dirty="0" err="1" smtClean="0"/>
                        <a:t>ç</a:t>
                      </a:r>
                      <a:r>
                        <a:rPr lang="de-DE" sz="1050" b="0" i="0" u="none" strike="noStrike" dirty="0" err="1" smtClean="0">
                          <a:solidFill>
                            <a:srgbClr val="000000"/>
                          </a:solidFill>
                          <a:effectLst/>
                          <a:latin typeface="Calibri" panose="020F0502020204030204" pitchFamily="34" charset="0"/>
                        </a:rPr>
                        <a:t>ao</a:t>
                      </a:r>
                      <a:endParaRPr lang="de-DE" sz="1050" b="0"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de-DE" sz="1050" b="0" i="0" u="none" strike="noStrike" dirty="0">
                          <a:solidFill>
                            <a:srgbClr val="000000"/>
                          </a:solidFill>
                          <a:effectLst/>
                          <a:latin typeface="Calibri"/>
                        </a:rPr>
                        <a:t>74,65</a:t>
                      </a:r>
                    </a:p>
                  </a:txBody>
                  <a:tcPr marL="9525" marR="9525" marT="9525" marB="0" anchor="b"/>
                </a:tc>
                <a:extLst>
                  <a:ext uri="{0D108BD9-81ED-4DB2-BD59-A6C34878D82A}">
                    <a16:rowId xmlns="" xmlns:a16="http://schemas.microsoft.com/office/drawing/2014/main" val="10010"/>
                  </a:ext>
                </a:extLst>
              </a:tr>
            </a:tbl>
          </a:graphicData>
        </a:graphic>
      </p:graphicFrame>
      <p:graphicFrame>
        <p:nvGraphicFramePr>
          <p:cNvPr id="5" name="Tabelle 4"/>
          <p:cNvGraphicFramePr>
            <a:graphicFrameLocks noGrp="1"/>
          </p:cNvGraphicFramePr>
          <p:nvPr>
            <p:extLst>
              <p:ext uri="{D42A27DB-BD31-4B8C-83A1-F6EECF244321}">
                <p14:modId xmlns:p14="http://schemas.microsoft.com/office/powerpoint/2010/main" val="3698047219"/>
              </p:ext>
            </p:extLst>
          </p:nvPr>
        </p:nvGraphicFramePr>
        <p:xfrm>
          <a:off x="3696072" y="4189463"/>
          <a:ext cx="1524000" cy="952500"/>
        </p:xfrm>
        <a:graphic>
          <a:graphicData uri="http://schemas.openxmlformats.org/drawingml/2006/table">
            <a:tbl>
              <a:tblPr>
                <a:tableStyleId>{21E4AEA4-8DFA-4A89-87EB-49C32662AFE0}</a:tableStyleId>
              </a:tblPr>
              <a:tblGrid>
                <a:gridCol w="1080120">
                  <a:extLst>
                    <a:ext uri="{9D8B030D-6E8A-4147-A177-3AD203B41FA5}">
                      <a16:colId xmlns="" xmlns:a16="http://schemas.microsoft.com/office/drawing/2014/main" val="20000"/>
                    </a:ext>
                  </a:extLst>
                </a:gridCol>
                <a:gridCol w="443880">
                  <a:extLst>
                    <a:ext uri="{9D8B030D-6E8A-4147-A177-3AD203B41FA5}">
                      <a16:colId xmlns="" xmlns:a16="http://schemas.microsoft.com/office/drawing/2014/main" val="20001"/>
                    </a:ext>
                  </a:extLst>
                </a:gridCol>
              </a:tblGrid>
              <a:tr h="190500">
                <a:tc>
                  <a:txBody>
                    <a:bodyPr/>
                    <a:lstStyle/>
                    <a:p>
                      <a:pPr algn="l" fontAlgn="b"/>
                      <a:r>
                        <a:rPr lang="de-DE" sz="1050" b="0" i="0" u="none" strike="noStrike" dirty="0">
                          <a:solidFill>
                            <a:srgbClr val="000000"/>
                          </a:solidFill>
                          <a:effectLst/>
                          <a:latin typeface="Calibri"/>
                        </a:rPr>
                        <a:t>Bahamas</a:t>
                      </a:r>
                    </a:p>
                  </a:txBody>
                  <a:tcPr marL="9525" marR="9525" marT="9525" marB="0" anchor="b"/>
                </a:tc>
                <a:tc>
                  <a:txBody>
                    <a:bodyPr/>
                    <a:lstStyle/>
                    <a:p>
                      <a:pPr algn="r" fontAlgn="b"/>
                      <a:r>
                        <a:rPr lang="de-DE" sz="1050" b="0" i="0" u="none" strike="noStrike" dirty="0">
                          <a:solidFill>
                            <a:srgbClr val="000000"/>
                          </a:solidFill>
                          <a:effectLst/>
                          <a:latin typeface="Calibri"/>
                        </a:rPr>
                        <a:t>69,07</a:t>
                      </a:r>
                    </a:p>
                  </a:txBody>
                  <a:tcPr marL="9525" marR="9525" marT="9525" marB="0" anchor="b"/>
                </a:tc>
                <a:extLst>
                  <a:ext uri="{0D108BD9-81ED-4DB2-BD59-A6C34878D82A}">
                    <a16:rowId xmlns="" xmlns:a16="http://schemas.microsoft.com/office/drawing/2014/main" val="10000"/>
                  </a:ext>
                </a:extLst>
              </a:tr>
              <a:tr h="190500">
                <a:tc>
                  <a:txBody>
                    <a:bodyPr/>
                    <a:lstStyle/>
                    <a:p>
                      <a:pPr algn="l" fontAlgn="b"/>
                      <a:r>
                        <a:rPr lang="de-DE" sz="1050" b="0" i="0" u="none" strike="noStrike">
                          <a:solidFill>
                            <a:srgbClr val="000000"/>
                          </a:solidFill>
                          <a:effectLst/>
                          <a:latin typeface="Calibri"/>
                        </a:rPr>
                        <a:t>Brasilien</a:t>
                      </a:r>
                    </a:p>
                  </a:txBody>
                  <a:tcPr marL="9525" marR="9525" marT="9525" marB="0" anchor="b"/>
                </a:tc>
                <a:tc>
                  <a:txBody>
                    <a:bodyPr/>
                    <a:lstStyle/>
                    <a:p>
                      <a:pPr algn="r" fontAlgn="b"/>
                      <a:r>
                        <a:rPr lang="de-DE" sz="1050" b="0" i="0" u="none" strike="noStrike">
                          <a:solidFill>
                            <a:srgbClr val="000000"/>
                          </a:solidFill>
                          <a:effectLst/>
                          <a:latin typeface="Calibri"/>
                        </a:rPr>
                        <a:t>68,4</a:t>
                      </a:r>
                    </a:p>
                  </a:txBody>
                  <a:tcPr marL="9525" marR="9525" marT="9525" marB="0" anchor="b"/>
                </a:tc>
                <a:extLst>
                  <a:ext uri="{0D108BD9-81ED-4DB2-BD59-A6C34878D82A}">
                    <a16:rowId xmlns="" xmlns:a16="http://schemas.microsoft.com/office/drawing/2014/main" val="10001"/>
                  </a:ext>
                </a:extLst>
              </a:tr>
              <a:tr h="190500">
                <a:tc>
                  <a:txBody>
                    <a:bodyPr/>
                    <a:lstStyle/>
                    <a:p>
                      <a:pPr algn="l" fontAlgn="b"/>
                      <a:r>
                        <a:rPr lang="de-DE" sz="1050" b="0" i="0" u="none" strike="noStrike">
                          <a:solidFill>
                            <a:srgbClr val="000000"/>
                          </a:solidFill>
                          <a:effectLst/>
                          <a:latin typeface="Calibri"/>
                        </a:rPr>
                        <a:t>Paraguay</a:t>
                      </a:r>
                    </a:p>
                  </a:txBody>
                  <a:tcPr marL="9525" marR="9525" marT="9525" marB="0" anchor="b"/>
                </a:tc>
                <a:tc>
                  <a:txBody>
                    <a:bodyPr/>
                    <a:lstStyle/>
                    <a:p>
                      <a:pPr algn="r" fontAlgn="b"/>
                      <a:r>
                        <a:rPr lang="de-DE" sz="1050" b="0" i="0" u="none" strike="noStrike">
                          <a:solidFill>
                            <a:srgbClr val="000000"/>
                          </a:solidFill>
                          <a:effectLst/>
                          <a:latin typeface="Calibri"/>
                        </a:rPr>
                        <a:t>64,76</a:t>
                      </a:r>
                    </a:p>
                  </a:txBody>
                  <a:tcPr marL="9525" marR="9525" marT="9525" marB="0" anchor="b"/>
                </a:tc>
                <a:extLst>
                  <a:ext uri="{0D108BD9-81ED-4DB2-BD59-A6C34878D82A}">
                    <a16:rowId xmlns="" xmlns:a16="http://schemas.microsoft.com/office/drawing/2014/main" val="10002"/>
                  </a:ext>
                </a:extLst>
              </a:tr>
              <a:tr h="190500">
                <a:tc>
                  <a:txBody>
                    <a:bodyPr/>
                    <a:lstStyle/>
                    <a:p>
                      <a:pPr algn="l" fontAlgn="b"/>
                      <a:r>
                        <a:rPr lang="de-DE" sz="1050" b="0" i="0" u="none" strike="noStrike">
                          <a:solidFill>
                            <a:srgbClr val="000000"/>
                          </a:solidFill>
                          <a:effectLst/>
                          <a:latin typeface="Calibri"/>
                        </a:rPr>
                        <a:t>Kanada</a:t>
                      </a:r>
                    </a:p>
                  </a:txBody>
                  <a:tcPr marL="9525" marR="9525" marT="9525" marB="0" anchor="b"/>
                </a:tc>
                <a:tc>
                  <a:txBody>
                    <a:bodyPr/>
                    <a:lstStyle/>
                    <a:p>
                      <a:pPr algn="r" fontAlgn="b"/>
                      <a:r>
                        <a:rPr lang="de-DE" sz="1050" b="0" i="0" u="none" strike="noStrike">
                          <a:solidFill>
                            <a:srgbClr val="000000"/>
                          </a:solidFill>
                          <a:effectLst/>
                          <a:latin typeface="Calibri"/>
                        </a:rPr>
                        <a:t>53,59</a:t>
                      </a:r>
                    </a:p>
                  </a:txBody>
                  <a:tcPr marL="9525" marR="9525" marT="9525" marB="0" anchor="b"/>
                </a:tc>
                <a:extLst>
                  <a:ext uri="{0D108BD9-81ED-4DB2-BD59-A6C34878D82A}">
                    <a16:rowId xmlns="" xmlns:a16="http://schemas.microsoft.com/office/drawing/2014/main" val="10003"/>
                  </a:ext>
                </a:extLst>
              </a:tr>
              <a:tr h="190500">
                <a:tc>
                  <a:txBody>
                    <a:bodyPr/>
                    <a:lstStyle/>
                    <a:p>
                      <a:pPr algn="l" fontAlgn="b"/>
                      <a:r>
                        <a:rPr lang="de-DE" sz="1050" b="0" i="0" u="none" strike="noStrike" dirty="0">
                          <a:solidFill>
                            <a:srgbClr val="000000"/>
                          </a:solidFill>
                          <a:effectLst/>
                          <a:latin typeface="Calibri"/>
                        </a:rPr>
                        <a:t>Chile</a:t>
                      </a:r>
                    </a:p>
                  </a:txBody>
                  <a:tcPr marL="9525" marR="9525" marT="9525" marB="0" anchor="b"/>
                </a:tc>
                <a:tc>
                  <a:txBody>
                    <a:bodyPr/>
                    <a:lstStyle/>
                    <a:p>
                      <a:pPr algn="r" fontAlgn="b"/>
                      <a:r>
                        <a:rPr lang="de-DE" sz="1050" b="0" i="0" u="none" strike="noStrike" dirty="0">
                          <a:solidFill>
                            <a:srgbClr val="000000"/>
                          </a:solidFill>
                          <a:effectLst/>
                          <a:latin typeface="Calibri"/>
                        </a:rPr>
                        <a:t>50,6</a:t>
                      </a:r>
                    </a:p>
                  </a:txBody>
                  <a:tcPr marL="9525" marR="9525" marT="9525" marB="0" anchor="b"/>
                </a:tc>
                <a:extLst>
                  <a:ext uri="{0D108BD9-81ED-4DB2-BD59-A6C34878D82A}">
                    <a16:rowId xmlns="" xmlns:a16="http://schemas.microsoft.com/office/drawing/2014/main" val="10004"/>
                  </a:ext>
                </a:extLst>
              </a:tr>
            </a:tbl>
          </a:graphicData>
        </a:graphic>
      </p:graphicFrame>
      <p:graphicFrame>
        <p:nvGraphicFramePr>
          <p:cNvPr id="6" name="Tabelle 5"/>
          <p:cNvGraphicFramePr>
            <a:graphicFrameLocks noGrp="1"/>
          </p:cNvGraphicFramePr>
          <p:nvPr>
            <p:extLst>
              <p:ext uri="{D42A27DB-BD31-4B8C-83A1-F6EECF244321}">
                <p14:modId xmlns:p14="http://schemas.microsoft.com/office/powerpoint/2010/main" val="873765705"/>
              </p:ext>
            </p:extLst>
          </p:nvPr>
        </p:nvGraphicFramePr>
        <p:xfrm>
          <a:off x="5496272" y="4172467"/>
          <a:ext cx="1382713" cy="2646045"/>
        </p:xfrm>
        <a:graphic>
          <a:graphicData uri="http://schemas.openxmlformats.org/drawingml/2006/table">
            <a:tbl>
              <a:tblPr>
                <a:tableStyleId>{21E4AEA4-8DFA-4A89-87EB-49C32662AFE0}</a:tableStyleId>
              </a:tblPr>
              <a:tblGrid>
                <a:gridCol w="620713">
                  <a:extLst>
                    <a:ext uri="{9D8B030D-6E8A-4147-A177-3AD203B41FA5}">
                      <a16:colId xmlns="" xmlns:a16="http://schemas.microsoft.com/office/drawing/2014/main" val="20000"/>
                    </a:ext>
                  </a:extLst>
                </a:gridCol>
                <a:gridCol w="762000">
                  <a:extLst>
                    <a:ext uri="{9D8B030D-6E8A-4147-A177-3AD203B41FA5}">
                      <a16:colId xmlns="" xmlns:a16="http://schemas.microsoft.com/office/drawing/2014/main" val="20001"/>
                    </a:ext>
                  </a:extLst>
                </a:gridCol>
              </a:tblGrid>
              <a:tr h="164409">
                <a:tc>
                  <a:txBody>
                    <a:bodyPr/>
                    <a:lstStyle/>
                    <a:p>
                      <a:pPr algn="l" fontAlgn="b"/>
                      <a:r>
                        <a:rPr lang="de-DE" sz="1050" b="1" u="none" strike="noStrike" dirty="0">
                          <a:effectLst/>
                          <a:latin typeface="+mn-lt"/>
                        </a:rPr>
                        <a:t>Land</a:t>
                      </a:r>
                      <a:endParaRPr lang="de-DE" sz="1050" b="1" i="0" u="none" strike="noStrike" dirty="0">
                        <a:solidFill>
                          <a:srgbClr val="000000"/>
                        </a:solidFill>
                        <a:effectLst/>
                        <a:latin typeface="+mn-lt"/>
                      </a:endParaRPr>
                    </a:p>
                  </a:txBody>
                  <a:tcPr marL="9525" marR="9525" marT="9525" marB="0" anchor="b"/>
                </a:tc>
                <a:tc>
                  <a:txBody>
                    <a:bodyPr/>
                    <a:lstStyle/>
                    <a:p>
                      <a:pPr algn="l" fontAlgn="b"/>
                      <a:r>
                        <a:rPr lang="de-DE" sz="1050" b="1" u="none" strike="noStrike" dirty="0">
                          <a:effectLst/>
                          <a:latin typeface="+mn-lt"/>
                        </a:rPr>
                        <a:t>Inzidenz 7T</a:t>
                      </a:r>
                      <a:endParaRPr lang="de-DE" sz="1050" b="1" i="0" u="none" strike="noStrike" dirty="0">
                        <a:solidFill>
                          <a:srgbClr val="000000"/>
                        </a:solidFill>
                        <a:effectLst/>
                        <a:latin typeface="+mn-lt"/>
                      </a:endParaRPr>
                    </a:p>
                  </a:txBody>
                  <a:tcPr marL="9525" marR="9525" marT="9525" marB="0" anchor="b"/>
                </a:tc>
                <a:extLst>
                  <a:ext uri="{0D108BD9-81ED-4DB2-BD59-A6C34878D82A}">
                    <a16:rowId xmlns="" xmlns:a16="http://schemas.microsoft.com/office/drawing/2014/main" val="10000"/>
                  </a:ext>
                </a:extLst>
              </a:tr>
              <a:tr h="190500">
                <a:tc>
                  <a:txBody>
                    <a:bodyPr/>
                    <a:lstStyle/>
                    <a:p>
                      <a:pPr algn="l" fontAlgn="b"/>
                      <a:r>
                        <a:rPr lang="de-DE" sz="1100" b="0" i="0" u="none" strike="noStrike" dirty="0">
                          <a:solidFill>
                            <a:srgbClr val="000000"/>
                          </a:solidFill>
                          <a:effectLst/>
                          <a:latin typeface="+mn-lt"/>
                        </a:rPr>
                        <a:t>Jordanien</a:t>
                      </a:r>
                    </a:p>
                  </a:txBody>
                  <a:tcPr marL="9525" marR="9525" marT="9525" marB="0" anchor="b"/>
                </a:tc>
                <a:tc>
                  <a:txBody>
                    <a:bodyPr/>
                    <a:lstStyle/>
                    <a:p>
                      <a:pPr algn="r" fontAlgn="b"/>
                      <a:r>
                        <a:rPr lang="de-DE" sz="1100" b="0" i="0" u="none" strike="noStrike" dirty="0">
                          <a:solidFill>
                            <a:srgbClr val="000000"/>
                          </a:solidFill>
                          <a:effectLst/>
                          <a:latin typeface="+mn-lt"/>
                        </a:rPr>
                        <a:t>264,19</a:t>
                      </a:r>
                    </a:p>
                  </a:txBody>
                  <a:tcPr marL="9525" marR="9525" marT="9525" marB="0" anchor="b"/>
                </a:tc>
                <a:extLst>
                  <a:ext uri="{0D108BD9-81ED-4DB2-BD59-A6C34878D82A}">
                    <a16:rowId xmlns="" xmlns:a16="http://schemas.microsoft.com/office/drawing/2014/main" val="10001"/>
                  </a:ext>
                </a:extLst>
              </a:tr>
              <a:tr h="190500">
                <a:tc>
                  <a:txBody>
                    <a:bodyPr/>
                    <a:lstStyle/>
                    <a:p>
                      <a:pPr algn="l" fontAlgn="b"/>
                      <a:r>
                        <a:rPr lang="de-DE" sz="1100" b="0" i="0" u="none" strike="noStrike" dirty="0">
                          <a:solidFill>
                            <a:srgbClr val="000000"/>
                          </a:solidFill>
                          <a:effectLst/>
                          <a:latin typeface="+mn-lt"/>
                        </a:rPr>
                        <a:t>Libanon</a:t>
                      </a:r>
                    </a:p>
                  </a:txBody>
                  <a:tcPr marL="9525" marR="9525" marT="9525" marB="0" anchor="b"/>
                </a:tc>
                <a:tc>
                  <a:txBody>
                    <a:bodyPr/>
                    <a:lstStyle/>
                    <a:p>
                      <a:pPr algn="r" fontAlgn="b"/>
                      <a:r>
                        <a:rPr lang="de-DE" sz="1100" b="0" i="0" u="none" strike="noStrike">
                          <a:solidFill>
                            <a:srgbClr val="000000"/>
                          </a:solidFill>
                          <a:effectLst/>
                          <a:latin typeface="+mn-lt"/>
                        </a:rPr>
                        <a:t>167,9</a:t>
                      </a:r>
                    </a:p>
                  </a:txBody>
                  <a:tcPr marL="9525" marR="9525" marT="9525" marB="0" anchor="b"/>
                </a:tc>
                <a:extLst>
                  <a:ext uri="{0D108BD9-81ED-4DB2-BD59-A6C34878D82A}">
                    <a16:rowId xmlns="" xmlns:a16="http://schemas.microsoft.com/office/drawing/2014/main" val="10002"/>
                  </a:ext>
                </a:extLst>
              </a:tr>
              <a:tr h="190500">
                <a:tc>
                  <a:txBody>
                    <a:bodyPr/>
                    <a:lstStyle/>
                    <a:p>
                      <a:pPr algn="l" fontAlgn="b"/>
                      <a:r>
                        <a:rPr lang="de-DE" sz="1100" b="0" i="0" u="none" strike="noStrike">
                          <a:solidFill>
                            <a:srgbClr val="000000"/>
                          </a:solidFill>
                          <a:effectLst/>
                          <a:latin typeface="+mn-lt"/>
                        </a:rPr>
                        <a:t>Kuwait</a:t>
                      </a:r>
                    </a:p>
                  </a:txBody>
                  <a:tcPr marL="9525" marR="9525" marT="9525" marB="0" anchor="b"/>
                </a:tc>
                <a:tc>
                  <a:txBody>
                    <a:bodyPr/>
                    <a:lstStyle/>
                    <a:p>
                      <a:pPr algn="r" fontAlgn="b"/>
                      <a:r>
                        <a:rPr lang="de-DE" sz="1100" b="0" i="0" u="none" strike="noStrike">
                          <a:solidFill>
                            <a:srgbClr val="000000"/>
                          </a:solidFill>
                          <a:effectLst/>
                          <a:latin typeface="+mn-lt"/>
                        </a:rPr>
                        <a:t>118,28</a:t>
                      </a:r>
                    </a:p>
                  </a:txBody>
                  <a:tcPr marL="9525" marR="9525" marT="9525" marB="0" anchor="b"/>
                </a:tc>
                <a:extLst>
                  <a:ext uri="{0D108BD9-81ED-4DB2-BD59-A6C34878D82A}">
                    <a16:rowId xmlns="" xmlns:a16="http://schemas.microsoft.com/office/drawing/2014/main" val="10003"/>
                  </a:ext>
                </a:extLst>
              </a:tr>
              <a:tr h="190500">
                <a:tc>
                  <a:txBody>
                    <a:bodyPr/>
                    <a:lstStyle/>
                    <a:p>
                      <a:pPr algn="l" fontAlgn="b"/>
                      <a:r>
                        <a:rPr lang="de-DE" sz="1100" b="0" i="0" u="none" strike="noStrike">
                          <a:solidFill>
                            <a:srgbClr val="000000"/>
                          </a:solidFill>
                          <a:effectLst/>
                          <a:latin typeface="+mn-lt"/>
                        </a:rPr>
                        <a:t>Bahrain</a:t>
                      </a:r>
                    </a:p>
                  </a:txBody>
                  <a:tcPr marL="9525" marR="9525" marT="9525" marB="0" anchor="b"/>
                </a:tc>
                <a:tc>
                  <a:txBody>
                    <a:bodyPr/>
                    <a:lstStyle/>
                    <a:p>
                      <a:pPr algn="r" fontAlgn="b"/>
                      <a:r>
                        <a:rPr lang="de-DE" sz="1100" b="0" i="0" u="none" strike="noStrike">
                          <a:solidFill>
                            <a:srgbClr val="000000"/>
                          </a:solidFill>
                          <a:effectLst/>
                          <a:latin typeface="+mn-lt"/>
                        </a:rPr>
                        <a:t>97,49</a:t>
                      </a:r>
                    </a:p>
                  </a:txBody>
                  <a:tcPr marL="9525" marR="9525" marT="9525" marB="0" anchor="b"/>
                </a:tc>
                <a:extLst>
                  <a:ext uri="{0D108BD9-81ED-4DB2-BD59-A6C34878D82A}">
                    <a16:rowId xmlns="" xmlns:a16="http://schemas.microsoft.com/office/drawing/2014/main" val="10004"/>
                  </a:ext>
                </a:extLst>
              </a:tr>
              <a:tr h="190500">
                <a:tc>
                  <a:txBody>
                    <a:bodyPr/>
                    <a:lstStyle/>
                    <a:p>
                      <a:pPr algn="l" fontAlgn="b"/>
                      <a:r>
                        <a:rPr lang="de-DE" sz="1100" b="0" i="0" u="none" strike="noStrike" dirty="0" smtClean="0">
                          <a:solidFill>
                            <a:srgbClr val="000000"/>
                          </a:solidFill>
                          <a:effectLst/>
                          <a:latin typeface="+mn-lt"/>
                        </a:rPr>
                        <a:t>VAE</a:t>
                      </a:r>
                      <a:endParaRPr lang="de-DE" sz="1100" b="0" i="0" u="none" strike="noStrike" dirty="0">
                        <a:solidFill>
                          <a:srgbClr val="000000"/>
                        </a:solidFill>
                        <a:effectLst/>
                        <a:latin typeface="+mn-lt"/>
                      </a:endParaRPr>
                    </a:p>
                  </a:txBody>
                  <a:tcPr marL="9525" marR="9525" marT="9525" marB="0" anchor="b"/>
                </a:tc>
                <a:tc>
                  <a:txBody>
                    <a:bodyPr/>
                    <a:lstStyle/>
                    <a:p>
                      <a:pPr algn="r" fontAlgn="b"/>
                      <a:r>
                        <a:rPr lang="de-DE" sz="1100" b="0" i="0" u="none" strike="noStrike">
                          <a:solidFill>
                            <a:srgbClr val="000000"/>
                          </a:solidFill>
                          <a:effectLst/>
                          <a:latin typeface="+mn-lt"/>
                        </a:rPr>
                        <a:t>91,16</a:t>
                      </a:r>
                    </a:p>
                  </a:txBody>
                  <a:tcPr marL="9525" marR="9525" marT="9525" marB="0" anchor="b"/>
                </a:tc>
                <a:extLst>
                  <a:ext uri="{0D108BD9-81ED-4DB2-BD59-A6C34878D82A}">
                    <a16:rowId xmlns="" xmlns:a16="http://schemas.microsoft.com/office/drawing/2014/main" val="10005"/>
                  </a:ext>
                </a:extLst>
              </a:tr>
              <a:tr h="190500">
                <a:tc>
                  <a:txBody>
                    <a:bodyPr/>
                    <a:lstStyle/>
                    <a:p>
                      <a:pPr algn="l" fontAlgn="b"/>
                      <a:r>
                        <a:rPr lang="de-DE" sz="1100" b="0" i="0" u="none" strike="noStrike">
                          <a:solidFill>
                            <a:srgbClr val="000000"/>
                          </a:solidFill>
                          <a:effectLst/>
                          <a:latin typeface="+mn-lt"/>
                        </a:rPr>
                        <a:t>Palästina</a:t>
                      </a:r>
                    </a:p>
                  </a:txBody>
                  <a:tcPr marL="9525" marR="9525" marT="9525" marB="0" anchor="b"/>
                </a:tc>
                <a:tc>
                  <a:txBody>
                    <a:bodyPr/>
                    <a:lstStyle/>
                    <a:p>
                      <a:pPr algn="r" fontAlgn="b"/>
                      <a:r>
                        <a:rPr lang="de-DE" sz="1100" b="0" i="0" u="none" strike="noStrike">
                          <a:solidFill>
                            <a:srgbClr val="000000"/>
                          </a:solidFill>
                          <a:effectLst/>
                          <a:latin typeface="+mn-lt"/>
                        </a:rPr>
                        <a:t>90,44</a:t>
                      </a:r>
                    </a:p>
                  </a:txBody>
                  <a:tcPr marL="9525" marR="9525" marT="9525" marB="0" anchor="b"/>
                </a:tc>
                <a:extLst>
                  <a:ext uri="{0D108BD9-81ED-4DB2-BD59-A6C34878D82A}">
                    <a16:rowId xmlns="" xmlns:a16="http://schemas.microsoft.com/office/drawing/2014/main" val="10006"/>
                  </a:ext>
                </a:extLst>
              </a:tr>
              <a:tr h="190500">
                <a:tc>
                  <a:txBody>
                    <a:bodyPr/>
                    <a:lstStyle/>
                    <a:p>
                      <a:pPr algn="l" fontAlgn="b"/>
                      <a:r>
                        <a:rPr lang="de-DE" sz="1100" b="0" i="0" u="none" strike="noStrike">
                          <a:solidFill>
                            <a:srgbClr val="000000"/>
                          </a:solidFill>
                          <a:effectLst/>
                          <a:latin typeface="+mn-lt"/>
                        </a:rPr>
                        <a:t>Iran</a:t>
                      </a:r>
                    </a:p>
                  </a:txBody>
                  <a:tcPr marL="9525" marR="9525" marT="9525" marB="0" anchor="b"/>
                </a:tc>
                <a:tc>
                  <a:txBody>
                    <a:bodyPr/>
                    <a:lstStyle/>
                    <a:p>
                      <a:pPr algn="r" fontAlgn="b"/>
                      <a:r>
                        <a:rPr lang="de-DE" sz="1100" b="0" i="0" u="none" strike="noStrike">
                          <a:solidFill>
                            <a:srgbClr val="000000"/>
                          </a:solidFill>
                          <a:effectLst/>
                          <a:latin typeface="+mn-lt"/>
                        </a:rPr>
                        <a:t>65,04</a:t>
                      </a:r>
                    </a:p>
                  </a:txBody>
                  <a:tcPr marL="9525" marR="9525" marT="9525" marB="0" anchor="b"/>
                </a:tc>
                <a:extLst>
                  <a:ext uri="{0D108BD9-81ED-4DB2-BD59-A6C34878D82A}">
                    <a16:rowId xmlns="" xmlns:a16="http://schemas.microsoft.com/office/drawing/2014/main" val="10007"/>
                  </a:ext>
                </a:extLst>
              </a:tr>
              <a:tr h="190500">
                <a:tc>
                  <a:txBody>
                    <a:bodyPr/>
                    <a:lstStyle/>
                    <a:p>
                      <a:pPr algn="l" fontAlgn="b"/>
                      <a:r>
                        <a:rPr lang="de-DE" sz="1100" b="0" i="0" u="none" strike="noStrike">
                          <a:solidFill>
                            <a:srgbClr val="000000"/>
                          </a:solidFill>
                          <a:effectLst/>
                          <a:latin typeface="+mn-lt"/>
                        </a:rPr>
                        <a:t>Israel</a:t>
                      </a:r>
                    </a:p>
                  </a:txBody>
                  <a:tcPr marL="9525" marR="9525" marT="9525" marB="0" anchor="b"/>
                </a:tc>
                <a:tc>
                  <a:txBody>
                    <a:bodyPr/>
                    <a:lstStyle/>
                    <a:p>
                      <a:pPr algn="r" fontAlgn="b"/>
                      <a:r>
                        <a:rPr lang="de-DE" sz="1100" b="0" i="0" u="none" strike="noStrike">
                          <a:solidFill>
                            <a:srgbClr val="000000"/>
                          </a:solidFill>
                          <a:effectLst/>
                          <a:latin typeface="+mn-lt"/>
                        </a:rPr>
                        <a:t>60,24</a:t>
                      </a:r>
                    </a:p>
                  </a:txBody>
                  <a:tcPr marL="9525" marR="9525" marT="9525" marB="0" anchor="b"/>
                </a:tc>
                <a:extLst>
                  <a:ext uri="{0D108BD9-81ED-4DB2-BD59-A6C34878D82A}">
                    <a16:rowId xmlns="" xmlns:a16="http://schemas.microsoft.com/office/drawing/2014/main" val="10008"/>
                  </a:ext>
                </a:extLst>
              </a:tr>
              <a:tr h="190500">
                <a:tc>
                  <a:txBody>
                    <a:bodyPr/>
                    <a:lstStyle/>
                    <a:p>
                      <a:pPr algn="l" fontAlgn="b"/>
                      <a:r>
                        <a:rPr lang="de-DE" sz="1100" b="0" i="0" u="none" strike="noStrike">
                          <a:solidFill>
                            <a:srgbClr val="000000"/>
                          </a:solidFill>
                          <a:effectLst/>
                          <a:latin typeface="+mn-lt"/>
                        </a:rPr>
                        <a:t>Irak</a:t>
                      </a:r>
                    </a:p>
                  </a:txBody>
                  <a:tcPr marL="9525" marR="9525" marT="9525" marB="0" anchor="b"/>
                </a:tc>
                <a:tc>
                  <a:txBody>
                    <a:bodyPr/>
                    <a:lstStyle/>
                    <a:p>
                      <a:pPr algn="r" fontAlgn="b"/>
                      <a:r>
                        <a:rPr lang="de-DE" sz="1100" b="0" i="0" u="none" strike="noStrike">
                          <a:solidFill>
                            <a:srgbClr val="000000"/>
                          </a:solidFill>
                          <a:effectLst/>
                          <a:latin typeface="+mn-lt"/>
                        </a:rPr>
                        <a:t>59,28</a:t>
                      </a:r>
                    </a:p>
                  </a:txBody>
                  <a:tcPr marL="9525" marR="9525" marT="9525" marB="0" anchor="b"/>
                </a:tc>
                <a:extLst>
                  <a:ext uri="{0D108BD9-81ED-4DB2-BD59-A6C34878D82A}">
                    <a16:rowId xmlns="" xmlns:a16="http://schemas.microsoft.com/office/drawing/2014/main" val="10009"/>
                  </a:ext>
                </a:extLst>
              </a:tr>
              <a:tr h="190500">
                <a:tc>
                  <a:txBody>
                    <a:bodyPr/>
                    <a:lstStyle/>
                    <a:p>
                      <a:pPr algn="l" fontAlgn="b"/>
                      <a:r>
                        <a:rPr lang="de-DE" sz="1100" b="0" i="0" u="none" strike="noStrike">
                          <a:solidFill>
                            <a:srgbClr val="000000"/>
                          </a:solidFill>
                          <a:effectLst/>
                          <a:latin typeface="+mn-lt"/>
                        </a:rPr>
                        <a:t>Nepal</a:t>
                      </a:r>
                    </a:p>
                  </a:txBody>
                  <a:tcPr marL="9525" marR="9525" marT="9525" marB="0" anchor="b"/>
                </a:tc>
                <a:tc>
                  <a:txBody>
                    <a:bodyPr/>
                    <a:lstStyle/>
                    <a:p>
                      <a:pPr algn="r" fontAlgn="b"/>
                      <a:r>
                        <a:rPr lang="de-DE" sz="1100" b="0" i="0" u="none" strike="noStrike">
                          <a:solidFill>
                            <a:srgbClr val="000000"/>
                          </a:solidFill>
                          <a:effectLst/>
                          <a:latin typeface="+mn-lt"/>
                        </a:rPr>
                        <a:t>58,27</a:t>
                      </a:r>
                    </a:p>
                  </a:txBody>
                  <a:tcPr marL="9525" marR="9525" marT="9525" marB="0" anchor="b"/>
                </a:tc>
                <a:extLst>
                  <a:ext uri="{0D108BD9-81ED-4DB2-BD59-A6C34878D82A}">
                    <a16:rowId xmlns="" xmlns:a16="http://schemas.microsoft.com/office/drawing/2014/main" val="10010"/>
                  </a:ext>
                </a:extLst>
              </a:tr>
              <a:tr h="190500">
                <a:tc>
                  <a:txBody>
                    <a:bodyPr/>
                    <a:lstStyle/>
                    <a:p>
                      <a:pPr algn="l" fontAlgn="b"/>
                      <a:r>
                        <a:rPr lang="de-DE" sz="1100" b="0" i="0" u="none" strike="noStrike">
                          <a:solidFill>
                            <a:srgbClr val="000000"/>
                          </a:solidFill>
                          <a:effectLst/>
                          <a:latin typeface="+mn-lt"/>
                        </a:rPr>
                        <a:t>Oman</a:t>
                      </a:r>
                    </a:p>
                  </a:txBody>
                  <a:tcPr marL="9525" marR="9525" marT="9525" marB="0" anchor="b"/>
                </a:tc>
                <a:tc>
                  <a:txBody>
                    <a:bodyPr/>
                    <a:lstStyle/>
                    <a:p>
                      <a:pPr algn="r" fontAlgn="b"/>
                      <a:r>
                        <a:rPr lang="de-DE" sz="1100" b="0" i="0" u="none" strike="noStrike">
                          <a:solidFill>
                            <a:srgbClr val="000000"/>
                          </a:solidFill>
                          <a:effectLst/>
                          <a:latin typeface="+mn-lt"/>
                        </a:rPr>
                        <a:t>56,24</a:t>
                      </a:r>
                    </a:p>
                  </a:txBody>
                  <a:tcPr marL="9525" marR="9525" marT="9525" marB="0" anchor="b"/>
                </a:tc>
                <a:extLst>
                  <a:ext uri="{0D108BD9-81ED-4DB2-BD59-A6C34878D82A}">
                    <a16:rowId xmlns="" xmlns:a16="http://schemas.microsoft.com/office/drawing/2014/main" val="10011"/>
                  </a:ext>
                </a:extLst>
              </a:tr>
              <a:tr h="190500">
                <a:tc>
                  <a:txBody>
                    <a:bodyPr/>
                    <a:lstStyle/>
                    <a:p>
                      <a:pPr algn="l" fontAlgn="b"/>
                      <a:r>
                        <a:rPr lang="de-DE" sz="1100" b="0" i="0" u="none" strike="noStrike">
                          <a:solidFill>
                            <a:srgbClr val="000000"/>
                          </a:solidFill>
                          <a:effectLst/>
                          <a:latin typeface="+mn-lt"/>
                        </a:rPr>
                        <a:t>Kirgisistan</a:t>
                      </a:r>
                    </a:p>
                  </a:txBody>
                  <a:tcPr marL="9525" marR="9525" marT="9525" marB="0" anchor="b"/>
                </a:tc>
                <a:tc>
                  <a:txBody>
                    <a:bodyPr/>
                    <a:lstStyle/>
                    <a:p>
                      <a:pPr algn="r" fontAlgn="b"/>
                      <a:r>
                        <a:rPr lang="de-DE" sz="1100" b="0" i="0" u="none" strike="noStrike">
                          <a:solidFill>
                            <a:srgbClr val="000000"/>
                          </a:solidFill>
                          <a:effectLst/>
                          <a:latin typeface="+mn-lt"/>
                        </a:rPr>
                        <a:t>55,19</a:t>
                      </a:r>
                    </a:p>
                  </a:txBody>
                  <a:tcPr marL="9525" marR="9525" marT="9525" marB="0" anchor="b"/>
                </a:tc>
                <a:extLst>
                  <a:ext uri="{0D108BD9-81ED-4DB2-BD59-A6C34878D82A}">
                    <a16:rowId xmlns="" xmlns:a16="http://schemas.microsoft.com/office/drawing/2014/main" val="10012"/>
                  </a:ext>
                </a:extLst>
              </a:tr>
              <a:tr h="190500">
                <a:tc>
                  <a:txBody>
                    <a:bodyPr/>
                    <a:lstStyle/>
                    <a:p>
                      <a:pPr algn="l" fontAlgn="b"/>
                      <a:r>
                        <a:rPr lang="de-DE" sz="1100" b="0" i="0" u="none" strike="noStrike" dirty="0">
                          <a:solidFill>
                            <a:srgbClr val="000000"/>
                          </a:solidFill>
                          <a:effectLst/>
                          <a:latin typeface="+mn-lt"/>
                        </a:rPr>
                        <a:t>Katar</a:t>
                      </a:r>
                    </a:p>
                  </a:txBody>
                  <a:tcPr marL="9525" marR="9525" marT="9525" marB="0" anchor="b"/>
                </a:tc>
                <a:tc>
                  <a:txBody>
                    <a:bodyPr/>
                    <a:lstStyle/>
                    <a:p>
                      <a:pPr algn="r" fontAlgn="b"/>
                      <a:r>
                        <a:rPr lang="de-DE" sz="1100" b="0" i="0" u="none" strike="noStrike" dirty="0">
                          <a:solidFill>
                            <a:srgbClr val="000000"/>
                          </a:solidFill>
                          <a:effectLst/>
                          <a:latin typeface="+mn-lt"/>
                        </a:rPr>
                        <a:t>52,44</a:t>
                      </a:r>
                    </a:p>
                  </a:txBody>
                  <a:tcPr marL="9525" marR="9525" marT="9525" marB="0" anchor="b"/>
                </a:tc>
                <a:extLst>
                  <a:ext uri="{0D108BD9-81ED-4DB2-BD59-A6C34878D82A}">
                    <a16:rowId xmlns="" xmlns:a16="http://schemas.microsoft.com/office/drawing/2014/main" val="467220458"/>
                  </a:ext>
                </a:extLst>
              </a:tr>
            </a:tbl>
          </a:graphicData>
        </a:graphic>
      </p:graphicFrame>
      <p:graphicFrame>
        <p:nvGraphicFramePr>
          <p:cNvPr id="20" name="Tabelle 19"/>
          <p:cNvGraphicFramePr>
            <a:graphicFrameLocks noGrp="1"/>
          </p:cNvGraphicFramePr>
          <p:nvPr>
            <p:extLst>
              <p:ext uri="{D42A27DB-BD31-4B8C-83A1-F6EECF244321}">
                <p14:modId xmlns:p14="http://schemas.microsoft.com/office/powerpoint/2010/main" val="3092890183"/>
              </p:ext>
            </p:extLst>
          </p:nvPr>
        </p:nvGraphicFramePr>
        <p:xfrm>
          <a:off x="46726" y="5711052"/>
          <a:ext cx="1428930" cy="676910"/>
        </p:xfrm>
        <a:graphic>
          <a:graphicData uri="http://schemas.openxmlformats.org/drawingml/2006/table">
            <a:tbl>
              <a:tblPr>
                <a:tableStyleId>{21E4AEA4-8DFA-4A89-87EB-49C32662AFE0}</a:tableStyleId>
              </a:tblPr>
              <a:tblGrid>
                <a:gridCol w="708221">
                  <a:extLst>
                    <a:ext uri="{9D8B030D-6E8A-4147-A177-3AD203B41FA5}">
                      <a16:colId xmlns="" xmlns:a16="http://schemas.microsoft.com/office/drawing/2014/main" val="20000"/>
                    </a:ext>
                  </a:extLst>
                </a:gridCol>
                <a:gridCol w="720709">
                  <a:extLst>
                    <a:ext uri="{9D8B030D-6E8A-4147-A177-3AD203B41FA5}">
                      <a16:colId xmlns="" xmlns:a16="http://schemas.microsoft.com/office/drawing/2014/main" val="20001"/>
                    </a:ext>
                  </a:extLst>
                </a:gridCol>
              </a:tblGrid>
              <a:tr h="35277">
                <a:tc>
                  <a:txBody>
                    <a:bodyPr/>
                    <a:lstStyle/>
                    <a:p>
                      <a:pPr algn="l" fontAlgn="b"/>
                      <a:r>
                        <a:rPr lang="de-DE" sz="1050" b="1" u="none" strike="noStrike" dirty="0">
                          <a:effectLst/>
                          <a:latin typeface="+mn-lt"/>
                        </a:rPr>
                        <a:t>Land</a:t>
                      </a:r>
                      <a:endParaRPr lang="de-DE" sz="1050" b="1" i="0" u="none" strike="noStrike" dirty="0">
                        <a:solidFill>
                          <a:srgbClr val="000000"/>
                        </a:solidFill>
                        <a:effectLst/>
                        <a:latin typeface="+mn-lt"/>
                      </a:endParaRPr>
                    </a:p>
                  </a:txBody>
                  <a:tcPr marL="7620" marR="7620" marT="7620" marB="0" anchor="b"/>
                </a:tc>
                <a:tc>
                  <a:txBody>
                    <a:bodyPr/>
                    <a:lstStyle/>
                    <a:p>
                      <a:pPr algn="l" fontAlgn="b"/>
                      <a:r>
                        <a:rPr lang="de-DE" sz="1050" b="1" u="none" strike="noStrike" dirty="0">
                          <a:effectLst/>
                          <a:latin typeface="+mn-lt"/>
                        </a:rPr>
                        <a:t>Inzidenz 7T</a:t>
                      </a:r>
                      <a:endParaRPr lang="de-DE" sz="1050" b="1" i="0" u="none" strike="noStrike" dirty="0">
                        <a:solidFill>
                          <a:srgbClr val="000000"/>
                        </a:solidFill>
                        <a:effectLst/>
                        <a:latin typeface="+mn-lt"/>
                      </a:endParaRPr>
                    </a:p>
                  </a:txBody>
                  <a:tcPr marL="7620" marR="7620" marT="7620" marB="0" anchor="b"/>
                </a:tc>
                <a:extLst>
                  <a:ext uri="{0D108BD9-81ED-4DB2-BD59-A6C34878D82A}">
                    <a16:rowId xmlns="" xmlns:a16="http://schemas.microsoft.com/office/drawing/2014/main" val="10000"/>
                  </a:ext>
                </a:extLst>
              </a:tr>
              <a:tr h="184780">
                <a:tc>
                  <a:txBody>
                    <a:bodyPr/>
                    <a:lstStyle/>
                    <a:p>
                      <a:pPr algn="l" fontAlgn="b"/>
                      <a:r>
                        <a:rPr lang="de-DE" sz="1050" b="0" i="0" u="none" strike="noStrike" dirty="0">
                          <a:solidFill>
                            <a:srgbClr val="000000"/>
                          </a:solidFill>
                          <a:effectLst/>
                          <a:latin typeface="Calibri" panose="020F0502020204030204" pitchFamily="34" charset="0"/>
                        </a:rPr>
                        <a:t>Französisch Polynesien</a:t>
                      </a:r>
                    </a:p>
                  </a:txBody>
                  <a:tcPr marL="6350" marR="6350" marT="6350" marB="0" anchor="b"/>
                </a:tc>
                <a:tc>
                  <a:txBody>
                    <a:bodyPr/>
                    <a:lstStyle/>
                    <a:p>
                      <a:pPr algn="r" fontAlgn="b"/>
                      <a:r>
                        <a:rPr lang="de-DE" sz="1050" b="0" i="0" u="none" strike="noStrike" dirty="0">
                          <a:solidFill>
                            <a:srgbClr val="000000"/>
                          </a:solidFill>
                          <a:effectLst/>
                          <a:latin typeface="Calibri"/>
                        </a:rPr>
                        <a:t>502,35</a:t>
                      </a:r>
                    </a:p>
                  </a:txBody>
                  <a:tcPr marL="9525" marR="9525" marT="9525" marB="0" anchor="b"/>
                </a:tc>
                <a:extLst>
                  <a:ext uri="{0D108BD9-81ED-4DB2-BD59-A6C34878D82A}">
                    <a16:rowId xmlns="" xmlns:a16="http://schemas.microsoft.com/office/drawing/2014/main" val="10001"/>
                  </a:ext>
                </a:extLst>
              </a:tr>
              <a:tr h="182880">
                <a:tc>
                  <a:txBody>
                    <a:bodyPr/>
                    <a:lstStyle/>
                    <a:p>
                      <a:pPr algn="l" fontAlgn="b"/>
                      <a:r>
                        <a:rPr lang="de-DE" sz="1050" b="0" i="0" u="none" strike="noStrike" dirty="0">
                          <a:solidFill>
                            <a:srgbClr val="000000"/>
                          </a:solidFill>
                          <a:effectLst/>
                          <a:latin typeface="Calibri" panose="020F0502020204030204" pitchFamily="34" charset="0"/>
                        </a:rPr>
                        <a:t>Guam</a:t>
                      </a:r>
                    </a:p>
                  </a:txBody>
                  <a:tcPr marL="6350" marR="6350" marT="6350" marB="0" anchor="b"/>
                </a:tc>
                <a:tc>
                  <a:txBody>
                    <a:bodyPr/>
                    <a:lstStyle/>
                    <a:p>
                      <a:pPr algn="r" fontAlgn="b"/>
                      <a:r>
                        <a:rPr lang="de-DE" sz="1050" b="0" i="0" u="none" strike="noStrike" dirty="0">
                          <a:solidFill>
                            <a:srgbClr val="000000"/>
                          </a:solidFill>
                          <a:effectLst/>
                          <a:latin typeface="Calibri"/>
                        </a:rPr>
                        <a:t>213,4</a:t>
                      </a:r>
                    </a:p>
                  </a:txBody>
                  <a:tcPr marL="9525" marR="9525" marT="9525" marB="0" anchor="b"/>
                </a:tc>
                <a:extLst>
                  <a:ext uri="{0D108BD9-81ED-4DB2-BD59-A6C34878D82A}">
                    <a16:rowId xmlns="" xmlns:a16="http://schemas.microsoft.com/office/drawing/2014/main" val="10002"/>
                  </a:ext>
                </a:extLst>
              </a:tr>
            </a:tbl>
          </a:graphicData>
        </a:graphic>
      </p:graphicFrame>
      <p:sp>
        <p:nvSpPr>
          <p:cNvPr id="21" name="Textfeld 20"/>
          <p:cNvSpPr txBox="1"/>
          <p:nvPr/>
        </p:nvSpPr>
        <p:spPr>
          <a:xfrm>
            <a:off x="107504" y="5351012"/>
            <a:ext cx="1152128" cy="338554"/>
          </a:xfrm>
          <a:prstGeom prst="rect">
            <a:avLst/>
          </a:prstGeom>
          <a:noFill/>
        </p:spPr>
        <p:txBody>
          <a:bodyPr wrap="square" rtlCol="0">
            <a:spAutoFit/>
          </a:bodyPr>
          <a:lstStyle/>
          <a:p>
            <a:pPr algn="ctr"/>
            <a:r>
              <a:rPr lang="de-DE" sz="1600" b="1" dirty="0"/>
              <a:t>Ozeanien</a:t>
            </a:r>
          </a:p>
        </p:txBody>
      </p:sp>
      <p:sp>
        <p:nvSpPr>
          <p:cNvPr id="11" name="Textfeld 10"/>
          <p:cNvSpPr txBox="1"/>
          <p:nvPr/>
        </p:nvSpPr>
        <p:spPr>
          <a:xfrm>
            <a:off x="1259632" y="3625279"/>
            <a:ext cx="6032758" cy="307777"/>
          </a:xfrm>
          <a:prstGeom prst="rect">
            <a:avLst/>
          </a:prstGeom>
          <a:solidFill>
            <a:schemeClr val="accent2">
              <a:lumMod val="60000"/>
              <a:lumOff val="40000"/>
            </a:schemeClr>
          </a:solidFill>
        </p:spPr>
        <p:txBody>
          <a:bodyPr wrap="square" rtlCol="0">
            <a:spAutoFit/>
          </a:bodyPr>
          <a:lstStyle/>
          <a:p>
            <a:pPr algn="ctr"/>
            <a:r>
              <a:rPr lang="de-DE" sz="1400" b="1" dirty="0" smtClean="0"/>
              <a:t>81 </a:t>
            </a:r>
            <a:r>
              <a:rPr lang="de-DE" sz="1400" b="1" dirty="0"/>
              <a:t>Länder/Territorien mit einer 7-Tages-Inzidenz &gt; 50 Fälle / 100.000 </a:t>
            </a:r>
            <a:r>
              <a:rPr lang="de-DE" sz="1400" b="1" dirty="0" err="1"/>
              <a:t>Ew</a:t>
            </a:r>
            <a:r>
              <a:rPr lang="de-DE" sz="1400" b="1" dirty="0"/>
              <a:t>.</a:t>
            </a:r>
          </a:p>
        </p:txBody>
      </p:sp>
      <p:cxnSp>
        <p:nvCxnSpPr>
          <p:cNvPr id="22" name="Gerade Verbindung 21"/>
          <p:cNvCxnSpPr/>
          <p:nvPr/>
        </p:nvCxnSpPr>
        <p:spPr>
          <a:xfrm>
            <a:off x="0" y="476672"/>
            <a:ext cx="9144000" cy="0"/>
          </a:xfrm>
          <a:prstGeom prst="line">
            <a:avLst/>
          </a:prstGeom>
          <a:noFill/>
          <a:ln w="19050" cap="flat" cmpd="sng" algn="ctr">
            <a:solidFill>
              <a:srgbClr val="006EC7"/>
            </a:solidFill>
            <a:prstDash val="solid"/>
          </a:ln>
          <a:effectLst/>
        </p:spPr>
      </p:cxnSp>
      <p:sp>
        <p:nvSpPr>
          <p:cNvPr id="17" name="Textfeld 16"/>
          <p:cNvSpPr txBox="1"/>
          <p:nvPr/>
        </p:nvSpPr>
        <p:spPr>
          <a:xfrm>
            <a:off x="7694978" y="2911107"/>
            <a:ext cx="1286579" cy="507831"/>
          </a:xfrm>
          <a:prstGeom prst="rect">
            <a:avLst/>
          </a:prstGeom>
          <a:noFill/>
        </p:spPr>
        <p:txBody>
          <a:bodyPr wrap="square" rtlCol="0">
            <a:spAutoFit/>
          </a:bodyPr>
          <a:lstStyle/>
          <a:p>
            <a:pPr algn="ctr"/>
            <a:r>
              <a:rPr lang="de-DE" sz="1600" b="1" dirty="0"/>
              <a:t>Europa </a:t>
            </a:r>
            <a:r>
              <a:rPr lang="de-DE" sz="1100" b="1" dirty="0"/>
              <a:t>(nicht EU/EWR/UK/CH)</a:t>
            </a:r>
            <a:endParaRPr lang="de-DE" sz="1600" b="1" dirty="0"/>
          </a:p>
        </p:txBody>
      </p:sp>
      <p:graphicFrame>
        <p:nvGraphicFramePr>
          <p:cNvPr id="10" name="Tabelle 9"/>
          <p:cNvGraphicFramePr>
            <a:graphicFrameLocks noGrp="1"/>
          </p:cNvGraphicFramePr>
          <p:nvPr>
            <p:extLst>
              <p:ext uri="{D42A27DB-BD31-4B8C-83A1-F6EECF244321}">
                <p14:modId xmlns:p14="http://schemas.microsoft.com/office/powerpoint/2010/main" val="1331100260"/>
              </p:ext>
            </p:extLst>
          </p:nvPr>
        </p:nvGraphicFramePr>
        <p:xfrm>
          <a:off x="7400835" y="3441526"/>
          <a:ext cx="1707669" cy="3371850"/>
        </p:xfrm>
        <a:graphic>
          <a:graphicData uri="http://schemas.openxmlformats.org/drawingml/2006/table">
            <a:tbl>
              <a:tblPr>
                <a:tableStyleId>{21E4AEA4-8DFA-4A89-87EB-49C32662AFE0}</a:tableStyleId>
              </a:tblPr>
              <a:tblGrid>
                <a:gridCol w="1059597">
                  <a:extLst>
                    <a:ext uri="{9D8B030D-6E8A-4147-A177-3AD203B41FA5}">
                      <a16:colId xmlns="" xmlns:a16="http://schemas.microsoft.com/office/drawing/2014/main" val="20000"/>
                    </a:ext>
                  </a:extLst>
                </a:gridCol>
                <a:gridCol w="648072">
                  <a:extLst>
                    <a:ext uri="{9D8B030D-6E8A-4147-A177-3AD203B41FA5}">
                      <a16:colId xmlns="" xmlns:a16="http://schemas.microsoft.com/office/drawing/2014/main" val="20001"/>
                    </a:ext>
                  </a:extLst>
                </a:gridCol>
              </a:tblGrid>
              <a:tr h="0">
                <a:tc>
                  <a:txBody>
                    <a:bodyPr/>
                    <a:lstStyle/>
                    <a:p>
                      <a:pPr algn="l" fontAlgn="b"/>
                      <a:r>
                        <a:rPr lang="de-DE" sz="1050" b="1" u="none" strike="noStrike" dirty="0">
                          <a:effectLst/>
                          <a:latin typeface="+mn-lt"/>
                        </a:rPr>
                        <a:t>Land</a:t>
                      </a:r>
                      <a:endParaRPr lang="de-DE" sz="1050" b="1" i="0" u="none" strike="noStrike" dirty="0">
                        <a:solidFill>
                          <a:srgbClr val="000000"/>
                        </a:solidFill>
                        <a:effectLst/>
                        <a:latin typeface="+mn-lt"/>
                      </a:endParaRPr>
                    </a:p>
                  </a:txBody>
                  <a:tcPr marL="9525" marR="9525" marT="9525" marB="0" anchor="b"/>
                </a:tc>
                <a:tc>
                  <a:txBody>
                    <a:bodyPr/>
                    <a:lstStyle/>
                    <a:p>
                      <a:pPr algn="l" fontAlgn="b"/>
                      <a:r>
                        <a:rPr lang="de-DE" sz="1050" b="1" u="none" strike="noStrike" dirty="0">
                          <a:effectLst/>
                          <a:latin typeface="+mn-lt"/>
                        </a:rPr>
                        <a:t>Inzidenz 7T</a:t>
                      </a:r>
                      <a:endParaRPr lang="de-DE" sz="1050" b="1" i="0" u="none" strike="noStrike" dirty="0">
                        <a:solidFill>
                          <a:srgbClr val="000000"/>
                        </a:solidFill>
                        <a:effectLst/>
                        <a:latin typeface="+mn-lt"/>
                      </a:endParaRPr>
                    </a:p>
                  </a:txBody>
                  <a:tcPr marL="9525" marR="9525" marT="9525" marB="0" anchor="b"/>
                </a:tc>
                <a:extLst>
                  <a:ext uri="{0D108BD9-81ED-4DB2-BD59-A6C34878D82A}">
                    <a16:rowId xmlns="" xmlns:a16="http://schemas.microsoft.com/office/drawing/2014/main" val="10000"/>
                  </a:ext>
                </a:extLst>
              </a:tr>
              <a:tr h="0">
                <a:tc>
                  <a:txBody>
                    <a:bodyPr/>
                    <a:lstStyle/>
                    <a:p>
                      <a:pPr algn="l" fontAlgn="b"/>
                      <a:r>
                        <a:rPr lang="de-DE" sz="1050" b="0" i="0" u="none" strike="noStrike" dirty="0">
                          <a:solidFill>
                            <a:srgbClr val="000000"/>
                          </a:solidFill>
                          <a:effectLst/>
                          <a:latin typeface="+mn-lt"/>
                        </a:rPr>
                        <a:t>Andorra</a:t>
                      </a:r>
                    </a:p>
                  </a:txBody>
                  <a:tcPr marL="9525" marR="9525" marT="9525" marB="0" anchor="b"/>
                </a:tc>
                <a:tc>
                  <a:txBody>
                    <a:bodyPr/>
                    <a:lstStyle/>
                    <a:p>
                      <a:pPr algn="r" fontAlgn="b"/>
                      <a:r>
                        <a:rPr lang="de-DE" sz="1050" b="0" i="0" u="none" strike="noStrike" dirty="0">
                          <a:solidFill>
                            <a:srgbClr val="000000"/>
                          </a:solidFill>
                          <a:effectLst/>
                          <a:latin typeface="+mn-lt"/>
                        </a:rPr>
                        <a:t>739,07</a:t>
                      </a:r>
                    </a:p>
                  </a:txBody>
                  <a:tcPr marL="9525" marR="9525" marT="9525" marB="0" anchor="b"/>
                </a:tc>
                <a:extLst>
                  <a:ext uri="{0D108BD9-81ED-4DB2-BD59-A6C34878D82A}">
                    <a16:rowId xmlns="" xmlns:a16="http://schemas.microsoft.com/office/drawing/2014/main" val="10001"/>
                  </a:ext>
                </a:extLst>
              </a:tr>
              <a:tr h="0">
                <a:tc>
                  <a:txBody>
                    <a:bodyPr/>
                    <a:lstStyle/>
                    <a:p>
                      <a:pPr algn="l" fontAlgn="b"/>
                      <a:r>
                        <a:rPr lang="de-DE" sz="1050" b="0" i="0" u="none" strike="noStrike" dirty="0">
                          <a:solidFill>
                            <a:srgbClr val="000000"/>
                          </a:solidFill>
                          <a:effectLst/>
                          <a:latin typeface="+mn-lt"/>
                        </a:rPr>
                        <a:t>Armenien</a:t>
                      </a:r>
                    </a:p>
                  </a:txBody>
                  <a:tcPr marL="9525" marR="9525" marT="9525" marB="0" anchor="b"/>
                </a:tc>
                <a:tc>
                  <a:txBody>
                    <a:bodyPr/>
                    <a:lstStyle/>
                    <a:p>
                      <a:pPr algn="r" fontAlgn="b"/>
                      <a:r>
                        <a:rPr lang="de-DE" sz="1050" b="0" i="0" u="none" strike="noStrike">
                          <a:solidFill>
                            <a:srgbClr val="000000"/>
                          </a:solidFill>
                          <a:effectLst/>
                          <a:latin typeface="+mn-lt"/>
                        </a:rPr>
                        <a:t>485,71</a:t>
                      </a:r>
                    </a:p>
                  </a:txBody>
                  <a:tcPr marL="9525" marR="9525" marT="9525" marB="0" anchor="b"/>
                </a:tc>
              </a:tr>
              <a:tr h="0">
                <a:tc>
                  <a:txBody>
                    <a:bodyPr/>
                    <a:lstStyle/>
                    <a:p>
                      <a:pPr algn="l" fontAlgn="b"/>
                      <a:r>
                        <a:rPr lang="de-DE" sz="1050" b="0" i="0" u="none" strike="noStrike" dirty="0">
                          <a:solidFill>
                            <a:srgbClr val="000000"/>
                          </a:solidFill>
                          <a:effectLst/>
                          <a:latin typeface="+mn-lt"/>
                        </a:rPr>
                        <a:t>Montenegro</a:t>
                      </a:r>
                    </a:p>
                  </a:txBody>
                  <a:tcPr marL="9525" marR="9525" marT="9525" marB="0" anchor="b"/>
                </a:tc>
                <a:tc>
                  <a:txBody>
                    <a:bodyPr/>
                    <a:lstStyle/>
                    <a:p>
                      <a:pPr algn="r" fontAlgn="b"/>
                      <a:r>
                        <a:rPr lang="de-DE" sz="1050" b="0" i="0" u="none" strike="noStrike" dirty="0">
                          <a:solidFill>
                            <a:srgbClr val="000000"/>
                          </a:solidFill>
                          <a:effectLst/>
                          <a:latin typeface="+mn-lt"/>
                        </a:rPr>
                        <a:t>369,83</a:t>
                      </a:r>
                    </a:p>
                  </a:txBody>
                  <a:tcPr marL="9525" marR="9525" marT="9525" marB="0" anchor="b"/>
                </a:tc>
              </a:tr>
              <a:tr h="0">
                <a:tc>
                  <a:txBody>
                    <a:bodyPr/>
                    <a:lstStyle/>
                    <a:p>
                      <a:pPr algn="l" fontAlgn="b"/>
                      <a:r>
                        <a:rPr lang="de-DE" sz="1050" b="0" i="0" u="none" strike="noStrike" dirty="0" smtClean="0">
                          <a:solidFill>
                            <a:srgbClr val="000000"/>
                          </a:solidFill>
                          <a:effectLst/>
                          <a:latin typeface="+mn-lt"/>
                        </a:rPr>
                        <a:t>Bosnien und Herzegowina</a:t>
                      </a:r>
                      <a:endParaRPr lang="de-DE" sz="1050" b="0" i="0" u="none" strike="noStrike" dirty="0">
                        <a:solidFill>
                          <a:srgbClr val="000000"/>
                        </a:solidFill>
                        <a:effectLst/>
                        <a:latin typeface="+mn-lt"/>
                      </a:endParaRPr>
                    </a:p>
                  </a:txBody>
                  <a:tcPr marL="9525" marR="9525" marT="9525" marB="0" anchor="b"/>
                </a:tc>
                <a:tc>
                  <a:txBody>
                    <a:bodyPr/>
                    <a:lstStyle/>
                    <a:p>
                      <a:pPr algn="r" fontAlgn="b"/>
                      <a:r>
                        <a:rPr lang="de-DE" sz="1050" b="0" i="0" u="none" strike="noStrike">
                          <a:solidFill>
                            <a:srgbClr val="000000"/>
                          </a:solidFill>
                          <a:effectLst/>
                          <a:latin typeface="+mn-lt"/>
                        </a:rPr>
                        <a:t>322,72</a:t>
                      </a:r>
                    </a:p>
                  </a:txBody>
                  <a:tcPr marL="9525" marR="9525" marT="9525" marB="0" anchor="b"/>
                </a:tc>
              </a:tr>
              <a:tr h="0">
                <a:tc>
                  <a:txBody>
                    <a:bodyPr/>
                    <a:lstStyle/>
                    <a:p>
                      <a:pPr algn="l" fontAlgn="b"/>
                      <a:r>
                        <a:rPr lang="de-DE" sz="1050" b="0" i="0" u="none" strike="noStrike" dirty="0" err="1">
                          <a:solidFill>
                            <a:srgbClr val="000000"/>
                          </a:solidFill>
                          <a:effectLst/>
                          <a:latin typeface="+mn-lt"/>
                        </a:rPr>
                        <a:t>Nordmazedonien</a:t>
                      </a:r>
                      <a:endParaRPr lang="de-DE" sz="1050" b="0" i="0" u="none" strike="noStrike" dirty="0">
                        <a:solidFill>
                          <a:srgbClr val="000000"/>
                        </a:solidFill>
                        <a:effectLst/>
                        <a:latin typeface="+mn-lt"/>
                      </a:endParaRPr>
                    </a:p>
                  </a:txBody>
                  <a:tcPr marL="9525" marR="9525" marT="9525" marB="0" anchor="b"/>
                </a:tc>
                <a:tc>
                  <a:txBody>
                    <a:bodyPr/>
                    <a:lstStyle/>
                    <a:p>
                      <a:pPr algn="r" fontAlgn="b"/>
                      <a:r>
                        <a:rPr lang="de-DE" sz="1050" b="0" i="0" u="none" strike="noStrike">
                          <a:solidFill>
                            <a:srgbClr val="000000"/>
                          </a:solidFill>
                          <a:effectLst/>
                          <a:latin typeface="+mn-lt"/>
                        </a:rPr>
                        <a:t>279,13</a:t>
                      </a:r>
                    </a:p>
                  </a:txBody>
                  <a:tcPr marL="9525" marR="9525" marT="9525" marB="0" anchor="b"/>
                </a:tc>
              </a:tr>
              <a:tr h="0">
                <a:tc>
                  <a:txBody>
                    <a:bodyPr/>
                    <a:lstStyle/>
                    <a:p>
                      <a:pPr algn="l" fontAlgn="b"/>
                      <a:r>
                        <a:rPr lang="de-DE" sz="1050" b="0" i="0" u="none" strike="noStrike" dirty="0">
                          <a:solidFill>
                            <a:srgbClr val="000000"/>
                          </a:solidFill>
                          <a:effectLst/>
                          <a:latin typeface="+mn-lt"/>
                        </a:rPr>
                        <a:t>Georgien</a:t>
                      </a:r>
                    </a:p>
                  </a:txBody>
                  <a:tcPr marL="9525" marR="9525" marT="9525" marB="0" anchor="b"/>
                </a:tc>
                <a:tc>
                  <a:txBody>
                    <a:bodyPr/>
                    <a:lstStyle/>
                    <a:p>
                      <a:pPr algn="r" fontAlgn="b"/>
                      <a:r>
                        <a:rPr lang="de-DE" sz="1050" b="0" i="0" u="none" strike="noStrike">
                          <a:solidFill>
                            <a:srgbClr val="000000"/>
                          </a:solidFill>
                          <a:effectLst/>
                          <a:latin typeface="+mn-lt"/>
                        </a:rPr>
                        <a:t>261,51</a:t>
                      </a:r>
                    </a:p>
                  </a:txBody>
                  <a:tcPr marL="9525" marR="9525" marT="9525" marB="0" anchor="b"/>
                </a:tc>
              </a:tr>
              <a:tr h="0">
                <a:tc>
                  <a:txBody>
                    <a:bodyPr/>
                    <a:lstStyle/>
                    <a:p>
                      <a:pPr algn="l" fontAlgn="b"/>
                      <a:r>
                        <a:rPr lang="de-DE" sz="1050" b="0" i="0" u="none" strike="noStrike" dirty="0">
                          <a:solidFill>
                            <a:srgbClr val="000000"/>
                          </a:solidFill>
                          <a:effectLst/>
                          <a:latin typeface="+mn-lt"/>
                        </a:rPr>
                        <a:t>San Marino</a:t>
                      </a:r>
                    </a:p>
                  </a:txBody>
                  <a:tcPr marL="9525" marR="9525" marT="9525" marB="0" anchor="b"/>
                </a:tc>
                <a:tc>
                  <a:txBody>
                    <a:bodyPr/>
                    <a:lstStyle/>
                    <a:p>
                      <a:pPr algn="r" fontAlgn="b"/>
                      <a:r>
                        <a:rPr lang="de-DE" sz="1050" b="0" i="0" u="none" strike="noStrike">
                          <a:solidFill>
                            <a:srgbClr val="000000"/>
                          </a:solidFill>
                          <a:effectLst/>
                          <a:latin typeface="+mn-lt"/>
                        </a:rPr>
                        <a:t>220,59</a:t>
                      </a:r>
                    </a:p>
                  </a:txBody>
                  <a:tcPr marL="9525" marR="9525" marT="9525" marB="0" anchor="b"/>
                </a:tc>
              </a:tr>
              <a:tr h="0">
                <a:tc>
                  <a:txBody>
                    <a:bodyPr/>
                    <a:lstStyle/>
                    <a:p>
                      <a:pPr algn="l" fontAlgn="b"/>
                      <a:r>
                        <a:rPr lang="de-DE" sz="1050" b="0" i="0" u="none" strike="noStrike" dirty="0">
                          <a:solidFill>
                            <a:srgbClr val="000000"/>
                          </a:solidFill>
                          <a:effectLst/>
                          <a:latin typeface="+mn-lt"/>
                        </a:rPr>
                        <a:t>Monaco</a:t>
                      </a:r>
                    </a:p>
                  </a:txBody>
                  <a:tcPr marL="9525" marR="9525" marT="9525" marB="0" anchor="b"/>
                </a:tc>
                <a:tc>
                  <a:txBody>
                    <a:bodyPr/>
                    <a:lstStyle/>
                    <a:p>
                      <a:pPr algn="r" fontAlgn="b"/>
                      <a:r>
                        <a:rPr lang="de-DE" sz="1050" b="0" i="0" u="none" strike="noStrike">
                          <a:solidFill>
                            <a:srgbClr val="000000"/>
                          </a:solidFill>
                          <a:effectLst/>
                          <a:latin typeface="+mn-lt"/>
                        </a:rPr>
                        <a:t>196,46</a:t>
                      </a:r>
                    </a:p>
                  </a:txBody>
                  <a:tcPr marL="9525" marR="9525" marT="9525" marB="0" anchor="b"/>
                </a:tc>
                <a:extLst>
                  <a:ext uri="{0D108BD9-81ED-4DB2-BD59-A6C34878D82A}">
                    <a16:rowId xmlns="" xmlns:a16="http://schemas.microsoft.com/office/drawing/2014/main" val="2567334808"/>
                  </a:ext>
                </a:extLst>
              </a:tr>
              <a:tr h="0">
                <a:tc>
                  <a:txBody>
                    <a:bodyPr/>
                    <a:lstStyle/>
                    <a:p>
                      <a:pPr algn="l" fontAlgn="b"/>
                      <a:r>
                        <a:rPr lang="de-DE" sz="1050" b="0" i="0" u="none" strike="noStrike" dirty="0">
                          <a:solidFill>
                            <a:srgbClr val="000000"/>
                          </a:solidFill>
                          <a:effectLst/>
                          <a:latin typeface="+mn-lt"/>
                        </a:rPr>
                        <a:t>Kosovo</a:t>
                      </a:r>
                    </a:p>
                  </a:txBody>
                  <a:tcPr marL="9525" marR="9525" marT="9525" marB="0" anchor="b"/>
                </a:tc>
                <a:tc>
                  <a:txBody>
                    <a:bodyPr/>
                    <a:lstStyle/>
                    <a:p>
                      <a:pPr algn="r" fontAlgn="b"/>
                      <a:r>
                        <a:rPr lang="de-DE" sz="1050" b="0" i="0" u="none" strike="noStrike">
                          <a:solidFill>
                            <a:srgbClr val="000000"/>
                          </a:solidFill>
                          <a:effectLst/>
                          <a:latin typeface="+mn-lt"/>
                        </a:rPr>
                        <a:t>139,39</a:t>
                      </a:r>
                    </a:p>
                  </a:txBody>
                  <a:tcPr marL="9525" marR="9525" marT="9525" marB="0" anchor="b"/>
                </a:tc>
                <a:extLst>
                  <a:ext uri="{0D108BD9-81ED-4DB2-BD59-A6C34878D82A}">
                    <a16:rowId xmlns="" xmlns:a16="http://schemas.microsoft.com/office/drawing/2014/main" val="10002"/>
                  </a:ext>
                </a:extLst>
              </a:tr>
              <a:tr h="0">
                <a:tc>
                  <a:txBody>
                    <a:bodyPr/>
                    <a:lstStyle/>
                    <a:p>
                      <a:pPr algn="l" fontAlgn="b"/>
                      <a:r>
                        <a:rPr lang="de-DE" sz="1050" b="0" i="0" u="none" strike="noStrike" dirty="0">
                          <a:solidFill>
                            <a:srgbClr val="000000"/>
                          </a:solidFill>
                          <a:effectLst/>
                          <a:latin typeface="+mn-lt"/>
                        </a:rPr>
                        <a:t>Serbien</a:t>
                      </a:r>
                    </a:p>
                  </a:txBody>
                  <a:tcPr marL="9525" marR="9525" marT="9525" marB="0" anchor="b"/>
                </a:tc>
                <a:tc>
                  <a:txBody>
                    <a:bodyPr/>
                    <a:lstStyle/>
                    <a:p>
                      <a:pPr algn="r" fontAlgn="b"/>
                      <a:r>
                        <a:rPr lang="de-DE" sz="1050" b="0" i="0" u="none" strike="noStrike">
                          <a:solidFill>
                            <a:srgbClr val="000000"/>
                          </a:solidFill>
                          <a:effectLst/>
                          <a:latin typeface="+mn-lt"/>
                        </a:rPr>
                        <a:t>134,67</a:t>
                      </a:r>
                    </a:p>
                  </a:txBody>
                  <a:tcPr marL="9525" marR="9525" marT="9525" marB="0" anchor="b"/>
                </a:tc>
                <a:extLst>
                  <a:ext uri="{0D108BD9-81ED-4DB2-BD59-A6C34878D82A}">
                    <a16:rowId xmlns="" xmlns:a16="http://schemas.microsoft.com/office/drawing/2014/main" val="10003"/>
                  </a:ext>
                </a:extLst>
              </a:tr>
              <a:tr h="0">
                <a:tc>
                  <a:txBody>
                    <a:bodyPr/>
                    <a:lstStyle/>
                    <a:p>
                      <a:pPr algn="l" fontAlgn="b"/>
                      <a:r>
                        <a:rPr lang="de-DE" sz="1050" b="0" i="0" u="none" strike="noStrike" dirty="0">
                          <a:solidFill>
                            <a:srgbClr val="000000"/>
                          </a:solidFill>
                          <a:effectLst/>
                          <a:latin typeface="+mn-lt"/>
                        </a:rPr>
                        <a:t>Republik Moldau</a:t>
                      </a:r>
                    </a:p>
                  </a:txBody>
                  <a:tcPr marL="9525" marR="9525" marT="9525" marB="0" anchor="b"/>
                </a:tc>
                <a:tc>
                  <a:txBody>
                    <a:bodyPr/>
                    <a:lstStyle/>
                    <a:p>
                      <a:pPr algn="r" fontAlgn="b"/>
                      <a:r>
                        <a:rPr lang="de-DE" sz="1050" b="0" i="0" u="none" strike="noStrike">
                          <a:solidFill>
                            <a:srgbClr val="000000"/>
                          </a:solidFill>
                          <a:effectLst/>
                          <a:latin typeface="+mn-lt"/>
                        </a:rPr>
                        <a:t>122,82</a:t>
                      </a:r>
                    </a:p>
                  </a:txBody>
                  <a:tcPr marL="9525" marR="9525" marT="9525" marB="0" anchor="b"/>
                </a:tc>
                <a:extLst>
                  <a:ext uri="{0D108BD9-81ED-4DB2-BD59-A6C34878D82A}">
                    <a16:rowId xmlns="" xmlns:a16="http://schemas.microsoft.com/office/drawing/2014/main" val="10004"/>
                  </a:ext>
                </a:extLst>
              </a:tr>
              <a:tr h="0">
                <a:tc>
                  <a:txBody>
                    <a:bodyPr/>
                    <a:lstStyle/>
                    <a:p>
                      <a:pPr algn="l" fontAlgn="b"/>
                      <a:r>
                        <a:rPr lang="de-DE" sz="1050" b="0" i="0" u="none" strike="noStrike" dirty="0">
                          <a:solidFill>
                            <a:srgbClr val="000000"/>
                          </a:solidFill>
                          <a:effectLst/>
                          <a:latin typeface="+mn-lt"/>
                        </a:rPr>
                        <a:t>Ukraine</a:t>
                      </a:r>
                    </a:p>
                  </a:txBody>
                  <a:tcPr marL="9525" marR="9525" marT="9525" marB="0" anchor="b"/>
                </a:tc>
                <a:tc>
                  <a:txBody>
                    <a:bodyPr/>
                    <a:lstStyle/>
                    <a:p>
                      <a:pPr algn="r" fontAlgn="b"/>
                      <a:r>
                        <a:rPr lang="de-DE" sz="1050" b="0" i="0" u="none" strike="noStrike">
                          <a:solidFill>
                            <a:srgbClr val="000000"/>
                          </a:solidFill>
                          <a:effectLst/>
                          <a:latin typeface="+mn-lt"/>
                        </a:rPr>
                        <a:t>121,09</a:t>
                      </a:r>
                    </a:p>
                  </a:txBody>
                  <a:tcPr marL="9525" marR="9525" marT="9525" marB="0" anchor="b"/>
                </a:tc>
                <a:extLst>
                  <a:ext uri="{0D108BD9-81ED-4DB2-BD59-A6C34878D82A}">
                    <a16:rowId xmlns="" xmlns:a16="http://schemas.microsoft.com/office/drawing/2014/main" val="10005"/>
                  </a:ext>
                </a:extLst>
              </a:tr>
              <a:tr h="0">
                <a:tc>
                  <a:txBody>
                    <a:bodyPr/>
                    <a:lstStyle/>
                    <a:p>
                      <a:pPr algn="l" fontAlgn="b"/>
                      <a:r>
                        <a:rPr lang="de-DE" sz="1050" b="0" i="0" u="none" strike="noStrike" dirty="0">
                          <a:solidFill>
                            <a:srgbClr val="000000"/>
                          </a:solidFill>
                          <a:effectLst/>
                          <a:latin typeface="+mn-lt"/>
                        </a:rPr>
                        <a:t>Gibraltar</a:t>
                      </a:r>
                    </a:p>
                  </a:txBody>
                  <a:tcPr marL="9525" marR="9525" marT="9525" marB="0" anchor="b"/>
                </a:tc>
                <a:tc>
                  <a:txBody>
                    <a:bodyPr/>
                    <a:lstStyle/>
                    <a:p>
                      <a:pPr algn="r" fontAlgn="b"/>
                      <a:r>
                        <a:rPr lang="de-DE" sz="1050" b="0" i="0" u="none" strike="noStrike">
                          <a:solidFill>
                            <a:srgbClr val="000000"/>
                          </a:solidFill>
                          <a:effectLst/>
                          <a:latin typeface="+mn-lt"/>
                        </a:rPr>
                        <a:t>109,77</a:t>
                      </a:r>
                    </a:p>
                  </a:txBody>
                  <a:tcPr marL="9525" marR="9525" marT="9525" marB="0" anchor="b"/>
                </a:tc>
                <a:extLst>
                  <a:ext uri="{0D108BD9-81ED-4DB2-BD59-A6C34878D82A}">
                    <a16:rowId xmlns="" xmlns:a16="http://schemas.microsoft.com/office/drawing/2014/main" val="10006"/>
                  </a:ext>
                </a:extLst>
              </a:tr>
              <a:tr h="0">
                <a:tc>
                  <a:txBody>
                    <a:bodyPr/>
                    <a:lstStyle/>
                    <a:p>
                      <a:pPr algn="l" fontAlgn="b"/>
                      <a:r>
                        <a:rPr lang="de-DE" sz="1050" b="0" i="0" u="none" strike="noStrike" dirty="0">
                          <a:solidFill>
                            <a:srgbClr val="000000"/>
                          </a:solidFill>
                          <a:effectLst/>
                          <a:latin typeface="+mn-lt"/>
                        </a:rPr>
                        <a:t>Russische Föderation</a:t>
                      </a:r>
                    </a:p>
                  </a:txBody>
                  <a:tcPr marL="9525" marR="9525" marT="9525" marB="0" anchor="b"/>
                </a:tc>
                <a:tc>
                  <a:txBody>
                    <a:bodyPr/>
                    <a:lstStyle/>
                    <a:p>
                      <a:pPr algn="r" fontAlgn="b"/>
                      <a:r>
                        <a:rPr lang="de-DE" sz="1050" b="0" i="0" u="none" strike="noStrike">
                          <a:solidFill>
                            <a:srgbClr val="000000"/>
                          </a:solidFill>
                          <a:effectLst/>
                          <a:latin typeface="+mn-lt"/>
                        </a:rPr>
                        <a:t>84,88</a:t>
                      </a:r>
                    </a:p>
                  </a:txBody>
                  <a:tcPr marL="9525" marR="9525" marT="9525" marB="0" anchor="b"/>
                </a:tc>
                <a:extLst>
                  <a:ext uri="{0D108BD9-81ED-4DB2-BD59-A6C34878D82A}">
                    <a16:rowId xmlns="" xmlns:a16="http://schemas.microsoft.com/office/drawing/2014/main" val="10007"/>
                  </a:ext>
                </a:extLst>
              </a:tr>
              <a:tr h="0">
                <a:tc>
                  <a:txBody>
                    <a:bodyPr/>
                    <a:lstStyle/>
                    <a:p>
                      <a:pPr algn="l" fontAlgn="b"/>
                      <a:r>
                        <a:rPr lang="de-DE" sz="1050" b="0" i="0" u="none" strike="noStrike" dirty="0">
                          <a:solidFill>
                            <a:srgbClr val="000000"/>
                          </a:solidFill>
                          <a:effectLst/>
                          <a:latin typeface="+mn-lt"/>
                        </a:rPr>
                        <a:t>Albanien</a:t>
                      </a:r>
                    </a:p>
                  </a:txBody>
                  <a:tcPr marL="9525" marR="9525" marT="9525" marB="0" anchor="b"/>
                </a:tc>
                <a:tc>
                  <a:txBody>
                    <a:bodyPr/>
                    <a:lstStyle/>
                    <a:p>
                      <a:pPr algn="r" fontAlgn="b"/>
                      <a:r>
                        <a:rPr lang="de-DE" sz="1050" b="0" i="0" u="none" strike="noStrike">
                          <a:solidFill>
                            <a:srgbClr val="000000"/>
                          </a:solidFill>
                          <a:effectLst/>
                          <a:latin typeface="+mn-lt"/>
                        </a:rPr>
                        <a:t>72,6</a:t>
                      </a:r>
                    </a:p>
                  </a:txBody>
                  <a:tcPr marL="9525" marR="9525" marT="9525" marB="0" anchor="b"/>
                </a:tc>
                <a:extLst>
                  <a:ext uri="{0D108BD9-81ED-4DB2-BD59-A6C34878D82A}">
                    <a16:rowId xmlns="" xmlns:a16="http://schemas.microsoft.com/office/drawing/2014/main" val="10008"/>
                  </a:ext>
                </a:extLst>
              </a:tr>
              <a:tr h="0">
                <a:tc>
                  <a:txBody>
                    <a:bodyPr/>
                    <a:lstStyle/>
                    <a:p>
                      <a:pPr algn="l" fontAlgn="b"/>
                      <a:r>
                        <a:rPr lang="de-DE" sz="1050" b="0" i="0" u="none" strike="noStrike" dirty="0">
                          <a:solidFill>
                            <a:srgbClr val="000000"/>
                          </a:solidFill>
                          <a:effectLst/>
                          <a:latin typeface="+mn-lt"/>
                        </a:rPr>
                        <a:t>Weißrussland</a:t>
                      </a:r>
                    </a:p>
                  </a:txBody>
                  <a:tcPr marL="9525" marR="9525" marT="9525" marB="0" anchor="b"/>
                </a:tc>
                <a:tc>
                  <a:txBody>
                    <a:bodyPr/>
                    <a:lstStyle/>
                    <a:p>
                      <a:pPr algn="r" fontAlgn="b"/>
                      <a:r>
                        <a:rPr lang="de-DE" sz="1050" b="0" i="0" u="none" strike="noStrike">
                          <a:solidFill>
                            <a:srgbClr val="000000"/>
                          </a:solidFill>
                          <a:effectLst/>
                          <a:latin typeface="+mn-lt"/>
                        </a:rPr>
                        <a:t>70,81</a:t>
                      </a:r>
                    </a:p>
                  </a:txBody>
                  <a:tcPr marL="9525" marR="9525" marT="9525" marB="0" anchor="b"/>
                </a:tc>
                <a:extLst>
                  <a:ext uri="{0D108BD9-81ED-4DB2-BD59-A6C34878D82A}">
                    <a16:rowId xmlns="" xmlns:a16="http://schemas.microsoft.com/office/drawing/2014/main" val="10009"/>
                  </a:ext>
                </a:extLst>
              </a:tr>
              <a:tr h="0">
                <a:tc>
                  <a:txBody>
                    <a:bodyPr/>
                    <a:lstStyle/>
                    <a:p>
                      <a:pPr algn="l" fontAlgn="b"/>
                      <a:r>
                        <a:rPr lang="de-DE" sz="1050" b="0" i="0" u="none" strike="noStrike" dirty="0">
                          <a:solidFill>
                            <a:srgbClr val="000000"/>
                          </a:solidFill>
                          <a:effectLst/>
                          <a:latin typeface="+mn-lt"/>
                        </a:rPr>
                        <a:t>Aserbaidschan</a:t>
                      </a:r>
                    </a:p>
                  </a:txBody>
                  <a:tcPr marL="9525" marR="9525" marT="9525" marB="0" anchor="b"/>
                </a:tc>
                <a:tc>
                  <a:txBody>
                    <a:bodyPr/>
                    <a:lstStyle/>
                    <a:p>
                      <a:pPr algn="r" fontAlgn="b"/>
                      <a:r>
                        <a:rPr lang="de-DE" sz="1050" b="0" i="0" u="none" strike="noStrike" dirty="0">
                          <a:solidFill>
                            <a:srgbClr val="000000"/>
                          </a:solidFill>
                          <a:effectLst/>
                          <a:latin typeface="+mn-lt"/>
                        </a:rPr>
                        <a:t>65,23</a:t>
                      </a:r>
                    </a:p>
                  </a:txBody>
                  <a:tcPr marL="9525" marR="9525" marT="9525" marB="0" anchor="b"/>
                </a:tc>
                <a:extLst>
                  <a:ext uri="{0D108BD9-81ED-4DB2-BD59-A6C34878D82A}">
                    <a16:rowId xmlns="" xmlns:a16="http://schemas.microsoft.com/office/drawing/2014/main" val="10010"/>
                  </a:ext>
                </a:extLst>
              </a:tr>
            </a:tbl>
          </a:graphicData>
        </a:graphic>
      </p:graphicFrame>
    </p:spTree>
    <p:extLst>
      <p:ext uri="{BB962C8B-B14F-4D97-AF65-F5344CB8AC3E}">
        <p14:creationId xmlns:p14="http://schemas.microsoft.com/office/powerpoint/2010/main" val="20601438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a:extLst>
              <a:ext uri="{FF2B5EF4-FFF2-40B4-BE49-F238E27FC236}">
                <a16:creationId xmlns="" xmlns:a16="http://schemas.microsoft.com/office/drawing/2014/main" id="{FB97F476-1B4B-4F1D-9718-584015A279D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29230" y="1124746"/>
            <a:ext cx="6214770" cy="5093149"/>
          </a:xfrm>
          <a:prstGeom prst="rect">
            <a:avLst/>
          </a:prstGeom>
        </p:spPr>
      </p:pic>
      <p:sp>
        <p:nvSpPr>
          <p:cNvPr id="5" name="Titel 4"/>
          <p:cNvSpPr txBox="1">
            <a:spLocks/>
          </p:cNvSpPr>
          <p:nvPr/>
        </p:nvSpPr>
        <p:spPr>
          <a:xfrm>
            <a:off x="179512" y="44624"/>
            <a:ext cx="8802724" cy="369332"/>
          </a:xfrm>
          <a:prstGeom prst="rect">
            <a:avLst/>
          </a:prstGeom>
        </p:spPr>
        <p:txBody>
          <a:bodyPr vert="horz" wrap="square" lIns="0" tIns="0" rIns="0" bIns="0" rtlCol="0" anchor="t" anchorCtr="0">
            <a:spAutoFit/>
          </a:bodyPr>
          <a:lstStyle>
            <a:lvl1pPr algn="l" defTabSz="457200" rtl="0" eaLnBrk="1" latinLnBrk="0" hangingPunct="1">
              <a:lnSpc>
                <a:spcPct val="100000"/>
              </a:lnSpc>
              <a:spcBef>
                <a:spcPct val="0"/>
              </a:spcBef>
              <a:buNone/>
              <a:defRPr sz="2200" b="1" kern="1200">
                <a:solidFill>
                  <a:srgbClr val="006EC7"/>
                </a:solidFill>
                <a:latin typeface="+mj-lt"/>
                <a:ea typeface="+mj-ea"/>
                <a:cs typeface="+mj-cs"/>
              </a:defRPr>
            </a:lvl1pPr>
          </a:lstStyle>
          <a:p>
            <a:pPr lvl="0">
              <a:defRPr/>
            </a:pPr>
            <a:r>
              <a:rPr lang="de-DE" sz="2400" dirty="0"/>
              <a:t>7-Tages-Inzidenz pro 100.000 Einwohner – EU/EWR/UK/CH</a:t>
            </a:r>
          </a:p>
        </p:txBody>
      </p:sp>
      <p:cxnSp>
        <p:nvCxnSpPr>
          <p:cNvPr id="6" name="Gerade Verbindung 5"/>
          <p:cNvCxnSpPr/>
          <p:nvPr/>
        </p:nvCxnSpPr>
        <p:spPr>
          <a:xfrm>
            <a:off x="0" y="404664"/>
            <a:ext cx="9144000" cy="0"/>
          </a:xfrm>
          <a:prstGeom prst="line">
            <a:avLst/>
          </a:prstGeom>
          <a:noFill/>
          <a:ln w="19050" cap="flat" cmpd="sng" algn="ctr">
            <a:solidFill>
              <a:srgbClr val="006EC7"/>
            </a:solidFill>
            <a:prstDash val="solid"/>
          </a:ln>
          <a:effectLst/>
        </p:spPr>
      </p:cxnSp>
      <p:sp>
        <p:nvSpPr>
          <p:cNvPr id="8" name="Textfeld 7"/>
          <p:cNvSpPr txBox="1"/>
          <p:nvPr/>
        </p:nvSpPr>
        <p:spPr>
          <a:xfrm>
            <a:off x="5903640" y="6577607"/>
            <a:ext cx="3240360" cy="307777"/>
          </a:xfrm>
          <a:prstGeom prst="rect">
            <a:avLst/>
          </a:prstGeom>
          <a:noFill/>
        </p:spPr>
        <p:txBody>
          <a:bodyPr wrap="square" rtlCol="0">
            <a:spAutoFit/>
          </a:bodyPr>
          <a:lstStyle/>
          <a:p>
            <a:pPr algn="r"/>
            <a:r>
              <a:rPr lang="de-DE" sz="1400" i="1" dirty="0">
                <a:solidFill>
                  <a:prstClr val="black"/>
                </a:solidFill>
              </a:rPr>
              <a:t>Quelle: ECDC, Stand: </a:t>
            </a:r>
            <a:r>
              <a:rPr lang="de-DE" sz="1400" i="1" dirty="0" smtClean="0">
                <a:solidFill>
                  <a:prstClr val="black"/>
                </a:solidFill>
              </a:rPr>
              <a:t>03.11.2020</a:t>
            </a:r>
            <a:endParaRPr lang="de-DE" sz="1400" i="1" dirty="0">
              <a:solidFill>
                <a:prstClr val="black"/>
              </a:solidFill>
            </a:endParaRPr>
          </a:p>
        </p:txBody>
      </p:sp>
      <p:sp>
        <p:nvSpPr>
          <p:cNvPr id="7" name="Textfeld 6"/>
          <p:cNvSpPr txBox="1"/>
          <p:nvPr/>
        </p:nvSpPr>
        <p:spPr>
          <a:xfrm>
            <a:off x="755576" y="332656"/>
            <a:ext cx="1584176" cy="615553"/>
          </a:xfrm>
          <a:prstGeom prst="rect">
            <a:avLst/>
          </a:prstGeom>
          <a:noFill/>
        </p:spPr>
        <p:txBody>
          <a:bodyPr wrap="square" rtlCol="0">
            <a:spAutoFit/>
          </a:bodyPr>
          <a:lstStyle/>
          <a:p>
            <a:pPr algn="ctr"/>
            <a:r>
              <a:rPr lang="de-DE" sz="2000" b="1" dirty="0"/>
              <a:t>Europa </a:t>
            </a:r>
            <a:r>
              <a:rPr lang="de-DE" sz="1400" b="1" dirty="0"/>
              <a:t>(EU/EWR/UK/CH</a:t>
            </a:r>
            <a:r>
              <a:rPr lang="de-DE" sz="1100" b="1" dirty="0"/>
              <a:t>)</a:t>
            </a:r>
            <a:endParaRPr lang="de-DE" sz="1600" b="1" dirty="0"/>
          </a:p>
        </p:txBody>
      </p:sp>
      <p:graphicFrame>
        <p:nvGraphicFramePr>
          <p:cNvPr id="9" name="Tabelle 8"/>
          <p:cNvGraphicFramePr>
            <a:graphicFrameLocks noGrp="1"/>
          </p:cNvGraphicFramePr>
          <p:nvPr>
            <p:extLst>
              <p:ext uri="{D42A27DB-BD31-4B8C-83A1-F6EECF244321}">
                <p14:modId xmlns:p14="http://schemas.microsoft.com/office/powerpoint/2010/main" val="3574368013"/>
              </p:ext>
            </p:extLst>
          </p:nvPr>
        </p:nvGraphicFramePr>
        <p:xfrm>
          <a:off x="323528" y="875491"/>
          <a:ext cx="2808312" cy="5747385"/>
        </p:xfrm>
        <a:graphic>
          <a:graphicData uri="http://schemas.openxmlformats.org/drawingml/2006/table">
            <a:tbl>
              <a:tblPr>
                <a:tableStyleId>{21E4AEA4-8DFA-4A89-87EB-49C32662AFE0}</a:tableStyleId>
              </a:tblPr>
              <a:tblGrid>
                <a:gridCol w="1656184">
                  <a:extLst>
                    <a:ext uri="{9D8B030D-6E8A-4147-A177-3AD203B41FA5}">
                      <a16:colId xmlns="" xmlns:a16="http://schemas.microsoft.com/office/drawing/2014/main" val="20000"/>
                    </a:ext>
                  </a:extLst>
                </a:gridCol>
                <a:gridCol w="1152128">
                  <a:extLst>
                    <a:ext uri="{9D8B030D-6E8A-4147-A177-3AD203B41FA5}">
                      <a16:colId xmlns="" xmlns:a16="http://schemas.microsoft.com/office/drawing/2014/main" val="20001"/>
                    </a:ext>
                  </a:extLst>
                </a:gridCol>
              </a:tblGrid>
              <a:tr h="165248">
                <a:tc>
                  <a:txBody>
                    <a:bodyPr/>
                    <a:lstStyle/>
                    <a:p>
                      <a:pPr algn="l" fontAlgn="b"/>
                      <a:r>
                        <a:rPr lang="de-DE" sz="1400" b="1" u="none" strike="noStrike" dirty="0">
                          <a:effectLst/>
                          <a:latin typeface="+mn-lt"/>
                        </a:rPr>
                        <a:t>Land</a:t>
                      </a:r>
                      <a:endParaRPr lang="de-DE" sz="1400" b="1" i="0" u="none" strike="noStrike" dirty="0">
                        <a:solidFill>
                          <a:srgbClr val="000000"/>
                        </a:solidFill>
                        <a:effectLst/>
                        <a:latin typeface="+mn-lt"/>
                      </a:endParaRPr>
                    </a:p>
                  </a:txBody>
                  <a:tcPr marL="9525" marR="9525" marT="9525" marB="0" anchor="b"/>
                </a:tc>
                <a:tc>
                  <a:txBody>
                    <a:bodyPr/>
                    <a:lstStyle/>
                    <a:p>
                      <a:pPr algn="l" fontAlgn="b"/>
                      <a:r>
                        <a:rPr lang="de-DE" sz="1400" b="1" u="none" strike="noStrike" dirty="0">
                          <a:effectLst/>
                          <a:latin typeface="+mn-lt"/>
                        </a:rPr>
                        <a:t>Inzidenz 7T</a:t>
                      </a:r>
                      <a:endParaRPr lang="de-DE" sz="1400" b="1" i="0" u="none" strike="noStrike" dirty="0">
                        <a:solidFill>
                          <a:srgbClr val="000000"/>
                        </a:solidFill>
                        <a:effectLst/>
                        <a:latin typeface="+mn-lt"/>
                      </a:endParaRPr>
                    </a:p>
                  </a:txBody>
                  <a:tcPr marL="9525" marR="9525" marT="9525" marB="0" anchor="b"/>
                </a:tc>
                <a:extLst>
                  <a:ext uri="{0D108BD9-81ED-4DB2-BD59-A6C34878D82A}">
                    <a16:rowId xmlns="" xmlns:a16="http://schemas.microsoft.com/office/drawing/2014/main" val="10000"/>
                  </a:ext>
                </a:extLst>
              </a:tr>
              <a:tr h="190500">
                <a:tc>
                  <a:txBody>
                    <a:bodyPr/>
                    <a:lstStyle/>
                    <a:p>
                      <a:pPr algn="l" fontAlgn="b"/>
                      <a:r>
                        <a:rPr lang="de-DE" sz="1100" b="0" i="0" u="none" strike="noStrike" dirty="0">
                          <a:solidFill>
                            <a:srgbClr val="000000"/>
                          </a:solidFill>
                          <a:effectLst/>
                          <a:latin typeface="Calibri"/>
                        </a:rPr>
                        <a:t>Tschechische Republik</a:t>
                      </a:r>
                    </a:p>
                  </a:txBody>
                  <a:tcPr marL="9525" marR="9525" marT="9525" marB="0" anchor="b"/>
                </a:tc>
                <a:tc>
                  <a:txBody>
                    <a:bodyPr/>
                    <a:lstStyle/>
                    <a:p>
                      <a:pPr algn="r" fontAlgn="b"/>
                      <a:r>
                        <a:rPr lang="de-DE" sz="1100" b="0" i="0" u="none" strike="noStrike" dirty="0">
                          <a:solidFill>
                            <a:srgbClr val="000000"/>
                          </a:solidFill>
                          <a:effectLst/>
                          <a:latin typeface="Calibri" panose="020F0502020204030204" pitchFamily="34" charset="0"/>
                        </a:rPr>
                        <a:t>791,61</a:t>
                      </a:r>
                    </a:p>
                  </a:txBody>
                  <a:tcPr marL="6350" marR="6350" marT="6350" marB="0" anchor="b"/>
                </a:tc>
                <a:extLst>
                  <a:ext uri="{0D108BD9-81ED-4DB2-BD59-A6C34878D82A}">
                    <a16:rowId xmlns="" xmlns:a16="http://schemas.microsoft.com/office/drawing/2014/main" val="10001"/>
                  </a:ext>
                </a:extLst>
              </a:tr>
              <a:tr h="190500">
                <a:tc>
                  <a:txBody>
                    <a:bodyPr/>
                    <a:lstStyle/>
                    <a:p>
                      <a:pPr algn="l" fontAlgn="b"/>
                      <a:r>
                        <a:rPr lang="de-DE" sz="1100" b="0" i="0" u="none" strike="noStrike" dirty="0">
                          <a:solidFill>
                            <a:srgbClr val="000000"/>
                          </a:solidFill>
                          <a:effectLst/>
                          <a:latin typeface="Calibri"/>
                        </a:rPr>
                        <a:t>Luxemburg</a:t>
                      </a:r>
                    </a:p>
                  </a:txBody>
                  <a:tcPr marL="9525" marR="9525" marT="9525" marB="0" anchor="b"/>
                </a:tc>
                <a:tc>
                  <a:txBody>
                    <a:bodyPr/>
                    <a:lstStyle/>
                    <a:p>
                      <a:pPr algn="r" fontAlgn="b"/>
                      <a:r>
                        <a:rPr lang="de-DE" sz="1100" b="0" i="0" u="none" strike="noStrike">
                          <a:solidFill>
                            <a:srgbClr val="000000"/>
                          </a:solidFill>
                          <a:effectLst/>
                          <a:latin typeface="Calibri" panose="020F0502020204030204" pitchFamily="34" charset="0"/>
                        </a:rPr>
                        <a:t>720,49</a:t>
                      </a:r>
                    </a:p>
                  </a:txBody>
                  <a:tcPr marL="6350" marR="6350" marT="6350" marB="0" anchor="b"/>
                </a:tc>
                <a:extLst>
                  <a:ext uri="{0D108BD9-81ED-4DB2-BD59-A6C34878D82A}">
                    <a16:rowId xmlns="" xmlns:a16="http://schemas.microsoft.com/office/drawing/2014/main" val="10002"/>
                  </a:ext>
                </a:extLst>
              </a:tr>
              <a:tr h="190500">
                <a:tc>
                  <a:txBody>
                    <a:bodyPr/>
                    <a:lstStyle/>
                    <a:p>
                      <a:pPr algn="l" fontAlgn="b"/>
                      <a:r>
                        <a:rPr lang="de-DE" sz="1100" b="0" i="0" u="none" strike="noStrike" dirty="0">
                          <a:solidFill>
                            <a:srgbClr val="000000"/>
                          </a:solidFill>
                          <a:effectLst/>
                          <a:latin typeface="Calibri"/>
                        </a:rPr>
                        <a:t>Belgien</a:t>
                      </a:r>
                    </a:p>
                  </a:txBody>
                  <a:tcPr marL="9525" marR="9525" marT="9525" marB="0" anchor="b"/>
                </a:tc>
                <a:tc>
                  <a:txBody>
                    <a:bodyPr/>
                    <a:lstStyle/>
                    <a:p>
                      <a:pPr algn="r" fontAlgn="b"/>
                      <a:r>
                        <a:rPr lang="de-DE" sz="1100" b="0" i="0" u="none" strike="noStrike" dirty="0">
                          <a:solidFill>
                            <a:srgbClr val="000000"/>
                          </a:solidFill>
                          <a:effectLst/>
                          <a:latin typeface="Calibri" panose="020F0502020204030204" pitchFamily="34" charset="0"/>
                        </a:rPr>
                        <a:t>626,17</a:t>
                      </a:r>
                    </a:p>
                  </a:txBody>
                  <a:tcPr marL="6350" marR="6350" marT="6350" marB="0" anchor="b"/>
                </a:tc>
                <a:extLst>
                  <a:ext uri="{0D108BD9-81ED-4DB2-BD59-A6C34878D82A}">
                    <a16:rowId xmlns="" xmlns:a16="http://schemas.microsoft.com/office/drawing/2014/main" val="10003"/>
                  </a:ext>
                </a:extLst>
              </a:tr>
              <a:tr h="190500">
                <a:tc>
                  <a:txBody>
                    <a:bodyPr/>
                    <a:lstStyle/>
                    <a:p>
                      <a:pPr algn="l" fontAlgn="b"/>
                      <a:r>
                        <a:rPr lang="de-DE" sz="1100" b="0" i="0" u="none" strike="noStrike" dirty="0">
                          <a:solidFill>
                            <a:srgbClr val="000000"/>
                          </a:solidFill>
                          <a:effectLst/>
                          <a:latin typeface="Calibri"/>
                        </a:rPr>
                        <a:t>Slowenien</a:t>
                      </a:r>
                    </a:p>
                  </a:txBody>
                  <a:tcPr marL="9525" marR="9525" marT="9525" marB="0" anchor="b"/>
                </a:tc>
                <a:tc>
                  <a:txBody>
                    <a:bodyPr/>
                    <a:lstStyle/>
                    <a:p>
                      <a:pPr algn="r" fontAlgn="b"/>
                      <a:r>
                        <a:rPr lang="de-DE" sz="1100" b="0" i="0" u="none" strike="noStrike" dirty="0">
                          <a:solidFill>
                            <a:srgbClr val="000000"/>
                          </a:solidFill>
                          <a:effectLst/>
                          <a:latin typeface="Calibri" panose="020F0502020204030204" pitchFamily="34" charset="0"/>
                        </a:rPr>
                        <a:t>589,1</a:t>
                      </a:r>
                    </a:p>
                  </a:txBody>
                  <a:tcPr marL="6350" marR="6350" marT="6350" marB="0" anchor="b"/>
                </a:tc>
                <a:extLst>
                  <a:ext uri="{0D108BD9-81ED-4DB2-BD59-A6C34878D82A}">
                    <a16:rowId xmlns="" xmlns:a16="http://schemas.microsoft.com/office/drawing/2014/main" val="2211973429"/>
                  </a:ext>
                </a:extLst>
              </a:tr>
              <a:tr h="190500">
                <a:tc>
                  <a:txBody>
                    <a:bodyPr/>
                    <a:lstStyle/>
                    <a:p>
                      <a:pPr algn="l" fontAlgn="b"/>
                      <a:r>
                        <a:rPr lang="de-DE" sz="1100" b="0" i="0" u="none" strike="noStrike" dirty="0">
                          <a:solidFill>
                            <a:srgbClr val="000000"/>
                          </a:solidFill>
                          <a:effectLst/>
                          <a:latin typeface="Calibri"/>
                        </a:rPr>
                        <a:t>Liechtenstein</a:t>
                      </a:r>
                    </a:p>
                  </a:txBody>
                  <a:tcPr marL="9525" marR="9525" marT="9525" marB="0" anchor="b"/>
                </a:tc>
                <a:tc>
                  <a:txBody>
                    <a:bodyPr/>
                    <a:lstStyle/>
                    <a:p>
                      <a:pPr algn="r" fontAlgn="b"/>
                      <a:r>
                        <a:rPr lang="de-DE" sz="1100" b="0" i="0" u="none" strike="noStrike" dirty="0">
                          <a:solidFill>
                            <a:srgbClr val="000000"/>
                          </a:solidFill>
                          <a:effectLst/>
                          <a:latin typeface="Calibri" panose="020F0502020204030204" pitchFamily="34" charset="0"/>
                        </a:rPr>
                        <a:t>557,26</a:t>
                      </a:r>
                    </a:p>
                  </a:txBody>
                  <a:tcPr marL="6350" marR="6350" marT="6350" marB="0" anchor="b"/>
                </a:tc>
                <a:extLst>
                  <a:ext uri="{0D108BD9-81ED-4DB2-BD59-A6C34878D82A}">
                    <a16:rowId xmlns="" xmlns:a16="http://schemas.microsoft.com/office/drawing/2014/main" val="10004"/>
                  </a:ext>
                </a:extLst>
              </a:tr>
              <a:tr h="190500">
                <a:tc>
                  <a:txBody>
                    <a:bodyPr/>
                    <a:lstStyle/>
                    <a:p>
                      <a:pPr algn="l" fontAlgn="b"/>
                      <a:r>
                        <a:rPr lang="de-DE" sz="1100" b="0" i="0" u="none" strike="noStrike" dirty="0">
                          <a:solidFill>
                            <a:srgbClr val="000000"/>
                          </a:solidFill>
                          <a:effectLst/>
                          <a:latin typeface="Calibri"/>
                        </a:rPr>
                        <a:t>Frankreich</a:t>
                      </a:r>
                    </a:p>
                  </a:txBody>
                  <a:tcPr marL="9525" marR="9525" marT="9525" marB="0" anchor="b"/>
                </a:tc>
                <a:tc>
                  <a:txBody>
                    <a:bodyPr/>
                    <a:lstStyle/>
                    <a:p>
                      <a:pPr algn="r" fontAlgn="b"/>
                      <a:r>
                        <a:rPr lang="de-DE" sz="1100" b="0" i="0" u="none" strike="noStrike">
                          <a:solidFill>
                            <a:srgbClr val="000000"/>
                          </a:solidFill>
                          <a:effectLst/>
                          <a:latin typeface="Calibri" panose="020F0502020204030204" pitchFamily="34" charset="0"/>
                        </a:rPr>
                        <a:t>502,89</a:t>
                      </a:r>
                    </a:p>
                  </a:txBody>
                  <a:tcPr marL="6350" marR="6350" marT="6350" marB="0" anchor="b"/>
                </a:tc>
                <a:extLst>
                  <a:ext uri="{0D108BD9-81ED-4DB2-BD59-A6C34878D82A}">
                    <a16:rowId xmlns="" xmlns:a16="http://schemas.microsoft.com/office/drawing/2014/main" val="10005"/>
                  </a:ext>
                </a:extLst>
              </a:tr>
              <a:tr h="190500">
                <a:tc>
                  <a:txBody>
                    <a:bodyPr/>
                    <a:lstStyle/>
                    <a:p>
                      <a:pPr algn="l" fontAlgn="b"/>
                      <a:r>
                        <a:rPr lang="de-DE" sz="1100" b="0" i="0" u="none" strike="noStrike" dirty="0">
                          <a:solidFill>
                            <a:srgbClr val="000000"/>
                          </a:solidFill>
                          <a:effectLst/>
                          <a:latin typeface="Calibri"/>
                        </a:rPr>
                        <a:t>Niederlande</a:t>
                      </a:r>
                    </a:p>
                  </a:txBody>
                  <a:tcPr marL="9525" marR="9525" marT="9525" marB="0" anchor="b"/>
                </a:tc>
                <a:tc>
                  <a:txBody>
                    <a:bodyPr/>
                    <a:lstStyle/>
                    <a:p>
                      <a:pPr algn="r" fontAlgn="b"/>
                      <a:r>
                        <a:rPr lang="de-DE" sz="1100" b="0" i="0" u="none" strike="noStrike">
                          <a:solidFill>
                            <a:srgbClr val="000000"/>
                          </a:solidFill>
                          <a:effectLst/>
                          <a:latin typeface="Calibri" panose="020F0502020204030204" pitchFamily="34" charset="0"/>
                        </a:rPr>
                        <a:t>415,04</a:t>
                      </a:r>
                    </a:p>
                  </a:txBody>
                  <a:tcPr marL="6350" marR="6350" marT="6350" marB="0" anchor="b"/>
                </a:tc>
                <a:extLst>
                  <a:ext uri="{0D108BD9-81ED-4DB2-BD59-A6C34878D82A}">
                    <a16:rowId xmlns="" xmlns:a16="http://schemas.microsoft.com/office/drawing/2014/main" val="741908879"/>
                  </a:ext>
                </a:extLst>
              </a:tr>
              <a:tr h="190500">
                <a:tc>
                  <a:txBody>
                    <a:bodyPr/>
                    <a:lstStyle/>
                    <a:p>
                      <a:pPr algn="l" fontAlgn="b"/>
                      <a:r>
                        <a:rPr lang="de-DE" sz="1100" b="0" i="0" u="none" strike="noStrike" dirty="0">
                          <a:solidFill>
                            <a:srgbClr val="000000"/>
                          </a:solidFill>
                          <a:effectLst/>
                          <a:latin typeface="Calibri"/>
                        </a:rPr>
                        <a:t>Kroatien</a:t>
                      </a:r>
                    </a:p>
                  </a:txBody>
                  <a:tcPr marL="9525" marR="9525" marT="9525" marB="0" anchor="b"/>
                </a:tc>
                <a:tc>
                  <a:txBody>
                    <a:bodyPr/>
                    <a:lstStyle/>
                    <a:p>
                      <a:pPr algn="r" fontAlgn="b"/>
                      <a:r>
                        <a:rPr lang="de-DE" sz="1100" b="0" i="0" u="none" strike="noStrike">
                          <a:solidFill>
                            <a:srgbClr val="000000"/>
                          </a:solidFill>
                          <a:effectLst/>
                          <a:latin typeface="Calibri" panose="020F0502020204030204" pitchFamily="34" charset="0"/>
                        </a:rPr>
                        <a:t>405,23</a:t>
                      </a:r>
                    </a:p>
                  </a:txBody>
                  <a:tcPr marL="6350" marR="6350" marT="6350" marB="0" anchor="b"/>
                </a:tc>
                <a:extLst>
                  <a:ext uri="{0D108BD9-81ED-4DB2-BD59-A6C34878D82A}">
                    <a16:rowId xmlns="" xmlns:a16="http://schemas.microsoft.com/office/drawing/2014/main" val="2091527640"/>
                  </a:ext>
                </a:extLst>
              </a:tr>
              <a:tr h="190500">
                <a:tc>
                  <a:txBody>
                    <a:bodyPr/>
                    <a:lstStyle/>
                    <a:p>
                      <a:pPr algn="l" fontAlgn="b"/>
                      <a:r>
                        <a:rPr lang="de-DE" sz="1100" b="0" i="0" u="none" strike="noStrike" dirty="0">
                          <a:solidFill>
                            <a:srgbClr val="000000"/>
                          </a:solidFill>
                          <a:effectLst/>
                          <a:latin typeface="Calibri"/>
                        </a:rPr>
                        <a:t>Polen</a:t>
                      </a:r>
                    </a:p>
                  </a:txBody>
                  <a:tcPr marL="9525" marR="9525" marT="9525" marB="0" anchor="b"/>
                </a:tc>
                <a:tc>
                  <a:txBody>
                    <a:bodyPr/>
                    <a:lstStyle/>
                    <a:p>
                      <a:pPr algn="r" fontAlgn="b"/>
                      <a:r>
                        <a:rPr lang="de-DE" sz="1100" b="0" i="0" u="none" strike="noStrike">
                          <a:solidFill>
                            <a:srgbClr val="000000"/>
                          </a:solidFill>
                          <a:effectLst/>
                          <a:latin typeface="Calibri" panose="020F0502020204030204" pitchFamily="34" charset="0"/>
                        </a:rPr>
                        <a:t>376,74</a:t>
                      </a:r>
                    </a:p>
                  </a:txBody>
                  <a:tcPr marL="6350" marR="6350" marT="6350" marB="0" anchor="b"/>
                </a:tc>
                <a:extLst>
                  <a:ext uri="{0D108BD9-81ED-4DB2-BD59-A6C34878D82A}">
                    <a16:rowId xmlns="" xmlns:a16="http://schemas.microsoft.com/office/drawing/2014/main" val="10006"/>
                  </a:ext>
                </a:extLst>
              </a:tr>
              <a:tr h="190500">
                <a:tc>
                  <a:txBody>
                    <a:bodyPr/>
                    <a:lstStyle/>
                    <a:p>
                      <a:pPr algn="l" fontAlgn="b"/>
                      <a:r>
                        <a:rPr lang="de-DE" sz="1100" b="0" i="0" u="none" strike="noStrike" dirty="0">
                          <a:solidFill>
                            <a:srgbClr val="000000"/>
                          </a:solidFill>
                          <a:effectLst/>
                          <a:latin typeface="Calibri"/>
                        </a:rPr>
                        <a:t>Österreich</a:t>
                      </a:r>
                    </a:p>
                  </a:txBody>
                  <a:tcPr marL="9525" marR="9525" marT="9525" marB="0" anchor="b"/>
                </a:tc>
                <a:tc>
                  <a:txBody>
                    <a:bodyPr/>
                    <a:lstStyle/>
                    <a:p>
                      <a:pPr algn="r" fontAlgn="b"/>
                      <a:r>
                        <a:rPr lang="de-DE" sz="1100" b="0" i="0" u="none" strike="noStrike">
                          <a:solidFill>
                            <a:srgbClr val="000000"/>
                          </a:solidFill>
                          <a:effectLst/>
                          <a:latin typeface="Calibri" panose="020F0502020204030204" pitchFamily="34" charset="0"/>
                        </a:rPr>
                        <a:t>318,08</a:t>
                      </a:r>
                    </a:p>
                  </a:txBody>
                  <a:tcPr marL="6350" marR="6350" marT="6350" marB="0" anchor="b"/>
                </a:tc>
                <a:extLst>
                  <a:ext uri="{0D108BD9-81ED-4DB2-BD59-A6C34878D82A}">
                    <a16:rowId xmlns="" xmlns:a16="http://schemas.microsoft.com/office/drawing/2014/main" val="10007"/>
                  </a:ext>
                </a:extLst>
              </a:tr>
              <a:tr h="190500">
                <a:tc>
                  <a:txBody>
                    <a:bodyPr/>
                    <a:lstStyle/>
                    <a:p>
                      <a:pPr algn="l" fontAlgn="b"/>
                      <a:r>
                        <a:rPr lang="de-DE" sz="1100" b="0" i="0" u="none" strike="noStrike" dirty="0">
                          <a:solidFill>
                            <a:srgbClr val="000000"/>
                          </a:solidFill>
                          <a:effectLst/>
                          <a:latin typeface="Calibri"/>
                        </a:rPr>
                        <a:t>Italien</a:t>
                      </a:r>
                    </a:p>
                  </a:txBody>
                  <a:tcPr marL="9525" marR="9525" marT="9525" marB="0" anchor="b"/>
                </a:tc>
                <a:tc>
                  <a:txBody>
                    <a:bodyPr/>
                    <a:lstStyle/>
                    <a:p>
                      <a:pPr algn="r" fontAlgn="b"/>
                      <a:r>
                        <a:rPr lang="de-DE" sz="1100" b="0" i="0" u="none" strike="noStrike">
                          <a:solidFill>
                            <a:srgbClr val="000000"/>
                          </a:solidFill>
                          <a:effectLst/>
                          <a:latin typeface="Calibri" panose="020F0502020204030204" pitchFamily="34" charset="0"/>
                        </a:rPr>
                        <a:t>309,39</a:t>
                      </a:r>
                    </a:p>
                  </a:txBody>
                  <a:tcPr marL="6350" marR="6350" marT="6350" marB="0" anchor="b"/>
                </a:tc>
                <a:extLst>
                  <a:ext uri="{0D108BD9-81ED-4DB2-BD59-A6C34878D82A}">
                    <a16:rowId xmlns="" xmlns:a16="http://schemas.microsoft.com/office/drawing/2014/main" val="10008"/>
                  </a:ext>
                </a:extLst>
              </a:tr>
              <a:tr h="190500">
                <a:tc>
                  <a:txBody>
                    <a:bodyPr/>
                    <a:lstStyle/>
                    <a:p>
                      <a:pPr algn="l" fontAlgn="b"/>
                      <a:r>
                        <a:rPr lang="de-DE" sz="1100" b="0" i="0" u="none" strike="noStrike" dirty="0">
                          <a:solidFill>
                            <a:srgbClr val="000000"/>
                          </a:solidFill>
                          <a:effectLst/>
                          <a:latin typeface="Calibri"/>
                        </a:rPr>
                        <a:t>Slowakei</a:t>
                      </a:r>
                    </a:p>
                  </a:txBody>
                  <a:tcPr marL="9525" marR="9525" marT="9525" marB="0" anchor="b"/>
                </a:tc>
                <a:tc>
                  <a:txBody>
                    <a:bodyPr/>
                    <a:lstStyle/>
                    <a:p>
                      <a:pPr algn="r" fontAlgn="b"/>
                      <a:r>
                        <a:rPr lang="de-DE" sz="1100" b="0" i="0" u="none" strike="noStrike">
                          <a:solidFill>
                            <a:srgbClr val="000000"/>
                          </a:solidFill>
                          <a:effectLst/>
                          <a:latin typeface="Calibri" panose="020F0502020204030204" pitchFamily="34" charset="0"/>
                        </a:rPr>
                        <a:t>302,68</a:t>
                      </a:r>
                    </a:p>
                  </a:txBody>
                  <a:tcPr marL="6350" marR="6350" marT="6350" marB="0" anchor="b"/>
                </a:tc>
                <a:extLst>
                  <a:ext uri="{0D108BD9-81ED-4DB2-BD59-A6C34878D82A}">
                    <a16:rowId xmlns="" xmlns:a16="http://schemas.microsoft.com/office/drawing/2014/main" val="10009"/>
                  </a:ext>
                </a:extLst>
              </a:tr>
              <a:tr h="190500">
                <a:tc>
                  <a:txBody>
                    <a:bodyPr/>
                    <a:lstStyle/>
                    <a:p>
                      <a:pPr algn="l" fontAlgn="b"/>
                      <a:r>
                        <a:rPr lang="de-DE" sz="1100" b="0" i="0" u="none" strike="noStrike" dirty="0">
                          <a:solidFill>
                            <a:srgbClr val="000000"/>
                          </a:solidFill>
                          <a:effectLst/>
                          <a:latin typeface="Calibri"/>
                        </a:rPr>
                        <a:t>Spanien</a:t>
                      </a:r>
                    </a:p>
                  </a:txBody>
                  <a:tcPr marL="9525" marR="9525" marT="9525" marB="0" anchor="b"/>
                </a:tc>
                <a:tc>
                  <a:txBody>
                    <a:bodyPr/>
                    <a:lstStyle/>
                    <a:p>
                      <a:pPr algn="r" fontAlgn="b"/>
                      <a:r>
                        <a:rPr lang="de-DE" sz="1100" b="0" i="0" u="none" strike="noStrike">
                          <a:solidFill>
                            <a:srgbClr val="000000"/>
                          </a:solidFill>
                          <a:effectLst/>
                          <a:latin typeface="Calibri" panose="020F0502020204030204" pitchFamily="34" charset="0"/>
                        </a:rPr>
                        <a:t>297,3</a:t>
                      </a:r>
                    </a:p>
                  </a:txBody>
                  <a:tcPr marL="6350" marR="6350" marT="6350" marB="0" anchor="b"/>
                </a:tc>
                <a:extLst>
                  <a:ext uri="{0D108BD9-81ED-4DB2-BD59-A6C34878D82A}">
                    <a16:rowId xmlns="" xmlns:a16="http://schemas.microsoft.com/office/drawing/2014/main" val="10010"/>
                  </a:ext>
                </a:extLst>
              </a:tr>
              <a:tr h="190500">
                <a:tc>
                  <a:txBody>
                    <a:bodyPr/>
                    <a:lstStyle/>
                    <a:p>
                      <a:pPr algn="l" fontAlgn="b"/>
                      <a:r>
                        <a:rPr lang="de-DE" sz="1100" b="0" i="0" u="none" strike="noStrike" dirty="0">
                          <a:solidFill>
                            <a:srgbClr val="000000"/>
                          </a:solidFill>
                          <a:effectLst/>
                          <a:latin typeface="Calibri"/>
                        </a:rPr>
                        <a:t>Portugal</a:t>
                      </a:r>
                    </a:p>
                  </a:txBody>
                  <a:tcPr marL="9525" marR="9525" marT="9525" marB="0" anchor="b"/>
                </a:tc>
                <a:tc>
                  <a:txBody>
                    <a:bodyPr/>
                    <a:lstStyle/>
                    <a:p>
                      <a:pPr algn="r" fontAlgn="b"/>
                      <a:r>
                        <a:rPr lang="de-DE" sz="1100" b="0" i="0" u="none" strike="noStrike">
                          <a:solidFill>
                            <a:srgbClr val="000000"/>
                          </a:solidFill>
                          <a:effectLst/>
                          <a:latin typeface="Calibri" panose="020F0502020204030204" pitchFamily="34" charset="0"/>
                        </a:rPr>
                        <a:t>289,8</a:t>
                      </a:r>
                    </a:p>
                  </a:txBody>
                  <a:tcPr marL="6350" marR="6350" marT="6350" marB="0" anchor="b"/>
                </a:tc>
                <a:extLst>
                  <a:ext uri="{0D108BD9-81ED-4DB2-BD59-A6C34878D82A}">
                    <a16:rowId xmlns="" xmlns:a16="http://schemas.microsoft.com/office/drawing/2014/main" val="10011"/>
                  </a:ext>
                </a:extLst>
              </a:tr>
              <a:tr h="190500">
                <a:tc>
                  <a:txBody>
                    <a:bodyPr/>
                    <a:lstStyle/>
                    <a:p>
                      <a:pPr algn="l" fontAlgn="b"/>
                      <a:r>
                        <a:rPr lang="de-DE" sz="1100" b="0" i="0" u="none" strike="noStrike" dirty="0">
                          <a:solidFill>
                            <a:srgbClr val="000000"/>
                          </a:solidFill>
                          <a:effectLst/>
                          <a:latin typeface="Calibri"/>
                        </a:rPr>
                        <a:t>Großbritannien</a:t>
                      </a:r>
                    </a:p>
                  </a:txBody>
                  <a:tcPr marL="9525" marR="9525" marT="9525" marB="0" anchor="b"/>
                </a:tc>
                <a:tc>
                  <a:txBody>
                    <a:bodyPr/>
                    <a:lstStyle/>
                    <a:p>
                      <a:pPr algn="r" fontAlgn="b"/>
                      <a:r>
                        <a:rPr lang="de-DE" sz="1100" b="0" i="0" u="none" strike="noStrike">
                          <a:solidFill>
                            <a:srgbClr val="000000"/>
                          </a:solidFill>
                          <a:effectLst/>
                          <a:latin typeface="Calibri" panose="020F0502020204030204" pitchFamily="34" charset="0"/>
                        </a:rPr>
                        <a:t>244,92</a:t>
                      </a:r>
                    </a:p>
                  </a:txBody>
                  <a:tcPr marL="6350" marR="6350" marT="6350" marB="0" anchor="b"/>
                </a:tc>
                <a:extLst>
                  <a:ext uri="{0D108BD9-81ED-4DB2-BD59-A6C34878D82A}">
                    <a16:rowId xmlns="" xmlns:a16="http://schemas.microsoft.com/office/drawing/2014/main" val="10012"/>
                  </a:ext>
                </a:extLst>
              </a:tr>
              <a:tr h="190500">
                <a:tc>
                  <a:txBody>
                    <a:bodyPr/>
                    <a:lstStyle/>
                    <a:p>
                      <a:pPr algn="l" fontAlgn="b"/>
                      <a:r>
                        <a:rPr lang="de-DE" sz="1100" b="0" i="0" u="none" strike="noStrike" dirty="0">
                          <a:solidFill>
                            <a:srgbClr val="000000"/>
                          </a:solidFill>
                          <a:effectLst/>
                          <a:latin typeface="Calibri"/>
                        </a:rPr>
                        <a:t>Ungarn</a:t>
                      </a:r>
                    </a:p>
                  </a:txBody>
                  <a:tcPr marL="9525" marR="9525" marT="9525" marB="0" anchor="b"/>
                </a:tc>
                <a:tc>
                  <a:txBody>
                    <a:bodyPr/>
                    <a:lstStyle/>
                    <a:p>
                      <a:pPr algn="r" fontAlgn="b"/>
                      <a:r>
                        <a:rPr lang="de-DE" sz="1100" b="0" i="0" u="none" strike="noStrike">
                          <a:solidFill>
                            <a:srgbClr val="000000"/>
                          </a:solidFill>
                          <a:effectLst/>
                          <a:latin typeface="Calibri" panose="020F0502020204030204" pitchFamily="34" charset="0"/>
                        </a:rPr>
                        <a:t>236,54</a:t>
                      </a:r>
                    </a:p>
                  </a:txBody>
                  <a:tcPr marL="6350" marR="6350" marT="6350" marB="0" anchor="b"/>
                </a:tc>
                <a:extLst>
                  <a:ext uri="{0D108BD9-81ED-4DB2-BD59-A6C34878D82A}">
                    <a16:rowId xmlns="" xmlns:a16="http://schemas.microsoft.com/office/drawing/2014/main" val="10013"/>
                  </a:ext>
                </a:extLst>
              </a:tr>
              <a:tr h="190500">
                <a:tc>
                  <a:txBody>
                    <a:bodyPr/>
                    <a:lstStyle/>
                    <a:p>
                      <a:pPr algn="l" fontAlgn="b"/>
                      <a:r>
                        <a:rPr lang="de-DE" sz="1100" b="0" i="0" u="none" strike="noStrike" dirty="0">
                          <a:solidFill>
                            <a:srgbClr val="000000"/>
                          </a:solidFill>
                          <a:effectLst/>
                          <a:latin typeface="Calibri"/>
                        </a:rPr>
                        <a:t>Bulgarien</a:t>
                      </a:r>
                    </a:p>
                  </a:txBody>
                  <a:tcPr marL="9525" marR="9525" marT="9525" marB="0" anchor="b"/>
                </a:tc>
                <a:tc>
                  <a:txBody>
                    <a:bodyPr/>
                    <a:lstStyle/>
                    <a:p>
                      <a:pPr algn="r" fontAlgn="b"/>
                      <a:r>
                        <a:rPr lang="de-DE" sz="1100" b="0" i="0" u="none" strike="noStrike">
                          <a:solidFill>
                            <a:srgbClr val="000000"/>
                          </a:solidFill>
                          <a:effectLst/>
                          <a:latin typeface="Calibri" panose="020F0502020204030204" pitchFamily="34" charset="0"/>
                        </a:rPr>
                        <a:t>218,31</a:t>
                      </a:r>
                    </a:p>
                  </a:txBody>
                  <a:tcPr marL="6350" marR="6350" marT="6350" marB="0" anchor="b"/>
                </a:tc>
                <a:extLst>
                  <a:ext uri="{0D108BD9-81ED-4DB2-BD59-A6C34878D82A}">
                    <a16:rowId xmlns="" xmlns:a16="http://schemas.microsoft.com/office/drawing/2014/main" val="10014"/>
                  </a:ext>
                </a:extLst>
              </a:tr>
              <a:tr h="190500">
                <a:tc>
                  <a:txBody>
                    <a:bodyPr/>
                    <a:lstStyle/>
                    <a:p>
                      <a:pPr algn="l" fontAlgn="b"/>
                      <a:r>
                        <a:rPr lang="de-DE" sz="1100" b="0" i="0" u="none" strike="noStrike" dirty="0">
                          <a:solidFill>
                            <a:srgbClr val="000000"/>
                          </a:solidFill>
                          <a:effectLst/>
                          <a:latin typeface="Calibri"/>
                        </a:rPr>
                        <a:t>Litauen</a:t>
                      </a:r>
                    </a:p>
                  </a:txBody>
                  <a:tcPr marL="9525" marR="9525" marT="9525" marB="0" anchor="b"/>
                </a:tc>
                <a:tc>
                  <a:txBody>
                    <a:bodyPr/>
                    <a:lstStyle/>
                    <a:p>
                      <a:pPr algn="r" fontAlgn="b"/>
                      <a:r>
                        <a:rPr lang="de-DE" sz="1100" b="0" i="0" u="none" strike="noStrike">
                          <a:solidFill>
                            <a:srgbClr val="000000"/>
                          </a:solidFill>
                          <a:effectLst/>
                          <a:latin typeface="Calibri" panose="020F0502020204030204" pitchFamily="34" charset="0"/>
                        </a:rPr>
                        <a:t>204,16</a:t>
                      </a:r>
                    </a:p>
                  </a:txBody>
                  <a:tcPr marL="6350" marR="6350" marT="6350" marB="0" anchor="b"/>
                </a:tc>
                <a:extLst>
                  <a:ext uri="{0D108BD9-81ED-4DB2-BD59-A6C34878D82A}">
                    <a16:rowId xmlns="" xmlns:a16="http://schemas.microsoft.com/office/drawing/2014/main" val="10015"/>
                  </a:ext>
                </a:extLst>
              </a:tr>
              <a:tr h="190500">
                <a:tc>
                  <a:txBody>
                    <a:bodyPr/>
                    <a:lstStyle/>
                    <a:p>
                      <a:pPr algn="l" fontAlgn="b"/>
                      <a:r>
                        <a:rPr lang="de-DE" sz="1100" b="0" i="0" u="none" strike="noStrike" dirty="0">
                          <a:solidFill>
                            <a:srgbClr val="000000"/>
                          </a:solidFill>
                          <a:effectLst/>
                          <a:latin typeface="Calibri"/>
                        </a:rPr>
                        <a:t>Rumänien</a:t>
                      </a:r>
                    </a:p>
                  </a:txBody>
                  <a:tcPr marL="9525" marR="9525" marT="9525" marB="0" anchor="b"/>
                </a:tc>
                <a:tc>
                  <a:txBody>
                    <a:bodyPr/>
                    <a:lstStyle/>
                    <a:p>
                      <a:pPr algn="r" fontAlgn="b"/>
                      <a:r>
                        <a:rPr lang="de-DE" sz="1100" b="0" i="0" u="none" strike="noStrike">
                          <a:solidFill>
                            <a:srgbClr val="000000"/>
                          </a:solidFill>
                          <a:effectLst/>
                          <a:latin typeface="Calibri" panose="020F0502020204030204" pitchFamily="34" charset="0"/>
                        </a:rPr>
                        <a:t>187,75</a:t>
                      </a:r>
                    </a:p>
                  </a:txBody>
                  <a:tcPr marL="6350" marR="6350" marT="6350" marB="0" anchor="b"/>
                </a:tc>
                <a:extLst>
                  <a:ext uri="{0D108BD9-81ED-4DB2-BD59-A6C34878D82A}">
                    <a16:rowId xmlns="" xmlns:a16="http://schemas.microsoft.com/office/drawing/2014/main" val="10016"/>
                  </a:ext>
                </a:extLst>
              </a:tr>
              <a:tr h="190500">
                <a:tc>
                  <a:txBody>
                    <a:bodyPr/>
                    <a:lstStyle/>
                    <a:p>
                      <a:pPr algn="l" fontAlgn="b"/>
                      <a:r>
                        <a:rPr lang="de-DE" sz="1100" b="0" i="0" u="none" strike="noStrike" dirty="0">
                          <a:solidFill>
                            <a:srgbClr val="000000"/>
                          </a:solidFill>
                          <a:effectLst/>
                          <a:latin typeface="Calibri"/>
                        </a:rPr>
                        <a:t>Malta</a:t>
                      </a:r>
                    </a:p>
                  </a:txBody>
                  <a:tcPr marL="9525" marR="9525" marT="9525" marB="0" anchor="b"/>
                </a:tc>
                <a:tc>
                  <a:txBody>
                    <a:bodyPr/>
                    <a:lstStyle/>
                    <a:p>
                      <a:pPr algn="r" fontAlgn="b"/>
                      <a:r>
                        <a:rPr lang="de-DE" sz="1100" b="0" i="0" u="none" strike="noStrike">
                          <a:solidFill>
                            <a:srgbClr val="000000"/>
                          </a:solidFill>
                          <a:effectLst/>
                          <a:latin typeface="Calibri" panose="020F0502020204030204" pitchFamily="34" charset="0"/>
                        </a:rPr>
                        <a:t>183,09</a:t>
                      </a:r>
                    </a:p>
                  </a:txBody>
                  <a:tcPr marL="6350" marR="6350" marT="6350" marB="0" anchor="b"/>
                </a:tc>
                <a:extLst>
                  <a:ext uri="{0D108BD9-81ED-4DB2-BD59-A6C34878D82A}">
                    <a16:rowId xmlns="" xmlns:a16="http://schemas.microsoft.com/office/drawing/2014/main" val="10017"/>
                  </a:ext>
                </a:extLst>
              </a:tr>
              <a:tr h="190500">
                <a:tc>
                  <a:txBody>
                    <a:bodyPr/>
                    <a:lstStyle/>
                    <a:p>
                      <a:pPr algn="l" fontAlgn="b"/>
                      <a:r>
                        <a:rPr lang="de-DE" sz="1100" b="0" i="0" u="none" strike="noStrike" dirty="0">
                          <a:solidFill>
                            <a:srgbClr val="000000"/>
                          </a:solidFill>
                          <a:effectLst/>
                          <a:latin typeface="Calibri"/>
                        </a:rPr>
                        <a:t>Deutschland</a:t>
                      </a:r>
                    </a:p>
                  </a:txBody>
                  <a:tcPr marL="9525" marR="9525" marT="9525" marB="0" anchor="b"/>
                </a:tc>
                <a:tc>
                  <a:txBody>
                    <a:bodyPr/>
                    <a:lstStyle/>
                    <a:p>
                      <a:pPr algn="r" fontAlgn="b"/>
                      <a:r>
                        <a:rPr lang="de-DE" sz="1100" b="0" i="0" u="none" strike="noStrike">
                          <a:solidFill>
                            <a:srgbClr val="000000"/>
                          </a:solidFill>
                          <a:effectLst/>
                          <a:latin typeface="Calibri" panose="020F0502020204030204" pitchFamily="34" charset="0"/>
                        </a:rPr>
                        <a:t>135,14</a:t>
                      </a:r>
                    </a:p>
                  </a:txBody>
                  <a:tcPr marL="6350" marR="6350" marT="6350" marB="0" anchor="b"/>
                </a:tc>
                <a:extLst>
                  <a:ext uri="{0D108BD9-81ED-4DB2-BD59-A6C34878D82A}">
                    <a16:rowId xmlns="" xmlns:a16="http://schemas.microsoft.com/office/drawing/2014/main" val="10018"/>
                  </a:ext>
                </a:extLst>
              </a:tr>
              <a:tr h="190500">
                <a:tc>
                  <a:txBody>
                    <a:bodyPr/>
                    <a:lstStyle/>
                    <a:p>
                      <a:pPr algn="l" fontAlgn="b"/>
                      <a:r>
                        <a:rPr lang="de-DE" sz="1100" b="0" i="0" u="none" strike="noStrike" dirty="0">
                          <a:solidFill>
                            <a:srgbClr val="000000"/>
                          </a:solidFill>
                          <a:effectLst/>
                          <a:latin typeface="Calibri"/>
                        </a:rPr>
                        <a:t>Zypern</a:t>
                      </a:r>
                    </a:p>
                  </a:txBody>
                  <a:tcPr marL="9525" marR="9525" marT="9525" marB="0" anchor="b"/>
                </a:tc>
                <a:tc>
                  <a:txBody>
                    <a:bodyPr/>
                    <a:lstStyle/>
                    <a:p>
                      <a:pPr algn="r" fontAlgn="b"/>
                      <a:r>
                        <a:rPr lang="de-DE" sz="1100" b="0" i="0" u="none" strike="noStrike">
                          <a:solidFill>
                            <a:srgbClr val="000000"/>
                          </a:solidFill>
                          <a:effectLst/>
                          <a:latin typeface="Calibri" panose="020F0502020204030204" pitchFamily="34" charset="0"/>
                        </a:rPr>
                        <a:t>131,94</a:t>
                      </a:r>
                    </a:p>
                  </a:txBody>
                  <a:tcPr marL="6350" marR="6350" marT="6350" marB="0" anchor="b"/>
                </a:tc>
                <a:extLst>
                  <a:ext uri="{0D108BD9-81ED-4DB2-BD59-A6C34878D82A}">
                    <a16:rowId xmlns="" xmlns:a16="http://schemas.microsoft.com/office/drawing/2014/main" val="10019"/>
                  </a:ext>
                </a:extLst>
              </a:tr>
              <a:tr h="190500">
                <a:tc>
                  <a:txBody>
                    <a:bodyPr/>
                    <a:lstStyle/>
                    <a:p>
                      <a:pPr algn="l" fontAlgn="b"/>
                      <a:r>
                        <a:rPr lang="de-DE" sz="1100" b="0" i="0" u="none" strike="noStrike" dirty="0">
                          <a:solidFill>
                            <a:srgbClr val="000000"/>
                          </a:solidFill>
                          <a:effectLst/>
                          <a:latin typeface="Calibri"/>
                        </a:rPr>
                        <a:t>Island</a:t>
                      </a:r>
                    </a:p>
                  </a:txBody>
                  <a:tcPr marL="9525" marR="9525" marT="9525" marB="0" anchor="b"/>
                </a:tc>
                <a:tc>
                  <a:txBody>
                    <a:bodyPr/>
                    <a:lstStyle/>
                    <a:p>
                      <a:pPr algn="r" fontAlgn="b"/>
                      <a:r>
                        <a:rPr lang="de-DE" sz="1100" b="0" i="0" u="none" strike="noStrike">
                          <a:solidFill>
                            <a:srgbClr val="000000"/>
                          </a:solidFill>
                          <a:effectLst/>
                          <a:latin typeface="Calibri" panose="020F0502020204030204" pitchFamily="34" charset="0"/>
                        </a:rPr>
                        <a:t>124,97</a:t>
                      </a:r>
                    </a:p>
                  </a:txBody>
                  <a:tcPr marL="6350" marR="6350" marT="6350" marB="0" anchor="b"/>
                </a:tc>
                <a:extLst>
                  <a:ext uri="{0D108BD9-81ED-4DB2-BD59-A6C34878D82A}">
                    <a16:rowId xmlns="" xmlns:a16="http://schemas.microsoft.com/office/drawing/2014/main" val="10020"/>
                  </a:ext>
                </a:extLst>
              </a:tr>
              <a:tr h="190500">
                <a:tc>
                  <a:txBody>
                    <a:bodyPr/>
                    <a:lstStyle/>
                    <a:p>
                      <a:pPr algn="l" fontAlgn="b"/>
                      <a:r>
                        <a:rPr lang="de-DE" sz="1100" b="0" i="0" u="none" strike="noStrike" dirty="0">
                          <a:solidFill>
                            <a:srgbClr val="000000"/>
                          </a:solidFill>
                          <a:effectLst/>
                          <a:latin typeface="Calibri"/>
                        </a:rPr>
                        <a:t>Dänemark</a:t>
                      </a:r>
                    </a:p>
                  </a:txBody>
                  <a:tcPr marL="9525" marR="9525" marT="9525" marB="0" anchor="b"/>
                </a:tc>
                <a:tc>
                  <a:txBody>
                    <a:bodyPr/>
                    <a:lstStyle/>
                    <a:p>
                      <a:pPr algn="r" fontAlgn="b"/>
                      <a:r>
                        <a:rPr lang="de-DE" sz="1100" b="0" i="0" u="none" strike="noStrike">
                          <a:solidFill>
                            <a:srgbClr val="000000"/>
                          </a:solidFill>
                          <a:effectLst/>
                          <a:latin typeface="Calibri" panose="020F0502020204030204" pitchFamily="34" charset="0"/>
                        </a:rPr>
                        <a:t>119,53</a:t>
                      </a:r>
                    </a:p>
                  </a:txBody>
                  <a:tcPr marL="6350" marR="6350" marT="6350" marB="0" anchor="b"/>
                </a:tc>
                <a:extLst>
                  <a:ext uri="{0D108BD9-81ED-4DB2-BD59-A6C34878D82A}">
                    <a16:rowId xmlns="" xmlns:a16="http://schemas.microsoft.com/office/drawing/2014/main" val="10021"/>
                  </a:ext>
                </a:extLst>
              </a:tr>
              <a:tr h="190500">
                <a:tc>
                  <a:txBody>
                    <a:bodyPr/>
                    <a:lstStyle/>
                    <a:p>
                      <a:pPr algn="l" fontAlgn="b"/>
                      <a:r>
                        <a:rPr lang="de-DE" sz="1100" b="0" i="0" u="none" strike="noStrike" dirty="0">
                          <a:solidFill>
                            <a:srgbClr val="000000"/>
                          </a:solidFill>
                          <a:effectLst/>
                          <a:latin typeface="Calibri"/>
                        </a:rPr>
                        <a:t>Griechenland</a:t>
                      </a:r>
                    </a:p>
                  </a:txBody>
                  <a:tcPr marL="9525" marR="9525" marT="9525" marB="0" anchor="b"/>
                </a:tc>
                <a:tc>
                  <a:txBody>
                    <a:bodyPr/>
                    <a:lstStyle/>
                    <a:p>
                      <a:pPr algn="r" fontAlgn="b"/>
                      <a:r>
                        <a:rPr lang="de-DE" sz="1100" b="0" i="0" u="none" strike="noStrike">
                          <a:solidFill>
                            <a:srgbClr val="000000"/>
                          </a:solidFill>
                          <a:effectLst/>
                          <a:latin typeface="Calibri" panose="020F0502020204030204" pitchFamily="34" charset="0"/>
                        </a:rPr>
                        <a:t>109,05</a:t>
                      </a:r>
                    </a:p>
                  </a:txBody>
                  <a:tcPr marL="6350" marR="6350" marT="6350" marB="0" anchor="b"/>
                </a:tc>
                <a:extLst>
                  <a:ext uri="{0D108BD9-81ED-4DB2-BD59-A6C34878D82A}">
                    <a16:rowId xmlns="" xmlns:a16="http://schemas.microsoft.com/office/drawing/2014/main" val="10022"/>
                  </a:ext>
                </a:extLst>
              </a:tr>
              <a:tr h="190500">
                <a:tc>
                  <a:txBody>
                    <a:bodyPr/>
                    <a:lstStyle/>
                    <a:p>
                      <a:pPr algn="l" fontAlgn="b"/>
                      <a:r>
                        <a:rPr lang="de-DE" sz="1100" b="0" i="0" u="none" strike="noStrike" dirty="0">
                          <a:solidFill>
                            <a:srgbClr val="000000"/>
                          </a:solidFill>
                          <a:effectLst/>
                          <a:latin typeface="Calibri"/>
                        </a:rPr>
                        <a:t>Irland</a:t>
                      </a:r>
                    </a:p>
                  </a:txBody>
                  <a:tcPr marL="9525" marR="9525" marT="9525" marB="0" anchor="b"/>
                </a:tc>
                <a:tc>
                  <a:txBody>
                    <a:bodyPr/>
                    <a:lstStyle/>
                    <a:p>
                      <a:pPr algn="r" fontAlgn="b"/>
                      <a:r>
                        <a:rPr lang="de-DE" sz="1100" b="0" i="0" u="none" strike="noStrike">
                          <a:solidFill>
                            <a:srgbClr val="000000"/>
                          </a:solidFill>
                          <a:effectLst/>
                          <a:latin typeface="Calibri" panose="020F0502020204030204" pitchFamily="34" charset="0"/>
                        </a:rPr>
                        <a:t>105,26</a:t>
                      </a:r>
                    </a:p>
                  </a:txBody>
                  <a:tcPr marL="6350" marR="6350" marT="6350" marB="0" anchor="b"/>
                </a:tc>
                <a:extLst>
                  <a:ext uri="{0D108BD9-81ED-4DB2-BD59-A6C34878D82A}">
                    <a16:rowId xmlns="" xmlns:a16="http://schemas.microsoft.com/office/drawing/2014/main" val="10023"/>
                  </a:ext>
                </a:extLst>
              </a:tr>
              <a:tr h="190500">
                <a:tc>
                  <a:txBody>
                    <a:bodyPr/>
                    <a:lstStyle/>
                    <a:p>
                      <a:pPr algn="l" fontAlgn="b"/>
                      <a:r>
                        <a:rPr lang="de-DE" sz="1100" b="0" i="0" u="none" strike="noStrike" dirty="0">
                          <a:solidFill>
                            <a:srgbClr val="000000"/>
                          </a:solidFill>
                          <a:effectLst/>
                          <a:latin typeface="Calibri"/>
                        </a:rPr>
                        <a:t>Schweden</a:t>
                      </a:r>
                    </a:p>
                  </a:txBody>
                  <a:tcPr marL="9525" marR="9525" marT="9525" marB="0" anchor="b"/>
                </a:tc>
                <a:tc>
                  <a:txBody>
                    <a:bodyPr/>
                    <a:lstStyle/>
                    <a:p>
                      <a:pPr algn="r" fontAlgn="b"/>
                      <a:r>
                        <a:rPr lang="de-DE" sz="1100" b="0" i="0" u="none" strike="noStrike">
                          <a:solidFill>
                            <a:srgbClr val="000000"/>
                          </a:solidFill>
                          <a:effectLst/>
                          <a:latin typeface="Calibri" panose="020F0502020204030204" pitchFamily="34" charset="0"/>
                        </a:rPr>
                        <a:t>97,9</a:t>
                      </a:r>
                    </a:p>
                  </a:txBody>
                  <a:tcPr marL="6350" marR="6350" marT="6350" marB="0" anchor="b"/>
                </a:tc>
                <a:extLst>
                  <a:ext uri="{0D108BD9-81ED-4DB2-BD59-A6C34878D82A}">
                    <a16:rowId xmlns="" xmlns:a16="http://schemas.microsoft.com/office/drawing/2014/main" val="10024"/>
                  </a:ext>
                </a:extLst>
              </a:tr>
              <a:tr h="190500">
                <a:tc>
                  <a:txBody>
                    <a:bodyPr/>
                    <a:lstStyle/>
                    <a:p>
                      <a:pPr algn="l" fontAlgn="b"/>
                      <a:r>
                        <a:rPr lang="de-DE" sz="1100" b="0" i="0" u="none" strike="noStrike" dirty="0">
                          <a:solidFill>
                            <a:srgbClr val="000000"/>
                          </a:solidFill>
                          <a:effectLst/>
                          <a:latin typeface="Calibri"/>
                        </a:rPr>
                        <a:t>Lettland</a:t>
                      </a:r>
                    </a:p>
                  </a:txBody>
                  <a:tcPr marL="9525" marR="9525" marT="9525" marB="0" anchor="b"/>
                </a:tc>
                <a:tc>
                  <a:txBody>
                    <a:bodyPr/>
                    <a:lstStyle/>
                    <a:p>
                      <a:pPr algn="r" fontAlgn="b"/>
                      <a:r>
                        <a:rPr lang="de-DE" sz="1100" b="0" i="0" u="none" strike="noStrike">
                          <a:solidFill>
                            <a:srgbClr val="000000"/>
                          </a:solidFill>
                          <a:effectLst/>
                          <a:latin typeface="Calibri" panose="020F0502020204030204" pitchFamily="34" charset="0"/>
                        </a:rPr>
                        <a:t>86,33</a:t>
                      </a:r>
                    </a:p>
                  </a:txBody>
                  <a:tcPr marL="6350" marR="6350" marT="6350" marB="0" anchor="b"/>
                </a:tc>
                <a:extLst>
                  <a:ext uri="{0D108BD9-81ED-4DB2-BD59-A6C34878D82A}">
                    <a16:rowId xmlns="" xmlns:a16="http://schemas.microsoft.com/office/drawing/2014/main" val="10025"/>
                  </a:ext>
                </a:extLst>
              </a:tr>
              <a:tr h="190500">
                <a:tc>
                  <a:txBody>
                    <a:bodyPr/>
                    <a:lstStyle/>
                    <a:p>
                      <a:pPr algn="l" fontAlgn="b"/>
                      <a:r>
                        <a:rPr lang="de-DE" sz="1100" b="0" i="0" u="none" strike="noStrike" dirty="0">
                          <a:solidFill>
                            <a:srgbClr val="000000"/>
                          </a:solidFill>
                          <a:effectLst/>
                          <a:latin typeface="Calibri"/>
                        </a:rPr>
                        <a:t>Norwegen</a:t>
                      </a:r>
                    </a:p>
                  </a:txBody>
                  <a:tcPr marL="9525" marR="9525" marT="9525" marB="0" anchor="b"/>
                </a:tc>
                <a:tc>
                  <a:txBody>
                    <a:bodyPr/>
                    <a:lstStyle/>
                    <a:p>
                      <a:pPr algn="r" fontAlgn="b"/>
                      <a:r>
                        <a:rPr lang="de-DE" sz="1100" b="0" i="0" u="none" strike="noStrike" dirty="0">
                          <a:solidFill>
                            <a:srgbClr val="000000"/>
                          </a:solidFill>
                          <a:effectLst/>
                          <a:latin typeface="Calibri" panose="020F0502020204030204" pitchFamily="34" charset="0"/>
                        </a:rPr>
                        <a:t>74,32</a:t>
                      </a:r>
                    </a:p>
                  </a:txBody>
                  <a:tcPr marL="6350" marR="6350" marT="6350" marB="0" anchor="b"/>
                </a:tc>
                <a:extLst>
                  <a:ext uri="{0D108BD9-81ED-4DB2-BD59-A6C34878D82A}">
                    <a16:rowId xmlns="" xmlns:a16="http://schemas.microsoft.com/office/drawing/2014/main" val="10026"/>
                  </a:ext>
                </a:extLst>
              </a:tr>
            </a:tbl>
          </a:graphicData>
        </a:graphic>
      </p:graphicFrame>
      <p:graphicFrame>
        <p:nvGraphicFramePr>
          <p:cNvPr id="10" name="Tabelle 9">
            <a:extLst>
              <a:ext uri="{FF2B5EF4-FFF2-40B4-BE49-F238E27FC236}">
                <a16:creationId xmlns="" xmlns:a16="http://schemas.microsoft.com/office/drawing/2014/main" id="{315E3D9A-CA3C-4D17-8DDD-A555F60D76D2}"/>
              </a:ext>
            </a:extLst>
          </p:cNvPr>
          <p:cNvGraphicFramePr>
            <a:graphicFrameLocks noGrp="1"/>
          </p:cNvGraphicFramePr>
          <p:nvPr>
            <p:extLst>
              <p:ext uri="{D42A27DB-BD31-4B8C-83A1-F6EECF244321}">
                <p14:modId xmlns:p14="http://schemas.microsoft.com/office/powerpoint/2010/main" val="2336198093"/>
              </p:ext>
            </p:extLst>
          </p:nvPr>
        </p:nvGraphicFramePr>
        <p:xfrm>
          <a:off x="3203848" y="1916832"/>
          <a:ext cx="1872208" cy="603885"/>
        </p:xfrm>
        <a:graphic>
          <a:graphicData uri="http://schemas.openxmlformats.org/drawingml/2006/table">
            <a:tbl>
              <a:tblPr>
                <a:tableStyleId>{21E4AEA4-8DFA-4A89-87EB-49C32662AFE0}</a:tableStyleId>
              </a:tblPr>
              <a:tblGrid>
                <a:gridCol w="936104">
                  <a:extLst>
                    <a:ext uri="{9D8B030D-6E8A-4147-A177-3AD203B41FA5}">
                      <a16:colId xmlns="" xmlns:a16="http://schemas.microsoft.com/office/drawing/2014/main" val="20000"/>
                    </a:ext>
                  </a:extLst>
                </a:gridCol>
                <a:gridCol w="936104">
                  <a:extLst>
                    <a:ext uri="{9D8B030D-6E8A-4147-A177-3AD203B41FA5}">
                      <a16:colId xmlns="" xmlns:a16="http://schemas.microsoft.com/office/drawing/2014/main" val="20001"/>
                    </a:ext>
                  </a:extLst>
                </a:gridCol>
              </a:tblGrid>
              <a:tr h="165248">
                <a:tc>
                  <a:txBody>
                    <a:bodyPr/>
                    <a:lstStyle/>
                    <a:p>
                      <a:pPr algn="l" fontAlgn="b"/>
                      <a:r>
                        <a:rPr lang="de-DE" sz="1400" b="1" u="none" strike="noStrike" dirty="0">
                          <a:effectLst/>
                          <a:latin typeface="+mn-lt"/>
                        </a:rPr>
                        <a:t>Land</a:t>
                      </a:r>
                      <a:endParaRPr lang="de-DE" sz="1400" b="1" i="0" u="none" strike="noStrike" dirty="0">
                        <a:solidFill>
                          <a:srgbClr val="000000"/>
                        </a:solidFill>
                        <a:effectLst/>
                        <a:latin typeface="+mn-lt"/>
                      </a:endParaRPr>
                    </a:p>
                  </a:txBody>
                  <a:tcPr marL="9525" marR="9525" marT="9525" marB="0" anchor="b"/>
                </a:tc>
                <a:tc>
                  <a:txBody>
                    <a:bodyPr/>
                    <a:lstStyle/>
                    <a:p>
                      <a:pPr algn="l" fontAlgn="b"/>
                      <a:r>
                        <a:rPr lang="de-DE" sz="1400" b="1" u="none" strike="noStrike" dirty="0">
                          <a:effectLst/>
                          <a:latin typeface="+mn-lt"/>
                        </a:rPr>
                        <a:t>Inzidenz 7T</a:t>
                      </a:r>
                      <a:endParaRPr lang="de-DE" sz="1400" b="1" i="0" u="none" strike="noStrike" dirty="0">
                        <a:solidFill>
                          <a:srgbClr val="000000"/>
                        </a:solidFill>
                        <a:effectLst/>
                        <a:latin typeface="+mn-lt"/>
                      </a:endParaRPr>
                    </a:p>
                  </a:txBody>
                  <a:tcPr marL="9525" marR="9525" marT="9525" marB="0" anchor="b"/>
                </a:tc>
                <a:extLst>
                  <a:ext uri="{0D108BD9-81ED-4DB2-BD59-A6C34878D82A}">
                    <a16:rowId xmlns="" xmlns:a16="http://schemas.microsoft.com/office/drawing/2014/main" val="10000"/>
                  </a:ext>
                </a:extLst>
              </a:tr>
              <a:tr h="190500">
                <a:tc>
                  <a:txBody>
                    <a:bodyPr/>
                    <a:lstStyle/>
                    <a:p>
                      <a:pPr algn="l" fontAlgn="b"/>
                      <a:r>
                        <a:rPr lang="de-DE" sz="1100" b="0" i="0" u="none" strike="noStrike" dirty="0">
                          <a:solidFill>
                            <a:srgbClr val="000000"/>
                          </a:solidFill>
                          <a:effectLst/>
                          <a:latin typeface="Calibri" panose="020F0502020204030204" pitchFamily="34" charset="0"/>
                        </a:rPr>
                        <a:t>Estland</a:t>
                      </a:r>
                    </a:p>
                  </a:txBody>
                  <a:tcPr marL="9525" marR="9525" marT="9525" marB="0" anchor="b"/>
                </a:tc>
                <a:tc>
                  <a:txBody>
                    <a:bodyPr/>
                    <a:lstStyle/>
                    <a:p>
                      <a:pPr algn="r" fontAlgn="b"/>
                      <a:r>
                        <a:rPr lang="de-DE" sz="1100" b="0" i="0" u="none" strike="noStrike" dirty="0" smtClean="0">
                          <a:solidFill>
                            <a:srgbClr val="000000"/>
                          </a:solidFill>
                          <a:effectLst/>
                          <a:latin typeface="Calibri" panose="020F0502020204030204" pitchFamily="34" charset="0"/>
                        </a:rPr>
                        <a:t>46,65</a:t>
                      </a:r>
                      <a:endParaRPr lang="de-DE" sz="1100" b="0" i="0" u="none" strike="noStrike" dirty="0">
                        <a:solidFill>
                          <a:srgbClr val="000000"/>
                        </a:solidFill>
                        <a:effectLst/>
                        <a:latin typeface="Calibri" panose="020F0502020204030204" pitchFamily="34" charset="0"/>
                      </a:endParaRPr>
                    </a:p>
                  </a:txBody>
                  <a:tcPr marL="6350" marR="6350" marT="6350" marB="0" anchor="b">
                    <a:solidFill>
                      <a:srgbClr val="92D050"/>
                    </a:solidFill>
                  </a:tcPr>
                </a:tc>
                <a:extLst>
                  <a:ext uri="{0D108BD9-81ED-4DB2-BD59-A6C34878D82A}">
                    <a16:rowId xmlns="" xmlns:a16="http://schemas.microsoft.com/office/drawing/2014/main" val="10003"/>
                  </a:ext>
                </a:extLst>
              </a:tr>
              <a:tr h="190500">
                <a:tc>
                  <a:txBody>
                    <a:bodyPr/>
                    <a:lstStyle/>
                    <a:p>
                      <a:pPr algn="l" fontAlgn="b"/>
                      <a:r>
                        <a:rPr lang="de-DE" sz="1100" b="0" i="0" u="none" strike="noStrike" dirty="0">
                          <a:solidFill>
                            <a:srgbClr val="000000"/>
                          </a:solidFill>
                          <a:effectLst/>
                          <a:latin typeface="Calibri" panose="020F0502020204030204" pitchFamily="34" charset="0"/>
                        </a:rPr>
                        <a:t>Finnland</a:t>
                      </a:r>
                    </a:p>
                  </a:txBody>
                  <a:tcPr marL="9525" marR="9525" marT="9525" marB="0" anchor="b"/>
                </a:tc>
                <a:tc>
                  <a:txBody>
                    <a:bodyPr/>
                    <a:lstStyle/>
                    <a:p>
                      <a:pPr algn="r" fontAlgn="b"/>
                      <a:r>
                        <a:rPr lang="de-DE" sz="1100" b="0" i="0" u="none" strike="noStrike" dirty="0" smtClean="0">
                          <a:solidFill>
                            <a:srgbClr val="000000"/>
                          </a:solidFill>
                          <a:effectLst/>
                          <a:latin typeface="Calibri" panose="020F0502020204030204" pitchFamily="34" charset="0"/>
                        </a:rPr>
                        <a:t>25,92</a:t>
                      </a:r>
                      <a:endParaRPr lang="de-DE" sz="1100" b="0" i="0" u="none" strike="noStrike" dirty="0">
                        <a:solidFill>
                          <a:srgbClr val="000000"/>
                        </a:solidFill>
                        <a:effectLst/>
                        <a:latin typeface="Calibri" panose="020F0502020204030204" pitchFamily="34" charset="0"/>
                      </a:endParaRPr>
                    </a:p>
                  </a:txBody>
                  <a:tcPr marL="6350" marR="6350" marT="6350" marB="0" anchor="b">
                    <a:solidFill>
                      <a:srgbClr val="92D050"/>
                    </a:solidFill>
                  </a:tcPr>
                </a:tc>
                <a:extLst>
                  <a:ext uri="{0D108BD9-81ED-4DB2-BD59-A6C34878D82A}">
                    <a16:rowId xmlns="" xmlns:a16="http://schemas.microsoft.com/office/drawing/2014/main" val="10004"/>
                  </a:ext>
                </a:extLst>
              </a:tr>
            </a:tbl>
          </a:graphicData>
        </a:graphic>
      </p:graphicFrame>
    </p:spTree>
    <p:extLst>
      <p:ext uri="{BB962C8B-B14F-4D97-AF65-F5344CB8AC3E}">
        <p14:creationId xmlns:p14="http://schemas.microsoft.com/office/powerpoint/2010/main" val="9844650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107504" y="548680"/>
            <a:ext cx="4567748" cy="1815882"/>
          </a:xfrm>
          <a:prstGeom prst="rect">
            <a:avLst/>
          </a:prstGeom>
          <a:solidFill>
            <a:schemeClr val="bg1">
              <a:lumMod val="85000"/>
            </a:schemeClr>
          </a:solidFill>
        </p:spPr>
        <p:txBody>
          <a:bodyPr wrap="square" rtlCol="0">
            <a:spAutoFit/>
          </a:bodyPr>
          <a:lstStyle/>
          <a:p>
            <a:pPr marL="285750" indent="-285750">
              <a:buFont typeface="Wingdings" panose="05000000000000000000" pitchFamily="2" charset="2"/>
              <a:buChar char="§"/>
            </a:pPr>
            <a:r>
              <a:rPr lang="de-DE" sz="1400" b="1" dirty="0" smtClean="0"/>
              <a:t>102.281 </a:t>
            </a:r>
            <a:r>
              <a:rPr lang="de-DE" sz="1400" b="1" dirty="0"/>
              <a:t>Fälle </a:t>
            </a:r>
            <a:r>
              <a:rPr lang="de-DE" sz="1400" dirty="0">
                <a:latin typeface="Scala Sans OT" panose="020B0504030101020104" pitchFamily="34" charset="0"/>
              </a:rPr>
              <a:t>(ECDC, </a:t>
            </a:r>
            <a:r>
              <a:rPr lang="de-DE" sz="1400" dirty="0" smtClean="0">
                <a:latin typeface="Scala Sans OT" panose="020B0504030101020104" pitchFamily="34" charset="0"/>
              </a:rPr>
              <a:t>03.11.2020</a:t>
            </a:r>
            <a:r>
              <a:rPr lang="de-DE" sz="1400" dirty="0">
                <a:latin typeface="Scala Sans OT" panose="020B0504030101020104" pitchFamily="34" charset="0"/>
              </a:rPr>
              <a:t>)</a:t>
            </a:r>
          </a:p>
          <a:p>
            <a:pPr marL="742950" lvl="1" indent="-285750">
              <a:buFont typeface="Wingdings" panose="05000000000000000000" pitchFamily="2" charset="2"/>
              <a:buChar char="§"/>
            </a:pPr>
            <a:r>
              <a:rPr lang="de-DE" sz="1400" b="1" dirty="0" smtClean="0"/>
              <a:t>1.780 </a:t>
            </a:r>
            <a:r>
              <a:rPr lang="de-DE" sz="1400" b="1" dirty="0"/>
              <a:t>Todesfälle (Fallsterblichkeit : </a:t>
            </a:r>
            <a:r>
              <a:rPr lang="de-DE" sz="1400" b="1" dirty="0" smtClean="0"/>
              <a:t>1,74%)</a:t>
            </a:r>
            <a:endParaRPr lang="de-DE" sz="1400" b="1" dirty="0"/>
          </a:p>
          <a:p>
            <a:pPr marL="285750" indent="-285750">
              <a:buFont typeface="Wingdings" panose="05000000000000000000" pitchFamily="2" charset="2"/>
              <a:buChar char="§"/>
            </a:pPr>
            <a:r>
              <a:rPr lang="de-DE" sz="1400" b="1" dirty="0">
                <a:latin typeface="Scala Sans OT" panose="020B0504030101020104" pitchFamily="34" charset="0"/>
              </a:rPr>
              <a:t>7T-Inzidenz /100.000 </a:t>
            </a:r>
            <a:r>
              <a:rPr lang="de-DE" sz="1400" b="1" dirty="0" err="1">
                <a:latin typeface="Scala Sans OT" panose="020B0504030101020104" pitchFamily="34" charset="0"/>
              </a:rPr>
              <a:t>Ew</a:t>
            </a:r>
            <a:r>
              <a:rPr lang="de-DE" sz="1400" b="1" dirty="0">
                <a:latin typeface="Scala Sans OT" panose="020B0504030101020104" pitchFamily="34" charset="0"/>
              </a:rPr>
              <a:t>.: </a:t>
            </a:r>
            <a:r>
              <a:rPr lang="de-DE" sz="1400" b="1" dirty="0" smtClean="0">
                <a:latin typeface="Scala Sans OT" panose="020B0504030101020104" pitchFamily="34" charset="0"/>
              </a:rPr>
              <a:t>3,77</a:t>
            </a:r>
            <a:endParaRPr lang="de-DE" sz="1400" b="1" dirty="0">
              <a:latin typeface="Scala Sans OT" panose="020B0504030101020104" pitchFamily="34" charset="0"/>
            </a:endParaRPr>
          </a:p>
          <a:p>
            <a:pPr marL="742950" lvl="1" indent="-285750">
              <a:buFont typeface="Wingdings" panose="05000000000000000000" pitchFamily="2" charset="2"/>
              <a:buChar char="§"/>
            </a:pPr>
            <a:r>
              <a:rPr lang="de-DE" sz="1400" b="1" dirty="0">
                <a:latin typeface="Scala Sans OT" panose="020B0504030101020104" pitchFamily="34" charset="0"/>
              </a:rPr>
              <a:t>Fälle 7T: </a:t>
            </a:r>
            <a:r>
              <a:rPr lang="de-DE" sz="1400" b="1" dirty="0" smtClean="0">
                <a:latin typeface="Scala Sans OT" panose="020B0504030101020104" pitchFamily="34" charset="0"/>
              </a:rPr>
              <a:t>4.783</a:t>
            </a:r>
            <a:endParaRPr lang="de-DE" sz="1400" b="1" dirty="0">
              <a:latin typeface="Scala Sans OT" panose="020B0504030101020104" pitchFamily="34" charset="0"/>
            </a:endParaRPr>
          </a:p>
          <a:p>
            <a:pPr marL="742950" lvl="1" indent="-285750">
              <a:buFont typeface="Wingdings" panose="05000000000000000000" pitchFamily="2" charset="2"/>
              <a:buChar char="§"/>
            </a:pPr>
            <a:r>
              <a:rPr lang="de-DE" sz="1400" b="1" dirty="0">
                <a:latin typeface="Scala Sans OT" panose="020B0504030101020104" pitchFamily="34" charset="0"/>
              </a:rPr>
              <a:t>R </a:t>
            </a:r>
            <a:r>
              <a:rPr lang="de-DE" sz="1400" b="1" dirty="0" err="1">
                <a:latin typeface="Scala Sans OT" panose="020B0504030101020104" pitchFamily="34" charset="0"/>
              </a:rPr>
              <a:t>eff</a:t>
            </a:r>
            <a:r>
              <a:rPr lang="de-DE" sz="1400" b="1" dirty="0">
                <a:latin typeface="Scala Sans OT" panose="020B0504030101020104" pitchFamily="34" charset="0"/>
              </a:rPr>
              <a:t> 7T: 1,11</a:t>
            </a:r>
          </a:p>
          <a:p>
            <a:pPr marL="285750" indent="-285750">
              <a:buFont typeface="Wingdings" panose="05000000000000000000" pitchFamily="2" charset="2"/>
              <a:buChar char="§"/>
            </a:pPr>
            <a:r>
              <a:rPr lang="de-DE" sz="1400" b="1" dirty="0" err="1">
                <a:latin typeface="Scala Sans OT" panose="020B0504030101020104" pitchFamily="34" charset="0"/>
              </a:rPr>
              <a:t>Testrate</a:t>
            </a:r>
            <a:r>
              <a:rPr lang="de-DE" sz="1400" b="1" dirty="0">
                <a:latin typeface="Scala Sans OT" panose="020B0504030101020104" pitchFamily="34" charset="0"/>
              </a:rPr>
              <a:t> / 100.000 </a:t>
            </a:r>
            <a:r>
              <a:rPr lang="de-DE" sz="1400" b="1" dirty="0" err="1">
                <a:latin typeface="Scala Sans OT" panose="020B0504030101020104" pitchFamily="34" charset="0"/>
              </a:rPr>
              <a:t>Ew</a:t>
            </a:r>
            <a:r>
              <a:rPr lang="de-DE" sz="1400" b="1" dirty="0">
                <a:latin typeface="Scala Sans OT" panose="020B0504030101020104" pitchFamily="34" charset="0"/>
              </a:rPr>
              <a:t> / </a:t>
            </a:r>
            <a:r>
              <a:rPr lang="de-DE" sz="1400" b="1" dirty="0" smtClean="0">
                <a:latin typeface="Scala Sans OT" panose="020B0504030101020104" pitchFamily="34" charset="0"/>
              </a:rPr>
              <a:t>Tag: 17 </a:t>
            </a:r>
          </a:p>
          <a:p>
            <a:pPr marL="742950" lvl="1" indent="-285750">
              <a:buFont typeface="Wingdings" panose="05000000000000000000" pitchFamily="2" charset="2"/>
              <a:buChar char="§"/>
            </a:pPr>
            <a:r>
              <a:rPr lang="de-DE" sz="1400" b="1" dirty="0" smtClean="0">
                <a:latin typeface="Scala Sans OT" panose="020B0504030101020104" pitchFamily="34" charset="0"/>
              </a:rPr>
              <a:t>Testpositivität: 3,1% </a:t>
            </a:r>
            <a:r>
              <a:rPr lang="de-DE" sz="1400" dirty="0" smtClean="0">
                <a:latin typeface="Scala Sans OT" panose="020B0504030101020104" pitchFamily="34" charset="0"/>
              </a:rPr>
              <a:t>(</a:t>
            </a:r>
            <a:r>
              <a:rPr lang="de-DE" sz="1400" dirty="0" err="1" smtClean="0">
                <a:latin typeface="Scala Sans OT" panose="020B0504030101020104" pitchFamily="34" charset="0"/>
              </a:rPr>
              <a:t>Our</a:t>
            </a:r>
            <a:r>
              <a:rPr lang="de-DE" sz="1400" dirty="0" smtClean="0">
                <a:latin typeface="Scala Sans OT" panose="020B0504030101020104" pitchFamily="34" charset="0"/>
              </a:rPr>
              <a:t> World in Data; 29.10., 7-day </a:t>
            </a:r>
            <a:r>
              <a:rPr lang="de-DE" sz="1400" dirty="0" err="1" smtClean="0">
                <a:latin typeface="Scala Sans OT" panose="020B0504030101020104" pitchFamily="34" charset="0"/>
              </a:rPr>
              <a:t>rolling</a:t>
            </a:r>
            <a:r>
              <a:rPr lang="de-DE" sz="1400" dirty="0" smtClean="0">
                <a:latin typeface="Scala Sans OT" panose="020B0504030101020104" pitchFamily="34" charset="0"/>
              </a:rPr>
              <a:t> </a:t>
            </a:r>
            <a:r>
              <a:rPr lang="de-DE" sz="1400" dirty="0" err="1" smtClean="0">
                <a:latin typeface="Scala Sans OT" panose="020B0504030101020104" pitchFamily="34" charset="0"/>
              </a:rPr>
              <a:t>average</a:t>
            </a:r>
            <a:r>
              <a:rPr lang="de-DE" sz="1400" dirty="0" smtClean="0">
                <a:latin typeface="Scala Sans OT" panose="020B0504030101020104" pitchFamily="34" charset="0"/>
              </a:rPr>
              <a:t>)</a:t>
            </a:r>
            <a:endParaRPr lang="de-DE" sz="1400" b="1" dirty="0">
              <a:latin typeface="Scala Sans OT" panose="020B0504030101020104" pitchFamily="34" charset="0"/>
            </a:endParaRPr>
          </a:p>
        </p:txBody>
      </p:sp>
      <p:sp>
        <p:nvSpPr>
          <p:cNvPr id="9" name="Titel 4"/>
          <p:cNvSpPr txBox="1">
            <a:spLocks/>
          </p:cNvSpPr>
          <p:nvPr/>
        </p:nvSpPr>
        <p:spPr>
          <a:xfrm>
            <a:off x="525704" y="96833"/>
            <a:ext cx="8092592" cy="369332"/>
          </a:xfrm>
          <a:prstGeom prst="rect">
            <a:avLst/>
          </a:prstGeom>
        </p:spPr>
        <p:txBody>
          <a:bodyPr vert="horz" lIns="0" tIns="0" rIns="0" bIns="0" rtlCol="0" anchor="t" anchorCtr="0">
            <a:sp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de-DE" sz="2400" b="1" smtClean="0">
                <a:solidFill>
                  <a:srgbClr val="0070C0"/>
                </a:solidFill>
                <a:latin typeface="Scala Sans OT" panose="020B0504030101020104" pitchFamily="34" charset="0"/>
              </a:rPr>
              <a:t>COVID-19/ Japan</a:t>
            </a:r>
            <a:endParaRPr lang="en-GB" sz="2400" b="1" dirty="0">
              <a:solidFill>
                <a:srgbClr val="0070C0"/>
              </a:solidFill>
              <a:latin typeface="Scala Sans OT" panose="020B0504030101020104" pitchFamily="34" charset="0"/>
            </a:endParaRPr>
          </a:p>
        </p:txBody>
      </p:sp>
      <p:cxnSp>
        <p:nvCxnSpPr>
          <p:cNvPr id="11" name="Gerade Verbindung 10"/>
          <p:cNvCxnSpPr/>
          <p:nvPr/>
        </p:nvCxnSpPr>
        <p:spPr>
          <a:xfrm>
            <a:off x="0" y="466165"/>
            <a:ext cx="7236296" cy="0"/>
          </a:xfrm>
          <a:prstGeom prst="line">
            <a:avLst/>
          </a:prstGeom>
          <a:ln w="19050">
            <a:solidFill>
              <a:srgbClr val="006EC7"/>
            </a:solidFill>
          </a:ln>
        </p:spPr>
        <p:style>
          <a:lnRef idx="1">
            <a:schemeClr val="accent1"/>
          </a:lnRef>
          <a:fillRef idx="0">
            <a:schemeClr val="accent1"/>
          </a:fillRef>
          <a:effectRef idx="0">
            <a:schemeClr val="accent1"/>
          </a:effectRef>
          <a:fontRef idx="minor">
            <a:schemeClr val="tx1"/>
          </a:fontRef>
        </p:style>
      </p:cxnSp>
      <p:pic>
        <p:nvPicPr>
          <p:cNvPr id="1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504" y="2492896"/>
            <a:ext cx="7560840" cy="401419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4893" y="2492895"/>
            <a:ext cx="7560840" cy="401419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7" name="Textfeld 16"/>
          <p:cNvSpPr txBox="1"/>
          <p:nvPr/>
        </p:nvSpPr>
        <p:spPr>
          <a:xfrm>
            <a:off x="251520" y="5589240"/>
            <a:ext cx="1584176" cy="461665"/>
          </a:xfrm>
          <a:prstGeom prst="rect">
            <a:avLst/>
          </a:prstGeom>
          <a:noFill/>
        </p:spPr>
        <p:txBody>
          <a:bodyPr wrap="square" rtlCol="0">
            <a:spAutoFit/>
          </a:bodyPr>
          <a:lstStyle/>
          <a:p>
            <a:r>
              <a:rPr lang="de-DE" sz="1200" dirty="0" smtClean="0"/>
              <a:t>16.01.: erster Fall aus Wuhan importiert</a:t>
            </a:r>
            <a:endParaRPr lang="de-DE" sz="1200" dirty="0"/>
          </a:p>
        </p:txBody>
      </p:sp>
      <p:pic>
        <p:nvPicPr>
          <p:cNvPr id="512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04248" y="575890"/>
            <a:ext cx="2182488" cy="27090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23"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88024" y="72283"/>
            <a:ext cx="4320480" cy="5772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feld 1"/>
          <p:cNvSpPr txBox="1"/>
          <p:nvPr/>
        </p:nvSpPr>
        <p:spPr>
          <a:xfrm>
            <a:off x="6804248" y="3284984"/>
            <a:ext cx="1584176" cy="276999"/>
          </a:xfrm>
          <a:prstGeom prst="rect">
            <a:avLst/>
          </a:prstGeom>
          <a:noFill/>
        </p:spPr>
        <p:txBody>
          <a:bodyPr wrap="square" rtlCol="0">
            <a:spAutoFit/>
          </a:bodyPr>
          <a:lstStyle/>
          <a:p>
            <a:r>
              <a:rPr lang="de-DE" sz="1200" dirty="0" smtClean="0"/>
              <a:t>Stand 03.11.</a:t>
            </a:r>
            <a:endParaRPr lang="de-DE" sz="1200" dirty="0"/>
          </a:p>
        </p:txBody>
      </p:sp>
      <p:sp>
        <p:nvSpPr>
          <p:cNvPr id="3" name="Textfeld 2"/>
          <p:cNvSpPr txBox="1"/>
          <p:nvPr/>
        </p:nvSpPr>
        <p:spPr>
          <a:xfrm>
            <a:off x="134893" y="6507087"/>
            <a:ext cx="4077067" cy="338554"/>
          </a:xfrm>
          <a:prstGeom prst="rect">
            <a:avLst/>
          </a:prstGeom>
          <a:noFill/>
        </p:spPr>
        <p:txBody>
          <a:bodyPr wrap="square" rtlCol="0">
            <a:spAutoFit/>
          </a:bodyPr>
          <a:lstStyle/>
          <a:p>
            <a:r>
              <a:rPr lang="de-DE" sz="1600" dirty="0" smtClean="0"/>
              <a:t>bestätigte Fälle  / Tag; Stand 03.11. </a:t>
            </a:r>
            <a:endParaRPr lang="de-DE" sz="1600" dirty="0"/>
          </a:p>
        </p:txBody>
      </p:sp>
      <p:sp>
        <p:nvSpPr>
          <p:cNvPr id="4" name="Textfeld 3"/>
          <p:cNvSpPr txBox="1"/>
          <p:nvPr/>
        </p:nvSpPr>
        <p:spPr>
          <a:xfrm>
            <a:off x="4701231" y="1273115"/>
            <a:ext cx="2067668" cy="584775"/>
          </a:xfrm>
          <a:prstGeom prst="rect">
            <a:avLst/>
          </a:prstGeom>
          <a:noFill/>
        </p:spPr>
        <p:txBody>
          <a:bodyPr wrap="square" rtlCol="0">
            <a:spAutoFit/>
          </a:bodyPr>
          <a:lstStyle/>
          <a:p>
            <a:r>
              <a:rPr lang="de-DE" sz="1600" dirty="0"/>
              <a:t>„Clusters </a:t>
            </a:r>
            <a:r>
              <a:rPr lang="de-DE" sz="1600" dirty="0" err="1"/>
              <a:t>of</a:t>
            </a:r>
            <a:r>
              <a:rPr lang="de-DE" sz="1600" dirty="0"/>
              <a:t> </a:t>
            </a:r>
            <a:r>
              <a:rPr lang="de-DE" sz="1600" dirty="0" err="1"/>
              <a:t>cases</a:t>
            </a:r>
            <a:r>
              <a:rPr lang="de-DE" sz="1600" dirty="0"/>
              <a:t>“ </a:t>
            </a:r>
            <a:endParaRPr lang="de-DE" sz="1600" dirty="0" smtClean="0"/>
          </a:p>
          <a:p>
            <a:r>
              <a:rPr lang="de-DE" sz="1600" dirty="0" smtClean="0"/>
              <a:t>(</a:t>
            </a:r>
            <a:r>
              <a:rPr lang="de-DE" sz="1600" dirty="0"/>
              <a:t>WHO </a:t>
            </a:r>
            <a:r>
              <a:rPr lang="de-DE" sz="1600" dirty="0" err="1"/>
              <a:t>SitRep</a:t>
            </a:r>
            <a:r>
              <a:rPr lang="de-DE" sz="1600" dirty="0"/>
              <a:t>, 27.10</a:t>
            </a:r>
            <a:r>
              <a:rPr lang="de-DE" sz="1600" dirty="0" smtClean="0"/>
              <a:t>.)</a:t>
            </a:r>
            <a:endParaRPr lang="de-DE" sz="1600" dirty="0"/>
          </a:p>
        </p:txBody>
      </p:sp>
    </p:spTree>
    <p:extLst>
      <p:ext uri="{BB962C8B-B14F-4D97-AF65-F5344CB8AC3E}">
        <p14:creationId xmlns:p14="http://schemas.microsoft.com/office/powerpoint/2010/main" val="21510150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Inhaltsplatzhalter 1"/>
          <p:cNvSpPr>
            <a:spLocks noGrp="1"/>
          </p:cNvSpPr>
          <p:nvPr>
            <p:ph sz="quarter" idx="4294967295"/>
          </p:nvPr>
        </p:nvSpPr>
        <p:spPr>
          <a:xfrm>
            <a:off x="179512" y="620688"/>
            <a:ext cx="8784976" cy="3634644"/>
          </a:xfrm>
          <a:prstGeom prst="rect">
            <a:avLst/>
          </a:prstGeom>
          <a:noFill/>
        </p:spPr>
        <p:txBody>
          <a:bodyPr>
            <a:noAutofit/>
          </a:bodyPr>
          <a:lstStyle/>
          <a:p>
            <a:pPr marL="0" indent="0">
              <a:buNone/>
            </a:pPr>
            <a:r>
              <a:rPr lang="de-DE" sz="1800" b="1" dirty="0" smtClean="0">
                <a:solidFill>
                  <a:srgbClr val="0070C0"/>
                </a:solidFill>
              </a:rPr>
              <a:t>Überblick der Maßnahmen</a:t>
            </a:r>
            <a:endParaRPr lang="de-DE" sz="1800" b="1" dirty="0" smtClean="0">
              <a:solidFill>
                <a:srgbClr val="0070C0"/>
              </a:solidFill>
            </a:endParaRPr>
          </a:p>
          <a:p>
            <a:pPr>
              <a:buClr>
                <a:srgbClr val="0070C0"/>
              </a:buClr>
              <a:buFont typeface="Wingdings" panose="05000000000000000000" pitchFamily="2" charset="2"/>
              <a:buChar char="§"/>
            </a:pPr>
            <a:r>
              <a:rPr lang="de-DE" sz="1800" dirty="0" smtClean="0"/>
              <a:t>relativ </a:t>
            </a:r>
            <a:r>
              <a:rPr lang="de-DE" sz="1800" dirty="0" smtClean="0"/>
              <a:t>„locker“ (</a:t>
            </a:r>
            <a:r>
              <a:rPr lang="de-DE" sz="1800" dirty="0" err="1" smtClean="0"/>
              <a:t>Government</a:t>
            </a:r>
            <a:r>
              <a:rPr lang="de-DE" sz="1800" dirty="0" smtClean="0"/>
              <a:t> Response </a:t>
            </a:r>
            <a:r>
              <a:rPr lang="de-DE" sz="1800" dirty="0" err="1" smtClean="0"/>
              <a:t>Stringency</a:t>
            </a:r>
            <a:r>
              <a:rPr lang="de-DE" sz="1800" dirty="0" smtClean="0"/>
              <a:t> Index, 38.89 / 100; Stand 03.11.) </a:t>
            </a:r>
          </a:p>
          <a:p>
            <a:pPr lvl="1">
              <a:buClr>
                <a:srgbClr val="0070C0"/>
              </a:buClr>
              <a:buFont typeface="Wingdings" panose="05000000000000000000" pitchFamily="2" charset="2"/>
              <a:buChar char="§"/>
            </a:pPr>
            <a:r>
              <a:rPr lang="de-DE" sz="1800" dirty="0" smtClean="0"/>
              <a:t>Auf Präfektur-Ebene eingeführt</a:t>
            </a:r>
          </a:p>
          <a:p>
            <a:pPr lvl="1">
              <a:buClr>
                <a:srgbClr val="0070C0"/>
              </a:buClr>
              <a:buFont typeface="Wingdings" panose="05000000000000000000" pitchFamily="2" charset="2"/>
              <a:buChar char="§"/>
            </a:pPr>
            <a:r>
              <a:rPr lang="de-DE" sz="1800" dirty="0" smtClean="0"/>
              <a:t>Frühe </a:t>
            </a:r>
            <a:r>
              <a:rPr lang="de-DE" sz="1800" dirty="0" smtClean="0"/>
              <a:t>Reisebeschränkungen</a:t>
            </a:r>
            <a:r>
              <a:rPr lang="de-DE" sz="1800" dirty="0"/>
              <a:t>, Massenveranstaltungsverbot </a:t>
            </a:r>
            <a:r>
              <a:rPr lang="de-DE" sz="1800" dirty="0" smtClean="0"/>
              <a:t>und Schulschließungen </a:t>
            </a:r>
            <a:endParaRPr lang="de-DE" sz="1800" dirty="0" smtClean="0"/>
          </a:p>
          <a:p>
            <a:pPr lvl="2">
              <a:buClr>
                <a:srgbClr val="0070C0"/>
              </a:buClr>
              <a:buFont typeface="Wingdings" panose="05000000000000000000" pitchFamily="2" charset="2"/>
              <a:buChar char="§"/>
            </a:pPr>
            <a:r>
              <a:rPr lang="de-DE" sz="1800" dirty="0" smtClean="0"/>
              <a:t>Relativ </a:t>
            </a:r>
            <a:r>
              <a:rPr lang="de-DE" sz="1800" dirty="0" smtClean="0"/>
              <a:t>strenge Reisebeschränkungen: Einreiseverbot („</a:t>
            </a:r>
            <a:r>
              <a:rPr lang="de-DE" sz="1800" dirty="0" err="1" smtClean="0"/>
              <a:t>foreign</a:t>
            </a:r>
            <a:r>
              <a:rPr lang="de-DE" sz="1800" dirty="0" smtClean="0"/>
              <a:t> </a:t>
            </a:r>
            <a:r>
              <a:rPr lang="de-DE" sz="1800" dirty="0" err="1" smtClean="0"/>
              <a:t>nationals</a:t>
            </a:r>
            <a:r>
              <a:rPr lang="de-DE" sz="1800" dirty="0" smtClean="0"/>
              <a:t>“) für viele Länder; 14-Tage Quarantäne und Test für Einreisende Bürger aus vielen Ländern</a:t>
            </a:r>
            <a:endParaRPr lang="de-DE" sz="1800" dirty="0"/>
          </a:p>
          <a:p>
            <a:pPr lvl="1">
              <a:buClr>
                <a:srgbClr val="0070C0"/>
              </a:buClr>
              <a:buFont typeface="Wingdings" panose="05000000000000000000" pitchFamily="2" charset="2"/>
              <a:buChar char="§"/>
            </a:pPr>
            <a:r>
              <a:rPr lang="de-DE" sz="1800" dirty="0" smtClean="0"/>
              <a:t>Kein </a:t>
            </a:r>
            <a:r>
              <a:rPr lang="de-DE" sz="1800" dirty="0" err="1"/>
              <a:t>social</a:t>
            </a:r>
            <a:r>
              <a:rPr lang="de-DE" sz="1800" dirty="0"/>
              <a:t> </a:t>
            </a:r>
            <a:r>
              <a:rPr lang="de-DE" sz="1800" dirty="0" err="1"/>
              <a:t>distancing</a:t>
            </a:r>
            <a:r>
              <a:rPr lang="de-DE" sz="1800" dirty="0"/>
              <a:t>, </a:t>
            </a:r>
            <a:r>
              <a:rPr lang="de-DE" sz="1800" dirty="0" smtClean="0"/>
              <a:t>aber „</a:t>
            </a:r>
            <a:r>
              <a:rPr lang="de-DE" sz="1800" dirty="0" err="1" smtClean="0"/>
              <a:t>three</a:t>
            </a:r>
            <a:r>
              <a:rPr lang="de-DE" sz="1800" dirty="0" smtClean="0"/>
              <a:t> </a:t>
            </a:r>
            <a:r>
              <a:rPr lang="de-DE" sz="1800" dirty="0" err="1"/>
              <a:t>Cs</a:t>
            </a:r>
            <a:r>
              <a:rPr lang="de-DE" sz="1800" dirty="0"/>
              <a:t>“ sollten vermieden werden:</a:t>
            </a:r>
          </a:p>
          <a:p>
            <a:pPr lvl="2">
              <a:buClr>
                <a:srgbClr val="0070C0"/>
              </a:buClr>
              <a:buFont typeface="Symbol" panose="05050102010706020507" pitchFamily="18" charset="2"/>
              <a:buChar char="-"/>
            </a:pPr>
            <a:r>
              <a:rPr lang="de-DE" sz="1800" dirty="0" err="1"/>
              <a:t>Closed</a:t>
            </a:r>
            <a:r>
              <a:rPr lang="de-DE" sz="1800" dirty="0"/>
              <a:t> </a:t>
            </a:r>
            <a:r>
              <a:rPr lang="de-DE" sz="1800" dirty="0" err="1"/>
              <a:t>spaces</a:t>
            </a:r>
            <a:r>
              <a:rPr lang="de-DE" sz="1800" dirty="0"/>
              <a:t> </a:t>
            </a:r>
            <a:r>
              <a:rPr lang="de-DE" sz="1800" dirty="0" err="1"/>
              <a:t>with</a:t>
            </a:r>
            <a:r>
              <a:rPr lang="de-DE" sz="1800" dirty="0"/>
              <a:t> </a:t>
            </a:r>
            <a:r>
              <a:rPr lang="de-DE" sz="1800" dirty="0" err="1"/>
              <a:t>poor</a:t>
            </a:r>
            <a:r>
              <a:rPr lang="de-DE" sz="1800" dirty="0"/>
              <a:t> </a:t>
            </a:r>
            <a:r>
              <a:rPr lang="de-DE" sz="1800" dirty="0" err="1"/>
              <a:t>ventilation</a:t>
            </a:r>
            <a:r>
              <a:rPr lang="de-DE" sz="1800" dirty="0"/>
              <a:t> </a:t>
            </a:r>
          </a:p>
          <a:p>
            <a:pPr lvl="2">
              <a:buClr>
                <a:srgbClr val="0070C0"/>
              </a:buClr>
              <a:buFont typeface="Symbol" panose="05050102010706020507" pitchFamily="18" charset="2"/>
              <a:buChar char="-"/>
            </a:pPr>
            <a:r>
              <a:rPr lang="de-DE" sz="1800" dirty="0" err="1"/>
              <a:t>Crowded</a:t>
            </a:r>
            <a:r>
              <a:rPr lang="de-DE" sz="1800" dirty="0"/>
              <a:t> </a:t>
            </a:r>
            <a:r>
              <a:rPr lang="de-DE" sz="1800" dirty="0" err="1"/>
              <a:t>spaces</a:t>
            </a:r>
            <a:endParaRPr lang="de-DE" sz="1800" dirty="0"/>
          </a:p>
          <a:p>
            <a:pPr lvl="2">
              <a:buClr>
                <a:srgbClr val="0070C0"/>
              </a:buClr>
              <a:buFont typeface="Symbol" panose="05050102010706020507" pitchFamily="18" charset="2"/>
              <a:buChar char="-"/>
            </a:pPr>
            <a:r>
              <a:rPr lang="de-DE" sz="1800" dirty="0"/>
              <a:t>Close-</a:t>
            </a:r>
            <a:r>
              <a:rPr lang="de-DE" sz="1800" dirty="0" err="1"/>
              <a:t>contact</a:t>
            </a:r>
            <a:r>
              <a:rPr lang="de-DE" sz="1800" dirty="0"/>
              <a:t> </a:t>
            </a:r>
            <a:r>
              <a:rPr lang="de-DE" sz="1800" dirty="0" err="1"/>
              <a:t>settings</a:t>
            </a:r>
            <a:r>
              <a:rPr lang="de-DE" sz="1800" dirty="0"/>
              <a:t> (ex. </a:t>
            </a:r>
            <a:r>
              <a:rPr lang="de-DE" sz="1800" dirty="0" err="1"/>
              <a:t>close</a:t>
            </a:r>
            <a:r>
              <a:rPr lang="de-DE" sz="1800" dirty="0"/>
              <a:t>-range </a:t>
            </a:r>
            <a:r>
              <a:rPr lang="de-DE" sz="1800" dirty="0" err="1"/>
              <a:t>conversations</a:t>
            </a:r>
            <a:r>
              <a:rPr lang="de-DE" sz="1800" dirty="0" smtClean="0"/>
              <a:t>)</a:t>
            </a:r>
          </a:p>
          <a:p>
            <a:pPr lvl="1">
              <a:buClr>
                <a:srgbClr val="0070C0"/>
              </a:buClr>
              <a:buFont typeface="Wingdings" panose="05000000000000000000" pitchFamily="2" charset="2"/>
              <a:buChar char="§"/>
            </a:pPr>
            <a:r>
              <a:rPr lang="de-DE" sz="1800" dirty="0" smtClean="0"/>
              <a:t>Relativ wenig Testung im Vergleich zu vielen Ländern (17 / 100.000 </a:t>
            </a:r>
            <a:r>
              <a:rPr lang="de-DE" sz="1800" dirty="0" err="1" smtClean="0"/>
              <a:t>Ew</a:t>
            </a:r>
            <a:r>
              <a:rPr lang="de-DE" sz="1800" dirty="0" smtClean="0"/>
              <a:t> vs. DE 207 / 100.000 </a:t>
            </a:r>
            <a:r>
              <a:rPr lang="de-DE" sz="1800" dirty="0" err="1" smtClean="0"/>
              <a:t>Ew</a:t>
            </a:r>
            <a:r>
              <a:rPr lang="de-DE" sz="1800" dirty="0" smtClean="0"/>
              <a:t>)</a:t>
            </a:r>
          </a:p>
          <a:p>
            <a:pPr lvl="2">
              <a:buClr>
                <a:srgbClr val="0070C0"/>
              </a:buClr>
              <a:buFont typeface="Wingdings" panose="05000000000000000000" pitchFamily="2" charset="2"/>
              <a:buChar char="§"/>
            </a:pPr>
            <a:r>
              <a:rPr lang="de-DE" sz="1800" dirty="0"/>
              <a:t>„Cluster-</a:t>
            </a:r>
            <a:r>
              <a:rPr lang="de-DE" sz="1800" dirty="0" err="1"/>
              <a:t>based</a:t>
            </a:r>
            <a:r>
              <a:rPr lang="de-DE" sz="1800" dirty="0"/>
              <a:t>“ </a:t>
            </a:r>
            <a:r>
              <a:rPr lang="de-DE" sz="1800" dirty="0" err="1"/>
              <a:t>approach</a:t>
            </a:r>
            <a:r>
              <a:rPr lang="de-DE" sz="1800" dirty="0"/>
              <a:t>; Cluster Response </a:t>
            </a:r>
            <a:r>
              <a:rPr lang="de-DE" sz="1800" dirty="0" smtClean="0"/>
              <a:t>Teams </a:t>
            </a:r>
            <a:endParaRPr lang="de-DE" sz="1800" dirty="0" smtClean="0"/>
          </a:p>
          <a:p>
            <a:pPr lvl="1">
              <a:buClr>
                <a:srgbClr val="0070C0"/>
              </a:buClr>
              <a:buFont typeface="Wingdings" panose="05000000000000000000" pitchFamily="2" charset="2"/>
              <a:buChar char="§"/>
            </a:pPr>
            <a:r>
              <a:rPr lang="de-DE" sz="1800" dirty="0" smtClean="0"/>
              <a:t>Gute Kommunikation bzw. Bereitstellung von Informationen für die Öffentlichkeit (über z.B. Fallzahlen, Ausbrüche, Prognosen, Maßnahmen usw.)</a:t>
            </a:r>
          </a:p>
          <a:p>
            <a:pPr marL="457200" lvl="1" indent="0">
              <a:buClr>
                <a:srgbClr val="0070C0"/>
              </a:buClr>
              <a:buNone/>
            </a:pPr>
            <a:endParaRPr lang="de-DE" sz="1800" dirty="0"/>
          </a:p>
          <a:p>
            <a:pPr lvl="2">
              <a:buClr>
                <a:srgbClr val="0070C0"/>
              </a:buClr>
              <a:buFont typeface="Symbol" panose="05050102010706020507" pitchFamily="18" charset="2"/>
              <a:buChar char="-"/>
            </a:pPr>
            <a:endParaRPr lang="de-DE" sz="1800" dirty="0"/>
          </a:p>
        </p:txBody>
      </p:sp>
      <p:sp>
        <p:nvSpPr>
          <p:cNvPr id="9" name="Titel 4"/>
          <p:cNvSpPr txBox="1">
            <a:spLocks/>
          </p:cNvSpPr>
          <p:nvPr/>
        </p:nvSpPr>
        <p:spPr>
          <a:xfrm>
            <a:off x="525704" y="96833"/>
            <a:ext cx="8092592" cy="369332"/>
          </a:xfrm>
          <a:prstGeom prst="rect">
            <a:avLst/>
          </a:prstGeom>
        </p:spPr>
        <p:txBody>
          <a:bodyPr vert="horz" lIns="0" tIns="0" rIns="0" bIns="0" rtlCol="0" anchor="t" anchorCtr="0">
            <a:sp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de-DE" sz="2400" b="1" smtClean="0">
                <a:solidFill>
                  <a:srgbClr val="0070C0"/>
                </a:solidFill>
                <a:latin typeface="Scala Sans OT" panose="020B0504030101020104" pitchFamily="34" charset="0"/>
              </a:rPr>
              <a:t>COVID-19/ Japan</a:t>
            </a:r>
            <a:endParaRPr lang="en-GB" sz="2400" b="1" dirty="0">
              <a:solidFill>
                <a:srgbClr val="0070C0"/>
              </a:solidFill>
              <a:latin typeface="Scala Sans OT" panose="020B0504030101020104" pitchFamily="34" charset="0"/>
            </a:endParaRPr>
          </a:p>
        </p:txBody>
      </p:sp>
      <p:cxnSp>
        <p:nvCxnSpPr>
          <p:cNvPr id="11" name="Gerade Verbindung 10"/>
          <p:cNvCxnSpPr/>
          <p:nvPr/>
        </p:nvCxnSpPr>
        <p:spPr>
          <a:xfrm>
            <a:off x="0" y="466165"/>
            <a:ext cx="7236296" cy="0"/>
          </a:xfrm>
          <a:prstGeom prst="line">
            <a:avLst/>
          </a:prstGeom>
          <a:ln w="19050">
            <a:solidFill>
              <a:srgbClr val="006EC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712974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el 4"/>
          <p:cNvSpPr txBox="1">
            <a:spLocks/>
          </p:cNvSpPr>
          <p:nvPr/>
        </p:nvSpPr>
        <p:spPr>
          <a:xfrm>
            <a:off x="525704" y="96833"/>
            <a:ext cx="8092592" cy="369332"/>
          </a:xfrm>
          <a:prstGeom prst="rect">
            <a:avLst/>
          </a:prstGeom>
        </p:spPr>
        <p:txBody>
          <a:bodyPr vert="horz" lIns="0" tIns="0" rIns="0" bIns="0" rtlCol="0" anchor="t" anchorCtr="0">
            <a:sp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de-DE" sz="2400" b="1" dirty="0" smtClean="0">
                <a:solidFill>
                  <a:srgbClr val="0070C0"/>
                </a:solidFill>
                <a:latin typeface="Scala Sans OT" panose="020B0504030101020104" pitchFamily="34" charset="0"/>
              </a:rPr>
              <a:t>COVID-19/ Japan: Zusammenfassung</a:t>
            </a:r>
            <a:endParaRPr lang="en-GB" sz="2400" b="1" dirty="0">
              <a:solidFill>
                <a:srgbClr val="0070C0"/>
              </a:solidFill>
              <a:latin typeface="Scala Sans OT" panose="020B0504030101020104" pitchFamily="34" charset="0"/>
            </a:endParaRPr>
          </a:p>
        </p:txBody>
      </p:sp>
      <p:cxnSp>
        <p:nvCxnSpPr>
          <p:cNvPr id="11" name="Gerade Verbindung 10"/>
          <p:cNvCxnSpPr/>
          <p:nvPr/>
        </p:nvCxnSpPr>
        <p:spPr>
          <a:xfrm>
            <a:off x="0" y="466165"/>
            <a:ext cx="7236296" cy="0"/>
          </a:xfrm>
          <a:prstGeom prst="line">
            <a:avLst/>
          </a:prstGeom>
          <a:ln w="19050">
            <a:solidFill>
              <a:srgbClr val="006EC7"/>
            </a:solidFill>
          </a:ln>
        </p:spPr>
        <p:style>
          <a:lnRef idx="1">
            <a:schemeClr val="accent1"/>
          </a:lnRef>
          <a:fillRef idx="0">
            <a:schemeClr val="accent1"/>
          </a:fillRef>
          <a:effectRef idx="0">
            <a:schemeClr val="accent1"/>
          </a:effectRef>
          <a:fontRef idx="minor">
            <a:schemeClr val="tx1"/>
          </a:fontRef>
        </p:style>
      </p:cxnSp>
      <p:sp>
        <p:nvSpPr>
          <p:cNvPr id="2" name="Textfeld 1"/>
          <p:cNvSpPr txBox="1"/>
          <p:nvPr/>
        </p:nvSpPr>
        <p:spPr>
          <a:xfrm>
            <a:off x="251520" y="620688"/>
            <a:ext cx="8712968" cy="3785652"/>
          </a:xfrm>
          <a:prstGeom prst="rect">
            <a:avLst/>
          </a:prstGeom>
          <a:noFill/>
        </p:spPr>
        <p:txBody>
          <a:bodyPr wrap="square" rtlCol="0">
            <a:spAutoFit/>
          </a:bodyPr>
          <a:lstStyle/>
          <a:p>
            <a:pPr marL="285750" indent="-285750">
              <a:lnSpc>
                <a:spcPct val="200000"/>
              </a:lnSpc>
              <a:buClr>
                <a:srgbClr val="0070C0"/>
              </a:buClr>
              <a:buFont typeface="Wingdings" panose="05000000000000000000" pitchFamily="2" charset="2"/>
              <a:buChar char="§"/>
            </a:pPr>
            <a:r>
              <a:rPr lang="de-DE" sz="2000" dirty="0" smtClean="0"/>
              <a:t>SARS Erfahrung (2002-2004)</a:t>
            </a:r>
          </a:p>
          <a:p>
            <a:pPr marL="285750" indent="-285750">
              <a:lnSpc>
                <a:spcPct val="200000"/>
              </a:lnSpc>
              <a:buClr>
                <a:srgbClr val="0070C0"/>
              </a:buClr>
              <a:buFont typeface="Wingdings" panose="05000000000000000000" pitchFamily="2" charset="2"/>
              <a:buChar char="§"/>
            </a:pPr>
            <a:r>
              <a:rPr lang="de-DE" sz="2000" dirty="0"/>
              <a:t>S</a:t>
            </a:r>
            <a:r>
              <a:rPr lang="de-DE" sz="2000" dirty="0" smtClean="0"/>
              <a:t>chnelle </a:t>
            </a:r>
            <a:r>
              <a:rPr lang="de-DE" sz="2000" dirty="0" smtClean="0"/>
              <a:t>/ früh Einführung von Maßnahmen (z.B. </a:t>
            </a:r>
            <a:r>
              <a:rPr lang="de-DE" sz="2000" dirty="0" smtClean="0"/>
              <a:t>Reisebeschränkungen)</a:t>
            </a:r>
          </a:p>
          <a:p>
            <a:pPr marL="285750" indent="-285750">
              <a:lnSpc>
                <a:spcPct val="200000"/>
              </a:lnSpc>
              <a:buClr>
                <a:srgbClr val="0070C0"/>
              </a:buClr>
              <a:buFont typeface="Wingdings" panose="05000000000000000000" pitchFamily="2" charset="2"/>
              <a:buChar char="§"/>
            </a:pPr>
            <a:r>
              <a:rPr lang="de-DE" sz="2000" dirty="0"/>
              <a:t>H</a:t>
            </a:r>
            <a:r>
              <a:rPr lang="de-DE" sz="2000" dirty="0" smtClean="0"/>
              <a:t>ohe </a:t>
            </a:r>
            <a:r>
              <a:rPr lang="de-DE" sz="2000" dirty="0" smtClean="0"/>
              <a:t>Compliance der Bevölkerung bei </a:t>
            </a:r>
            <a:r>
              <a:rPr lang="de-DE" sz="2000" dirty="0" smtClean="0"/>
              <a:t> Empfehlungen </a:t>
            </a:r>
            <a:r>
              <a:rPr lang="de-DE" sz="2000" dirty="0" smtClean="0"/>
              <a:t>/Maßnahmen</a:t>
            </a:r>
          </a:p>
          <a:p>
            <a:pPr marL="285750" indent="-285750">
              <a:lnSpc>
                <a:spcPct val="200000"/>
              </a:lnSpc>
              <a:buClr>
                <a:srgbClr val="0070C0"/>
              </a:buClr>
              <a:buFont typeface="Wingdings" panose="05000000000000000000" pitchFamily="2" charset="2"/>
              <a:buChar char="§"/>
            </a:pPr>
            <a:r>
              <a:rPr lang="de-DE" sz="2000" dirty="0" smtClean="0"/>
              <a:t>Breite Akzeptanz /Nutzung von Masken </a:t>
            </a:r>
          </a:p>
          <a:p>
            <a:pPr marL="285750" indent="-285750">
              <a:lnSpc>
                <a:spcPct val="200000"/>
              </a:lnSpc>
              <a:buClr>
                <a:srgbClr val="0070C0"/>
              </a:buClr>
              <a:buFont typeface="Wingdings" panose="05000000000000000000" pitchFamily="2" charset="2"/>
              <a:buChar char="§"/>
            </a:pPr>
            <a:r>
              <a:rPr lang="de-DE" sz="2000" dirty="0" smtClean="0"/>
              <a:t>Wenig Testung im Vergleich zu vielen Ländern ( „</a:t>
            </a:r>
            <a:r>
              <a:rPr lang="de-DE" sz="2000" dirty="0" err="1" smtClean="0"/>
              <a:t>cluster</a:t>
            </a:r>
            <a:r>
              <a:rPr lang="de-DE" sz="2000" dirty="0" smtClean="0"/>
              <a:t> </a:t>
            </a:r>
            <a:r>
              <a:rPr lang="de-DE" sz="2000" dirty="0" err="1" smtClean="0"/>
              <a:t>approach</a:t>
            </a:r>
            <a:r>
              <a:rPr lang="de-DE" sz="2000" dirty="0" smtClean="0"/>
              <a:t>“)</a:t>
            </a:r>
          </a:p>
          <a:p>
            <a:pPr marL="285750" indent="-285750">
              <a:lnSpc>
                <a:spcPct val="200000"/>
              </a:lnSpc>
              <a:buClr>
                <a:srgbClr val="0070C0"/>
              </a:buClr>
              <a:buFont typeface="Wingdings" panose="05000000000000000000" pitchFamily="2" charset="2"/>
              <a:buChar char="§"/>
            </a:pPr>
            <a:r>
              <a:rPr lang="de-DE" sz="2000" dirty="0" smtClean="0"/>
              <a:t>Insel / Reisebeschränkungen</a:t>
            </a:r>
            <a:endParaRPr lang="de-DE" sz="2000" dirty="0"/>
          </a:p>
        </p:txBody>
      </p:sp>
    </p:spTree>
    <p:extLst>
      <p:ext uri="{BB962C8B-B14F-4D97-AF65-F5344CB8AC3E}">
        <p14:creationId xmlns:p14="http://schemas.microsoft.com/office/powerpoint/2010/main" val="16199936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4">
            <a:extLst>
              <a:ext uri="{FF2B5EF4-FFF2-40B4-BE49-F238E27FC236}">
                <a16:creationId xmlns="" xmlns:a16="http://schemas.microsoft.com/office/drawing/2014/main" id="{DF22780C-97B0-47EC-9FA3-0EB457CDCDF5}"/>
              </a:ext>
            </a:extLst>
          </p:cNvPr>
          <p:cNvSpPr>
            <a:spLocks noGrp="1"/>
          </p:cNvSpPr>
          <p:nvPr>
            <p:ph type="title"/>
          </p:nvPr>
        </p:nvSpPr>
        <p:spPr>
          <a:xfrm>
            <a:off x="179512" y="3059668"/>
            <a:ext cx="8092592" cy="369332"/>
          </a:xfrm>
        </p:spPr>
        <p:txBody>
          <a:bodyPr/>
          <a:lstStyle/>
          <a:p>
            <a:r>
              <a:rPr lang="de-DE" sz="2400" b="1" dirty="0">
                <a:solidFill>
                  <a:srgbClr val="0070C0"/>
                </a:solidFill>
                <a:latin typeface="Scala Sans OT" panose="020B0504030101020104" pitchFamily="34" charset="0"/>
              </a:rPr>
              <a:t>Hintergrund</a:t>
            </a:r>
            <a:endParaRPr lang="en-GB" sz="2400" b="1" dirty="0">
              <a:solidFill>
                <a:srgbClr val="0070C0"/>
              </a:solidFill>
              <a:latin typeface="Scala Sans OT" panose="020B0504030101020104" pitchFamily="34" charset="0"/>
            </a:endParaRPr>
          </a:p>
        </p:txBody>
      </p:sp>
    </p:spTree>
    <p:extLst>
      <p:ext uri="{BB962C8B-B14F-4D97-AF65-F5344CB8AC3E}">
        <p14:creationId xmlns:p14="http://schemas.microsoft.com/office/powerpoint/2010/main" val="35309009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4"/>
          <p:cNvSpPr>
            <a:spLocks noGrp="1"/>
          </p:cNvSpPr>
          <p:nvPr>
            <p:ph type="title"/>
          </p:nvPr>
        </p:nvSpPr>
        <p:spPr>
          <a:xfrm>
            <a:off x="525704" y="96833"/>
            <a:ext cx="8092592" cy="369332"/>
          </a:xfrm>
        </p:spPr>
        <p:txBody>
          <a:bodyPr/>
          <a:lstStyle/>
          <a:p>
            <a:pPr algn="l"/>
            <a:r>
              <a:rPr lang="de-DE" sz="2400" b="1" dirty="0" err="1" smtClean="0">
                <a:solidFill>
                  <a:srgbClr val="0070C0"/>
                </a:solidFill>
                <a:latin typeface="Scala Sans OT" panose="020B0504030101020104" pitchFamily="34" charset="0"/>
              </a:rPr>
              <a:t>Stringency</a:t>
            </a:r>
            <a:r>
              <a:rPr lang="de-DE" sz="2400" b="1" dirty="0" smtClean="0">
                <a:solidFill>
                  <a:srgbClr val="0070C0"/>
                </a:solidFill>
                <a:latin typeface="Scala Sans OT" panose="020B0504030101020104" pitchFamily="34" charset="0"/>
              </a:rPr>
              <a:t> Index</a:t>
            </a:r>
            <a:endParaRPr lang="en-GB" sz="2400" b="1" dirty="0">
              <a:solidFill>
                <a:srgbClr val="0070C0"/>
              </a:solidFill>
              <a:latin typeface="Scala Sans OT" panose="020B0504030101020104" pitchFamily="34" charset="0"/>
            </a:endParaRPr>
          </a:p>
        </p:txBody>
      </p:sp>
      <p:cxnSp>
        <p:nvCxnSpPr>
          <p:cNvPr id="8" name="Gerade Verbindung 7"/>
          <p:cNvCxnSpPr/>
          <p:nvPr/>
        </p:nvCxnSpPr>
        <p:spPr>
          <a:xfrm>
            <a:off x="0" y="466165"/>
            <a:ext cx="7236296" cy="0"/>
          </a:xfrm>
          <a:prstGeom prst="line">
            <a:avLst/>
          </a:prstGeom>
          <a:ln w="19050">
            <a:solidFill>
              <a:srgbClr val="006EC7"/>
            </a:solidFill>
          </a:ln>
        </p:spPr>
        <p:style>
          <a:lnRef idx="1">
            <a:schemeClr val="accent1"/>
          </a:lnRef>
          <a:fillRef idx="0">
            <a:schemeClr val="accent1"/>
          </a:fillRef>
          <a:effectRef idx="0">
            <a:schemeClr val="accent1"/>
          </a:effectRef>
          <a:fontRef idx="minor">
            <a:schemeClr val="tx1"/>
          </a:fontRef>
        </p:style>
      </p:cxn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0520" y="764704"/>
            <a:ext cx="8802960" cy="534465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145955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4"/>
          <p:cNvSpPr>
            <a:spLocks noGrp="1"/>
          </p:cNvSpPr>
          <p:nvPr>
            <p:ph type="title"/>
          </p:nvPr>
        </p:nvSpPr>
        <p:spPr>
          <a:xfrm>
            <a:off x="525704" y="96833"/>
            <a:ext cx="8092592" cy="369332"/>
          </a:xfrm>
        </p:spPr>
        <p:txBody>
          <a:bodyPr/>
          <a:lstStyle/>
          <a:p>
            <a:pPr algn="l"/>
            <a:r>
              <a:rPr lang="de-DE" sz="2400" b="1" dirty="0" err="1" smtClean="0">
                <a:solidFill>
                  <a:srgbClr val="0070C0"/>
                </a:solidFill>
                <a:latin typeface="Scala Sans OT" panose="020B0504030101020104" pitchFamily="34" charset="0"/>
              </a:rPr>
              <a:t>Stringency</a:t>
            </a:r>
            <a:r>
              <a:rPr lang="de-DE" sz="2400" b="1" dirty="0" smtClean="0">
                <a:solidFill>
                  <a:srgbClr val="0070C0"/>
                </a:solidFill>
                <a:latin typeface="Scala Sans OT" panose="020B0504030101020104" pitchFamily="34" charset="0"/>
              </a:rPr>
              <a:t> Index</a:t>
            </a:r>
            <a:endParaRPr lang="en-GB" sz="2400" b="1" dirty="0">
              <a:solidFill>
                <a:srgbClr val="0070C0"/>
              </a:solidFill>
              <a:latin typeface="Scala Sans OT" panose="020B0504030101020104" pitchFamily="34" charset="0"/>
            </a:endParaRPr>
          </a:p>
        </p:txBody>
      </p:sp>
      <p:cxnSp>
        <p:nvCxnSpPr>
          <p:cNvPr id="8" name="Gerade Verbindung 7"/>
          <p:cNvCxnSpPr/>
          <p:nvPr/>
        </p:nvCxnSpPr>
        <p:spPr>
          <a:xfrm>
            <a:off x="0" y="466165"/>
            <a:ext cx="7236296" cy="0"/>
          </a:xfrm>
          <a:prstGeom prst="line">
            <a:avLst/>
          </a:prstGeom>
          <a:ln w="19050">
            <a:solidFill>
              <a:srgbClr val="006EC7"/>
            </a:solidFill>
          </a:ln>
        </p:spPr>
        <p:style>
          <a:lnRef idx="1">
            <a:schemeClr val="accent1"/>
          </a:lnRef>
          <a:fillRef idx="0">
            <a:schemeClr val="accent1"/>
          </a:fillRef>
          <a:effectRef idx="0">
            <a:schemeClr val="accent1"/>
          </a:effectRef>
          <a:fontRef idx="minor">
            <a:schemeClr val="tx1"/>
          </a:fontRef>
        </p:style>
      </p:cxn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279" y="980728"/>
            <a:ext cx="9071442" cy="527015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16317751"/>
      </p:ext>
    </p:extLst>
  </p:cSld>
  <p:clrMapOvr>
    <a:masterClrMapping/>
  </p:clrMapOvr>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1274</Words>
  <Application>Microsoft Office PowerPoint</Application>
  <PresentationFormat>Bildschirmpräsentation (4:3)</PresentationFormat>
  <Paragraphs>424</Paragraphs>
  <Slides>11</Slides>
  <Notes>10</Notes>
  <HiddenSlides>0</HiddenSlides>
  <MMClips>0</MMClips>
  <ScaleCrop>false</ScaleCrop>
  <HeadingPairs>
    <vt:vector size="4" baseType="variant">
      <vt:variant>
        <vt:lpstr>Design</vt:lpstr>
      </vt:variant>
      <vt:variant>
        <vt:i4>1</vt:i4>
      </vt:variant>
      <vt:variant>
        <vt:lpstr>Folientitel</vt:lpstr>
      </vt:variant>
      <vt:variant>
        <vt:i4>11</vt:i4>
      </vt:variant>
    </vt:vector>
  </HeadingPairs>
  <TitlesOfParts>
    <vt:vector size="12" baseType="lpstr">
      <vt:lpstr>Larissa</vt:lpstr>
      <vt:lpstr>PowerPoint-Präsentation</vt:lpstr>
      <vt:lpstr>PowerPoint-Präsentation</vt:lpstr>
      <vt:lpstr>PowerPoint-Präsentation</vt:lpstr>
      <vt:lpstr>PowerPoint-Präsentation</vt:lpstr>
      <vt:lpstr>PowerPoint-Präsentation</vt:lpstr>
      <vt:lpstr>PowerPoint-Präsentation</vt:lpstr>
      <vt:lpstr>Hintergrund</vt:lpstr>
      <vt:lpstr>Stringency Index</vt:lpstr>
      <vt:lpstr>Stringency Index</vt:lpstr>
      <vt:lpstr>Stringency Index</vt:lpstr>
      <vt:lpstr>PowerPoint-Präsentation</vt:lpstr>
    </vt:vector>
  </TitlesOfParts>
  <Company>Robert Koch-Institut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McFarland, Sarah</dc:creator>
  <cp:lastModifiedBy>McFarland, Sarah</cp:lastModifiedBy>
  <cp:revision>1165</cp:revision>
  <dcterms:created xsi:type="dcterms:W3CDTF">2020-04-16T05:25:18Z</dcterms:created>
  <dcterms:modified xsi:type="dcterms:W3CDTF">2020-11-04T10:34:15Z</dcterms:modified>
</cp:coreProperties>
</file>