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64" r:id="rId2"/>
    <p:sldId id="365" r:id="rId3"/>
    <p:sldId id="383" r:id="rId4"/>
    <p:sldId id="592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64" autoAdjust="0"/>
    <p:restoredTop sz="97568" autoAdjust="0"/>
  </p:normalViewPr>
  <p:slideViewPr>
    <p:cSldViewPr>
      <p:cViewPr varScale="1">
        <p:scale>
          <a:sx n="87" d="100"/>
          <a:sy n="87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45EFB-BAFA-48EC-819D-9BECC4E90F40}" type="datetimeFigureOut">
              <a:rPr lang="de-DE" smtClean="0"/>
              <a:t>06.11.2020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83FEB-770A-496F-973B-C5810568E05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0121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aseline="0" dirty="0" smtClean="0"/>
              <a:t>Brasilien Platz 6 auf 9, Spanien und Polen jeweils einen Platz nach oben </a:t>
            </a: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Jersey, Peru wieder auf der Liste, Oman nicht mehr auf der Liste</a:t>
            </a: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aseline="0" dirty="0" smtClean="0"/>
              <a:t>Estland neu</a:t>
            </a: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Variant: four simultaneous changes in the spike protein (Amino acid changes: 69del, Y453F, I692V, M1229)</a:t>
            </a: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https://www.auswaertiges-amt.de/de/aussenpolitik/laender/china-node/chinasicherheit/200466#content_0</a:t>
            </a:r>
          </a:p>
          <a:p>
            <a:r>
              <a:rPr lang="de-DE" dirty="0" smtClean="0"/>
              <a:t>https://www.theguardian.com/world/2020/nov/05/china-bans-non-chinese-travellers-from-uk-belgium-and-philippines</a:t>
            </a:r>
          </a:p>
          <a:p>
            <a:r>
              <a:rPr lang="de-DE" dirty="0" smtClean="0"/>
              <a:t>https://www.afro.who.int/news/covid-19-hits-life-saving-health-services-africa</a:t>
            </a:r>
          </a:p>
          <a:p>
            <a:r>
              <a:rPr lang="de-DE" dirty="0" smtClean="0"/>
              <a:t>https://www.spiegel.de/wissenschaft/medizin/corona-gefaehrden-mutationen-bei-nerzen-die-impfstoffsuche-a-3fbac016-862f-43ca-824e-8035edbd5468</a:t>
            </a:r>
          </a:p>
          <a:p>
            <a:r>
              <a:rPr lang="de-DE" dirty="0" smtClean="0"/>
              <a:t>EWRS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8863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06.11.2020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456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06.11.2020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770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06.11.2020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27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06.11.2020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37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06.11.2020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782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06.11.2020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279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06.11.2020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608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06.11.2020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012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06.11.2020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706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06.11.2020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188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06.11.2020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707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911CA-0C0D-4F0F-84CF-C2416D7FF593}" type="datetimeFigureOut">
              <a:rPr lang="de-DE" smtClean="0"/>
              <a:t>06.11.2020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332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Top 10 Länder</a:t>
            </a:r>
            <a:r>
              <a:rPr kumimoji="0" lang="de-DE" sz="2400" b="1" i="0" u="none" strike="noStrike" kern="1200" cap="none" spc="0" normalizeH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nach Anzahl neuer Fälle in den letzten 7 Tagen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7" name="Textfeld 6"/>
          <p:cNvSpPr txBox="1"/>
          <p:nvPr/>
        </p:nvSpPr>
        <p:spPr>
          <a:xfrm>
            <a:off x="2597132" y="913705"/>
            <a:ext cx="39497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chemeClr val="tx2"/>
                </a:solidFill>
              </a:rPr>
              <a:t>48.171.562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Fälle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</a:p>
          <a:p>
            <a:r>
              <a:rPr lang="de-DE" sz="2400" b="1" dirty="0" smtClean="0">
                <a:solidFill>
                  <a:schemeClr val="tx2"/>
                </a:solidFill>
              </a:rPr>
              <a:t>1.226.241 </a:t>
            </a:r>
            <a:r>
              <a:rPr lang="en-US" sz="2400" b="1" dirty="0" smtClean="0">
                <a:solidFill>
                  <a:schemeClr val="tx2"/>
                </a:solidFill>
              </a:rPr>
              <a:t>Verstorbene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Calibri"/>
              </a:rPr>
              <a:t>(2,6%)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903640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>
                <a:solidFill>
                  <a:prstClr val="black"/>
                </a:solidFill>
              </a:rPr>
              <a:t>Quelle: ECDC, Stand: </a:t>
            </a:r>
            <a:r>
              <a:rPr lang="de-DE" sz="1400" i="1" dirty="0" smtClean="0">
                <a:solidFill>
                  <a:prstClr val="black"/>
                </a:solidFill>
              </a:rPr>
              <a:t>05.11.2020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242831"/>
              </p:ext>
            </p:extLst>
          </p:nvPr>
        </p:nvGraphicFramePr>
        <p:xfrm>
          <a:off x="110666" y="1744702"/>
          <a:ext cx="8925830" cy="4726033"/>
        </p:xfrm>
        <a:graphic>
          <a:graphicData uri="http://schemas.openxmlformats.org/drawingml/2006/table">
            <a:tbl>
              <a:tblPr firstRow="1" firstCol="1" bandRow="1"/>
              <a:tblGrid>
                <a:gridCol w="15090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79858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Fälle kumulativ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Neue Fälle in den letzten 7T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Veränderung % (7T)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7d-Inzidenz/ 100.000 Ew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 (7T)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CFR %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Trend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356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Vereinigte Staaten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9.486.486</a:t>
                      </a:r>
                      <a:endParaRPr lang="de-DE" sz="18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628.462</a:t>
                      </a:r>
                      <a:endParaRPr lang="de-DE" sz="18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20,45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190,98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2125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Indien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8.364.086</a:t>
                      </a:r>
                      <a:endParaRPr lang="de-DE" sz="18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323.883</a:t>
                      </a:r>
                      <a:endParaRPr lang="de-DE" sz="18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-2,81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Frankreich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1.543.321</a:t>
                      </a:r>
                      <a:endParaRPr lang="de-DE" sz="18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308.189</a:t>
                      </a:r>
                      <a:endParaRPr lang="de-DE" sz="18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10,97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459,9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Italien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790.377</a:t>
                      </a:r>
                      <a:endParaRPr lang="de-DE" sz="18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200.611</a:t>
                      </a:r>
                      <a:endParaRPr lang="de-DE" sz="18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43,17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332,36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5,03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Großbritannien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1.099.059</a:t>
                      </a:r>
                      <a:endParaRPr lang="de-DE" sz="18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156.784</a:t>
                      </a:r>
                      <a:endParaRPr lang="de-DE" sz="18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235,25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Spanien</a:t>
                      </a:r>
                      <a:endParaRPr lang="de-DE" sz="1800" b="1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1.284.408</a:t>
                      </a:r>
                      <a:endParaRPr lang="de-DE" sz="18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147.905</a:t>
                      </a:r>
                      <a:endParaRPr lang="de-DE" sz="18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12,73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315,11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Polen</a:t>
                      </a:r>
                      <a:endParaRPr lang="de-DE" sz="1800" b="1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439.536</a:t>
                      </a:r>
                      <a:endParaRPr lang="de-DE" sz="18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140.487</a:t>
                      </a:r>
                      <a:endParaRPr lang="de-DE" sz="18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45,63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369,97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113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Russische Föderation</a:t>
                      </a:r>
                      <a:endParaRPr lang="de-DE" sz="18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1.693.454</a:t>
                      </a:r>
                      <a:endParaRPr lang="de-DE" sz="18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129.478</a:t>
                      </a:r>
                      <a:endParaRPr lang="de-DE" sz="18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88,76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6179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Brasilien</a:t>
                      </a:r>
                      <a:endParaRPr lang="de-DE" sz="1800" b="1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5.590.025</a:t>
                      </a:r>
                      <a:endParaRPr lang="de-DE" sz="18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121.755</a:t>
                      </a:r>
                      <a:endParaRPr lang="de-DE" sz="18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-28,17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57,69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Deutschland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597.583</a:t>
                      </a:r>
                      <a:endParaRPr lang="de-DE" sz="18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116.570</a:t>
                      </a:r>
                      <a:endParaRPr lang="de-DE" sz="18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31,03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140,41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73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3" y="625624"/>
            <a:ext cx="7823154" cy="3235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el 4"/>
          <p:cNvSpPr txBox="1">
            <a:spLocks/>
          </p:cNvSpPr>
          <p:nvPr/>
        </p:nvSpPr>
        <p:spPr>
          <a:xfrm>
            <a:off x="194167" y="44624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7-Tages-Inzidenz pro 100.000</a:t>
            </a:r>
            <a:r>
              <a:rPr kumimoji="0" lang="de-DE" sz="2400" b="1" i="0" u="none" strike="noStrike" kern="1200" cap="none" spc="0" normalizeH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Einwohner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0" y="6669360"/>
            <a:ext cx="19137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i="1" dirty="0">
                <a:solidFill>
                  <a:prstClr val="black"/>
                </a:solidFill>
              </a:rPr>
              <a:t>Quelle: ECDC, Stand: </a:t>
            </a:r>
            <a:r>
              <a:rPr lang="de-DE" sz="1000" i="1" dirty="0" smtClean="0">
                <a:solidFill>
                  <a:prstClr val="black"/>
                </a:solidFill>
              </a:rPr>
              <a:t>05.11.2020</a:t>
            </a:r>
            <a:endParaRPr lang="de-DE" sz="1000" i="1" dirty="0">
              <a:solidFill>
                <a:prstClr val="black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837492" y="3901431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Amerika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5682208" y="3904429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Asien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38815" y="3904429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Afrika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969823"/>
              </p:ext>
            </p:extLst>
          </p:nvPr>
        </p:nvGraphicFramePr>
        <p:xfrm>
          <a:off x="46726" y="4189463"/>
          <a:ext cx="1428930" cy="88582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892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397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5277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3645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Kap </a:t>
                      </a:r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91,83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Tunesien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86,24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Libyen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84,29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Marokko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75,65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180675"/>
              </p:ext>
            </p:extLst>
          </p:nvPr>
        </p:nvGraphicFramePr>
        <p:xfrm>
          <a:off x="1758574" y="4189463"/>
          <a:ext cx="1805314" cy="213280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852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44412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Vereinigte Staaten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190,98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Puerto Rico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185,21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Argentinien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168,37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Belize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164,98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Sint Maarten </a:t>
                      </a:r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(NL)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153,34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Costa 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132,9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Kolumbien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131,41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Panama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112,49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Aruba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109,11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Cura</a:t>
                      </a:r>
                      <a:r>
                        <a:rPr lang="de-DE" sz="1050" i="0" dirty="0" smtClean="0">
                          <a:latin typeface="+mn-lt"/>
                        </a:rPr>
                        <a:t>ç</a:t>
                      </a:r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ao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83,83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117516"/>
              </p:ext>
            </p:extLst>
          </p:nvPr>
        </p:nvGraphicFramePr>
        <p:xfrm>
          <a:off x="3696072" y="4189463"/>
          <a:ext cx="1524000" cy="11430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801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38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Bahamas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Kanada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59,12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Brasilien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57,69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Paraguay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Peru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51,86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866073"/>
              </p:ext>
            </p:extLst>
          </p:nvPr>
        </p:nvGraphicFramePr>
        <p:xfrm>
          <a:off x="5496272" y="4172467"/>
          <a:ext cx="1382713" cy="245554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6207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64409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Jordanien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289,97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Libanon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164,13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Kuwait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117,35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Bahrain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Palästina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VAE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Nepal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Israel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55,98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Irak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Kirgisistan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Katar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722077"/>
              </p:ext>
            </p:extLst>
          </p:nvPr>
        </p:nvGraphicFramePr>
        <p:xfrm>
          <a:off x="46726" y="5711052"/>
          <a:ext cx="1428930" cy="67691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082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07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5277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478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Französisch Polynesien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879,39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261,22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" name="Textfeld 20"/>
          <p:cNvSpPr txBox="1"/>
          <p:nvPr/>
        </p:nvSpPr>
        <p:spPr>
          <a:xfrm>
            <a:off x="107504" y="535101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Ozeanien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1259632" y="3625279"/>
            <a:ext cx="603275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/>
              <a:t>83 </a:t>
            </a:r>
            <a:r>
              <a:rPr lang="de-DE" sz="1400" b="1" dirty="0"/>
              <a:t>Länder/Territorien mit einer 7-Tages-Inzidenz &gt; 50 Fälle / 100.000 </a:t>
            </a:r>
            <a:r>
              <a:rPr lang="de-DE" sz="1400" b="1" dirty="0"/>
              <a:t>Ew</a:t>
            </a:r>
            <a:r>
              <a:rPr lang="de-DE" sz="1400" b="1" dirty="0"/>
              <a:t>.</a:t>
            </a:r>
          </a:p>
        </p:txBody>
      </p:sp>
      <p:cxnSp>
        <p:nvCxnSpPr>
          <p:cNvPr id="22" name="Gerade Verbindung 21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17" name="Textfeld 16"/>
          <p:cNvSpPr txBox="1"/>
          <p:nvPr/>
        </p:nvSpPr>
        <p:spPr>
          <a:xfrm>
            <a:off x="7694978" y="2741562"/>
            <a:ext cx="128657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Europa </a:t>
            </a:r>
            <a:r>
              <a:rPr lang="de-DE" sz="1100" b="1" dirty="0"/>
              <a:t>(nicht EU/EWR/UK/CH)</a:t>
            </a:r>
            <a:endParaRPr lang="de-DE" sz="1600" b="1" dirty="0"/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31375"/>
              </p:ext>
            </p:extLst>
          </p:nvPr>
        </p:nvGraphicFramePr>
        <p:xfrm>
          <a:off x="7400835" y="3271981"/>
          <a:ext cx="1707669" cy="354139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595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Andorra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693,12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Montenegro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555,95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Armenien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491,22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Georgien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341,55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Bosnien und Herzegowina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328,39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Nordmazedonien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308,12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Monaco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226,69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San Marino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194,47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Gibraltar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180,98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567334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Kosovo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162,3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Serbien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162,08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Ukraine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130,8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Republik Moldau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128,26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Russische Föderation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88,76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Albanien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78,95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Aserbaidschan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Weißrussland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Jersey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50,09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143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065" y="836712"/>
            <a:ext cx="5443491" cy="4476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el 4"/>
          <p:cNvSpPr txBox="1">
            <a:spLocks/>
          </p:cNvSpPr>
          <p:nvPr/>
        </p:nvSpPr>
        <p:spPr>
          <a:xfrm>
            <a:off x="179512" y="44624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de-DE" sz="2400" dirty="0"/>
              <a:t>7-Tages-Inzidenz pro 100.000 Einwohner – EU/EWR/UK/CH</a:t>
            </a: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404664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8" name="Textfeld 7"/>
          <p:cNvSpPr txBox="1"/>
          <p:nvPr/>
        </p:nvSpPr>
        <p:spPr>
          <a:xfrm>
            <a:off x="5903640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>
                <a:solidFill>
                  <a:prstClr val="black"/>
                </a:solidFill>
              </a:rPr>
              <a:t>Quelle: ECDC, Stand: </a:t>
            </a:r>
            <a:r>
              <a:rPr lang="de-DE" sz="1400" i="1" dirty="0" smtClean="0">
                <a:solidFill>
                  <a:prstClr val="black"/>
                </a:solidFill>
              </a:rPr>
              <a:t>05.11.2020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755576" y="332656"/>
            <a:ext cx="15841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/>
              <a:t>Europa </a:t>
            </a:r>
            <a:r>
              <a:rPr lang="de-DE" sz="1400" b="1" dirty="0"/>
              <a:t>(EU/EWR/UK/CH</a:t>
            </a:r>
            <a:r>
              <a:rPr lang="de-DE" sz="1100" b="1" dirty="0"/>
              <a:t>)</a:t>
            </a:r>
            <a:endParaRPr lang="de-DE" sz="1600" b="1" dirty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869194"/>
              </p:ext>
            </p:extLst>
          </p:nvPr>
        </p:nvGraphicFramePr>
        <p:xfrm>
          <a:off x="323528" y="875491"/>
          <a:ext cx="2808312" cy="593788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6561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65248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Tschechische Republik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767,18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Luxemburg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763,32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Liechtenstein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552,4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Slowenien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537,89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Belgien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493,88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2119734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Frankreich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459,9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Kroatien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381,92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Österreich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376,28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7419088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369,97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0915276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Niederlande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367,1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Italien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332,36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Slowakei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327,11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315,11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Portugal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277,8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Ungarn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274,12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Bulgarien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273,28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Großbritannien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235,25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Rumänien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229,36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Litauen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213,09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168,17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Schweden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156,36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Zypern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146,48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Deutschland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140,41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Dänemark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126,69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Griechenland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117,42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89,08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Lettland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Norwegen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56,08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</a:tbl>
          </a:graphicData>
        </a:graphic>
      </p:graphicFrame>
      <p:graphicFrame>
        <p:nvGraphicFramePr>
          <p:cNvPr id="10" name="Tabelle 9">
            <a:extLst>
              <a:ext uri="{FF2B5EF4-FFF2-40B4-BE49-F238E27FC236}">
                <a16:creationId xmlns="" xmlns:a16="http://schemas.microsoft.com/office/drawing/2014/main" id="{315E3D9A-CA3C-4D17-8DDD-A555F60D76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286187"/>
              </p:ext>
            </p:extLst>
          </p:nvPr>
        </p:nvGraphicFramePr>
        <p:xfrm>
          <a:off x="3203848" y="1916832"/>
          <a:ext cx="1872208" cy="41338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9361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65248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Finnland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28,13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4465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124744"/>
            <a:ext cx="8525524" cy="5400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b="1" dirty="0" smtClean="0"/>
              <a:t>Amerika:</a:t>
            </a:r>
            <a:r>
              <a:rPr lang="de-DE" sz="1400" dirty="0" smtClean="0"/>
              <a:t> USA meldete Rekordfallzahlen in den vergangenen 2 Tagen (&gt; 100.000 Fälle am Tag)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b="1" dirty="0" smtClean="0"/>
              <a:t>Asien: </a:t>
            </a:r>
            <a:r>
              <a:rPr lang="de-DE" sz="1400" dirty="0" smtClean="0"/>
              <a:t>China hat neue Einreisebeschränkungen eingeführt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dirty="0" smtClean="0"/>
              <a:t>Ab heute müssen Einreisende aus mehreren Ländern (u.a. Deutschland) vor der Einreise einen negativen PCR Test UND Antikörper-Test (</a:t>
            </a:r>
            <a:r>
              <a:rPr lang="de-DE" sz="1400" dirty="0" smtClean="0"/>
              <a:t>IgM</a:t>
            </a:r>
            <a:r>
              <a:rPr lang="de-DE" sz="1400" dirty="0" smtClean="0"/>
              <a:t>) vorliegen (die Tests dürfen nicht älter als 2 Tage sein)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dirty="0" smtClean="0"/>
              <a:t>Einreiseverbot für einige Ländern (u.a. Belgien,  Frankreich, UK): Dies gilt auch für Personen mit validen </a:t>
            </a:r>
            <a:r>
              <a:rPr lang="de-DE" sz="1400" dirty="0" smtClean="0"/>
              <a:t>Visas</a:t>
            </a:r>
            <a:r>
              <a:rPr lang="de-DE" sz="1400" dirty="0" smtClean="0"/>
              <a:t> sowie Aufenthaltserlaubnissen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b="1" dirty="0" smtClean="0"/>
              <a:t>Europa: </a:t>
            </a:r>
            <a:r>
              <a:rPr lang="de-DE" sz="1400" dirty="0" smtClean="0"/>
              <a:t>Weiterhin starke Zunahme </a:t>
            </a:r>
            <a:r>
              <a:rPr lang="de-DE" sz="1400" dirty="0"/>
              <a:t>neuer Fälle </a:t>
            </a:r>
            <a:r>
              <a:rPr lang="de-DE" sz="1400" dirty="0" smtClean="0"/>
              <a:t>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dirty="0" smtClean="0"/>
              <a:t>Innerhalb der EU/EWR/GB/CH: nur noch Finnland mit einer 7-Tages-Inzidenz &lt; 50 Neuinfektionen / 100.000 </a:t>
            </a:r>
            <a:r>
              <a:rPr lang="de-DE" sz="1400" dirty="0" smtClean="0"/>
              <a:t>Ew</a:t>
            </a:r>
            <a:endParaRPr lang="de-DE" sz="1400" b="1" dirty="0" smtClean="0"/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dirty="0" smtClean="0"/>
              <a:t>Viele Länder haben die Maßnahmen in den letzten Wochen verschärft (z.B.  </a:t>
            </a:r>
            <a:r>
              <a:rPr lang="de-DE" sz="1400" dirty="0" smtClean="0"/>
              <a:t>Lockdowns</a:t>
            </a:r>
            <a:r>
              <a:rPr lang="de-DE" sz="1400" dirty="0" smtClean="0"/>
              <a:t> in u.a. Dänemark, England, Griechenland, Italien)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dirty="0" smtClean="0"/>
              <a:t>Einige Länder kommen an die Krankenhauskapazitätsgrenzen bzw. haben „non-essential </a:t>
            </a:r>
            <a:r>
              <a:rPr lang="de-DE" sz="1400" dirty="0" smtClean="0"/>
              <a:t>procedures</a:t>
            </a:r>
            <a:r>
              <a:rPr lang="de-DE" sz="1400" dirty="0" smtClean="0"/>
              <a:t>“  verschoben (z.B. Belgien, Frankreich, Tschechien)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dirty="0" smtClean="0"/>
              <a:t>Alle Nerzen (15-17M) in Dänemark werden wegen SARS-Cov-2 Ausbrüchen notgeschlachtet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1400" dirty="0" smtClean="0"/>
              <a:t>7 </a:t>
            </a:r>
            <a:r>
              <a:rPr lang="en-US" sz="1400" dirty="0" smtClean="0"/>
              <a:t>Mutationen</a:t>
            </a:r>
            <a:r>
              <a:rPr lang="en-US" sz="1400" dirty="0" smtClean="0"/>
              <a:t> der Spike-Protein </a:t>
            </a:r>
            <a:r>
              <a:rPr lang="en-US" sz="1400" dirty="0" smtClean="0"/>
              <a:t>wurden</a:t>
            </a:r>
            <a:r>
              <a:rPr lang="en-US" sz="1400" dirty="0"/>
              <a:t> </a:t>
            </a:r>
            <a:r>
              <a:rPr lang="en-US" sz="1400" dirty="0" smtClean="0"/>
              <a:t>e</a:t>
            </a:r>
            <a:r>
              <a:rPr lang="de-DE" sz="1400" dirty="0" err="1" smtClean="0"/>
              <a:t>ntdeckt</a:t>
            </a:r>
            <a:r>
              <a:rPr lang="de-DE" sz="1400" dirty="0" smtClean="0"/>
              <a:t>. Bisher wurden die Nerzen-Virusvariante in 12 Personen in Jütland nachgewiesen.</a:t>
            </a:r>
          </a:p>
          <a:p>
            <a:pPr lvl="3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dirty="0" smtClean="0"/>
              <a:t>Vorläufige Ergebnisse von einer Person zeigen, dass eine Variante nicht </a:t>
            </a:r>
            <a:r>
              <a:rPr lang="de-DE" sz="1400" dirty="0"/>
              <a:t>in gleichem Maße </a:t>
            </a:r>
            <a:r>
              <a:rPr lang="de-DE" sz="1400" dirty="0" smtClean="0"/>
              <a:t> sich durch Antikörper </a:t>
            </a:r>
            <a:r>
              <a:rPr lang="de-DE" sz="1400" dirty="0"/>
              <a:t>hemmen lässt </a:t>
            </a:r>
            <a:r>
              <a:rPr lang="de-DE" sz="1400" dirty="0"/>
              <a:t> </a:t>
            </a:r>
            <a:r>
              <a:rPr lang="de-DE" sz="1400" dirty="0" smtClean="0"/>
              <a:t>(im Vergleich zu nicht mutierten Forme des Virus)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dirty="0" smtClean="0"/>
              <a:t>Als Folge davon führ die Regierungen einen </a:t>
            </a:r>
            <a:r>
              <a:rPr lang="de-DE" sz="1400" dirty="0" smtClean="0"/>
              <a:t>Lockdown</a:t>
            </a:r>
            <a:r>
              <a:rPr lang="de-DE" sz="1400" dirty="0" smtClean="0"/>
              <a:t> in der Region </a:t>
            </a:r>
            <a:r>
              <a:rPr lang="de-DE" sz="1400" dirty="0" smtClean="0"/>
              <a:t>Nodrjütland</a:t>
            </a:r>
            <a:r>
              <a:rPr lang="de-DE" sz="1400" dirty="0" smtClean="0"/>
              <a:t>  (7 Kommunen mit ca. 280.000 </a:t>
            </a:r>
            <a:r>
              <a:rPr lang="de-DE" sz="1400" dirty="0" smtClean="0"/>
              <a:t>Ew</a:t>
            </a:r>
            <a:r>
              <a:rPr lang="de-DE" sz="1400" dirty="0" smtClean="0"/>
              <a:t>)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de-DE" sz="1400" dirty="0" smtClean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de-DE" sz="1400" dirty="0" smtClean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de-DE" sz="1400" dirty="0" smtClean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de-DE" sz="1400" dirty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de-DE" sz="1400" dirty="0" smtClean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de-DE" sz="1400" dirty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de-DE" sz="1400" dirty="0"/>
          </a:p>
        </p:txBody>
      </p:sp>
      <p:sp>
        <p:nvSpPr>
          <p:cNvPr id="4" name="Titel 4"/>
          <p:cNvSpPr txBox="1">
            <a:spLocks/>
          </p:cNvSpPr>
          <p:nvPr/>
        </p:nvSpPr>
        <p:spPr>
          <a:xfrm>
            <a:off x="180000" y="331200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Zusammenfassung und News 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263389766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692</Words>
  <Application>Microsoft Office PowerPoint</Application>
  <PresentationFormat>Bildschirmpräsentation (4:3)</PresentationFormat>
  <Paragraphs>316</Paragraphs>
  <Slides>4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PowerPoint-Präsentation</vt:lpstr>
      <vt:lpstr>PowerPoint-Präsentation</vt:lpstr>
      <vt:lpstr>PowerPoint-Präsentation</vt:lpstr>
      <vt:lpstr>PowerPoint-Präsentation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McFarland, Sarah</dc:creator>
  <cp:lastModifiedBy>McFarland, Sarah</cp:lastModifiedBy>
  <cp:revision>1193</cp:revision>
  <dcterms:created xsi:type="dcterms:W3CDTF">2020-04-16T05:25:18Z</dcterms:created>
  <dcterms:modified xsi:type="dcterms:W3CDTF">2020-11-06T09:40:06Z</dcterms:modified>
</cp:coreProperties>
</file>