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83" r:id="rId3"/>
    <p:sldId id="321" r:id="rId4"/>
    <p:sldId id="320" r:id="rId5"/>
    <p:sldId id="329" r:id="rId6"/>
    <p:sldId id="322" r:id="rId7"/>
    <p:sldId id="324" r:id="rId8"/>
    <p:sldId id="330" r:id="rId9"/>
    <p:sldId id="331" r:id="rId10"/>
    <p:sldId id="337" r:id="rId11"/>
    <p:sldId id="338" r:id="rId12"/>
    <p:sldId id="278" r:id="rId13"/>
  </p:sldIdLst>
  <p:sldSz cx="9144000" cy="5143500" type="screen16x9"/>
  <p:notesSz cx="6794500" cy="99314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9" autoAdjust="0"/>
    <p:restoredTop sz="95027" autoAdjust="0"/>
  </p:normalViewPr>
  <p:slideViewPr>
    <p:cSldViewPr snapToGrid="0" snapToObjects="1">
      <p:cViewPr varScale="1">
        <p:scale>
          <a:sx n="157" d="100"/>
          <a:sy n="157" d="100"/>
        </p:scale>
        <p:origin x="156" y="3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924"/>
    </p:cViewPr>
  </p:sorterViewPr>
  <p:notesViewPr>
    <p:cSldViewPr snapToGrid="0" snapToObjects="1">
      <p:cViewPr varScale="1">
        <p:scale>
          <a:sx n="90" d="100"/>
          <a:sy n="90" d="100"/>
        </p:scale>
        <p:origin x="-3714" y="-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Abt3_ZBS1_Serosurvey-SARS-CoV-2\Analyse\Krisenstab_20201106\Zwischenauswertung_20201105_ne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Region!$B$98:$O$98</c:f>
              <c:strCache>
                <c:ptCount val="14"/>
                <c:pt idx="0">
                  <c:v>17-19</c:v>
                </c:pt>
                <c:pt idx="1">
                  <c:v>20/21</c:v>
                </c:pt>
                <c:pt idx="2">
                  <c:v>22/23</c:v>
                </c:pt>
                <c:pt idx="3">
                  <c:v>24/25</c:v>
                </c:pt>
                <c:pt idx="4">
                  <c:v>26/27</c:v>
                </c:pt>
                <c:pt idx="5">
                  <c:v>28/29</c:v>
                </c:pt>
                <c:pt idx="6">
                  <c:v>30/31</c:v>
                </c:pt>
                <c:pt idx="7">
                  <c:v>32/33</c:v>
                </c:pt>
                <c:pt idx="8">
                  <c:v>34/35</c:v>
                </c:pt>
                <c:pt idx="9">
                  <c:v>36/37</c:v>
                </c:pt>
                <c:pt idx="10">
                  <c:v>38/39</c:v>
                </c:pt>
                <c:pt idx="11">
                  <c:v>40/41</c:v>
                </c:pt>
                <c:pt idx="12">
                  <c:v>42/43</c:v>
                </c:pt>
                <c:pt idx="13">
                  <c:v>44/45</c:v>
                </c:pt>
              </c:strCache>
            </c:strRef>
          </c:cat>
          <c:val>
            <c:numRef>
              <c:f>Region!$B$127:$O$127</c:f>
              <c:numCache>
                <c:formatCode>0.00%</c:formatCode>
                <c:ptCount val="14"/>
                <c:pt idx="0">
                  <c:v>1.1375183518906229E-2</c:v>
                </c:pt>
                <c:pt idx="1">
                  <c:v>1.1787213247704643E-2</c:v>
                </c:pt>
                <c:pt idx="2">
                  <c:v>2.072232641981105E-2</c:v>
                </c:pt>
                <c:pt idx="3">
                  <c:v>1.4587042888104406E-2</c:v>
                </c:pt>
                <c:pt idx="4">
                  <c:v>1.4943678119369032E-2</c:v>
                </c:pt>
                <c:pt idx="5">
                  <c:v>1.3940405492633841E-2</c:v>
                </c:pt>
                <c:pt idx="6">
                  <c:v>1.6778638497869942E-2</c:v>
                </c:pt>
                <c:pt idx="7">
                  <c:v>1.3304269695516643E-2</c:v>
                </c:pt>
                <c:pt idx="8">
                  <c:v>1.9261389934596255E-2</c:v>
                </c:pt>
                <c:pt idx="9">
                  <c:v>1.1420450121954704E-2</c:v>
                </c:pt>
                <c:pt idx="10">
                  <c:v>8.1535746083316249E-3</c:v>
                </c:pt>
                <c:pt idx="11">
                  <c:v>7.2317172049940941E-3</c:v>
                </c:pt>
                <c:pt idx="12">
                  <c:v>1.0526554252531489E-2</c:v>
                </c:pt>
                <c:pt idx="13">
                  <c:v>6.9916941519160714E-3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2A-4347-936A-649898C69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1702488"/>
        <c:axId val="651702816"/>
      </c:lineChart>
      <c:catAx>
        <c:axId val="65170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1702816"/>
        <c:crosses val="autoZero"/>
        <c:auto val="1"/>
        <c:lblAlgn val="ctr"/>
        <c:lblOffset val="100"/>
        <c:noMultiLvlLbl val="0"/>
      </c:catAx>
      <c:valAx>
        <c:axId val="65170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170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200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174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598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83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08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523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94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07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4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70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07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52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8" y="88900"/>
            <a:ext cx="2411205" cy="695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504844" cy="1161705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8" y="4824132"/>
            <a:ext cx="8658817" cy="319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4" y="2862183"/>
            <a:ext cx="4503737" cy="845344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80" y="249492"/>
            <a:ext cx="2050093" cy="4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8" y="88900"/>
            <a:ext cx="2411205" cy="695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038656"/>
            <a:ext cx="8746484" cy="326898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8" y="4824132"/>
            <a:ext cx="8658817" cy="319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504844" cy="1161705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4" y="2862183"/>
            <a:ext cx="4503737" cy="845344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80" y="249492"/>
            <a:ext cx="2050093" cy="445987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HIV-Schätzung November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102766"/>
            <a:ext cx="8092593" cy="374069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459171"/>
            <a:ext cx="8092592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16.10.2018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HIV-Schätzung November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866774"/>
            <a:ext cx="3943350" cy="39719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866774"/>
            <a:ext cx="3943350" cy="397192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8092592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16.10.2018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HIV-Schätzung, November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8092592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3389"/>
            <a:ext cx="8092593" cy="3790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4967035"/>
            <a:ext cx="1860421" cy="14681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21.09.2018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4967035"/>
            <a:ext cx="5182675" cy="14681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HIV-Schätzung November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4967035"/>
            <a:ext cx="496872" cy="14681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8042054" y="4977280"/>
            <a:ext cx="10866" cy="166220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2594239" y="4971283"/>
            <a:ext cx="0" cy="17221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4967035"/>
            <a:ext cx="0" cy="176465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4977280"/>
            <a:ext cx="0" cy="166220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36732"/>
            <a:ext cx="1656184" cy="3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500997"/>
            <a:ext cx="4504844" cy="1361188"/>
          </a:xfrm>
        </p:spPr>
        <p:txBody>
          <a:bodyPr>
            <a:noAutofit/>
          </a:bodyPr>
          <a:lstStyle/>
          <a:p>
            <a:r>
              <a:rPr lang="en-US" sz="2400" b="0" u="sng" dirty="0" err="1"/>
              <a:t>Se</a:t>
            </a:r>
            <a:r>
              <a:rPr lang="en-US" sz="2400" b="0" dirty="0" err="1"/>
              <a:t>rologische</a:t>
            </a:r>
            <a:r>
              <a:rPr lang="en-US" sz="2400" b="0" dirty="0"/>
              <a:t> </a:t>
            </a:r>
            <a:r>
              <a:rPr lang="en-US" sz="2400" b="0" dirty="0" err="1"/>
              <a:t>Untersuchung</a:t>
            </a:r>
            <a:r>
              <a:rPr lang="en-US" sz="2400" b="0" dirty="0"/>
              <a:t> von </a:t>
            </a:r>
            <a:r>
              <a:rPr lang="en-US" sz="2400" b="0" u="sng" dirty="0" err="1"/>
              <a:t>Blu</a:t>
            </a:r>
            <a:r>
              <a:rPr lang="en-US" sz="2400" b="0" dirty="0" err="1"/>
              <a:t>tspenden</a:t>
            </a:r>
            <a:r>
              <a:rPr lang="en-US" sz="2400" b="0" dirty="0"/>
              <a:t> auf </a:t>
            </a:r>
            <a:r>
              <a:rPr lang="en-US" sz="2400" b="0" dirty="0" err="1"/>
              <a:t>Antikörper</a:t>
            </a:r>
            <a:r>
              <a:rPr lang="en-US" sz="2400" b="0" dirty="0"/>
              <a:t> </a:t>
            </a:r>
            <a:r>
              <a:rPr lang="en-US" sz="2400" b="0" dirty="0" err="1"/>
              <a:t>gegen</a:t>
            </a:r>
            <a:r>
              <a:rPr lang="en-US" sz="2400" b="0" dirty="0"/>
              <a:t> SARS-</a:t>
            </a:r>
            <a:r>
              <a:rPr lang="en-US" sz="2400" b="0" u="sng" dirty="0"/>
              <a:t>Co</a:t>
            </a:r>
            <a:r>
              <a:rPr lang="en-US" sz="2400" b="0" dirty="0"/>
              <a:t>V-2 - </a:t>
            </a:r>
            <a:r>
              <a:rPr lang="en-US" sz="2400" b="0" dirty="0" err="1"/>
              <a:t>SeBluCo</a:t>
            </a: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997" y="2937992"/>
            <a:ext cx="4503737" cy="964327"/>
          </a:xfrm>
        </p:spPr>
        <p:txBody>
          <a:bodyPr/>
          <a:lstStyle/>
          <a:p>
            <a:r>
              <a:rPr lang="de-DE" sz="1400" dirty="0"/>
              <a:t>Ruth Offergeld</a:t>
            </a:r>
          </a:p>
          <a:p>
            <a:r>
              <a:rPr lang="de-DE" sz="1400" dirty="0"/>
              <a:t>Krisenstab, 6. November 2020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49840"/>
            <a:ext cx="8092592" cy="492443"/>
          </a:xfrm>
        </p:spPr>
        <p:txBody>
          <a:bodyPr/>
          <a:lstStyle/>
          <a:p>
            <a:r>
              <a:rPr lang="de-DE" dirty="0"/>
              <a:t>Diskussionspunkte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7190A454-6A32-4E3B-A554-846A88B1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967035"/>
            <a:ext cx="5182675" cy="146813"/>
          </a:xfrm>
        </p:spPr>
        <p:txBody>
          <a:bodyPr/>
          <a:lstStyle/>
          <a:p>
            <a:r>
              <a:rPr lang="de-DE" sz="1000" dirty="0"/>
              <a:t>Sexuelle Risiken von Spendenden, gemeinsame AG von BÄK, RKI, PEI, BMG und AK-Blut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96C90D8B-8BE3-4496-B80A-940127F6AFDF}"/>
              </a:ext>
            </a:extLst>
          </p:cNvPr>
          <p:cNvSpPr txBox="1">
            <a:spLocks/>
          </p:cNvSpPr>
          <p:nvPr/>
        </p:nvSpPr>
        <p:spPr>
          <a:xfrm>
            <a:off x="703903" y="4967034"/>
            <a:ext cx="1631674" cy="14681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03.11.2020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64E8C0-A0CB-4BAA-A7F4-A80080A06E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1102766"/>
            <a:ext cx="7425265" cy="3740696"/>
          </a:xfrm>
        </p:spPr>
        <p:txBody>
          <a:bodyPr>
            <a:normAutofit/>
          </a:bodyPr>
          <a:lstStyle/>
          <a:p>
            <a:r>
              <a:rPr lang="de-DE" dirty="0"/>
              <a:t>Möglicher Bias durch Auswahl der Studienpopulation</a:t>
            </a:r>
          </a:p>
          <a:p>
            <a:r>
              <a:rPr lang="de-DE" dirty="0"/>
              <a:t>Unsicherheiten bei Testung</a:t>
            </a:r>
          </a:p>
          <a:p>
            <a:r>
              <a:rPr lang="de-DE" dirty="0"/>
              <a:t>Ältere Personen wenig repräsentiert</a:t>
            </a:r>
          </a:p>
          <a:p>
            <a:r>
              <a:rPr lang="de-DE" dirty="0"/>
              <a:t>Keine Daten zu klinischen Symptomen aufgrund des anonymen Settings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57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49840"/>
            <a:ext cx="8092592" cy="492443"/>
          </a:xfrm>
        </p:spPr>
        <p:txBody>
          <a:bodyPr/>
          <a:lstStyle/>
          <a:p>
            <a:r>
              <a:rPr lang="de-DE" dirty="0"/>
              <a:t>Weitere Planung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7190A454-6A32-4E3B-A554-846A88B1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967035"/>
            <a:ext cx="5182675" cy="146813"/>
          </a:xfrm>
        </p:spPr>
        <p:txBody>
          <a:bodyPr/>
          <a:lstStyle/>
          <a:p>
            <a:r>
              <a:rPr lang="de-DE" sz="1000" dirty="0"/>
              <a:t>Sexuelle Risiken von Spendenden, gemeinsame AG von BÄK, RKI, PEI, BMG und AK-Blut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96C90D8B-8BE3-4496-B80A-940127F6AFDF}"/>
              </a:ext>
            </a:extLst>
          </p:cNvPr>
          <p:cNvSpPr txBox="1">
            <a:spLocks/>
          </p:cNvSpPr>
          <p:nvPr/>
        </p:nvSpPr>
        <p:spPr>
          <a:xfrm>
            <a:off x="703903" y="4967034"/>
            <a:ext cx="1631674" cy="14681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03.11.2020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64E8C0-A0CB-4BAA-A7F4-A80080A06E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1102766"/>
            <a:ext cx="7948670" cy="3740696"/>
          </a:xfrm>
        </p:spPr>
        <p:txBody>
          <a:bodyPr/>
          <a:lstStyle/>
          <a:p>
            <a:r>
              <a:rPr lang="de-DE" dirty="0"/>
              <a:t>Weitere Testung der positiven Proben mit anderen Methoden, um Unsicherheit hinsichtlich Spezifität einzugrenzen</a:t>
            </a:r>
          </a:p>
          <a:p>
            <a:r>
              <a:rPr lang="de-DE" dirty="0"/>
              <a:t>Herstellung des Bevölkerungsbezugs anhand der 3stelligen PLZ</a:t>
            </a:r>
          </a:p>
          <a:p>
            <a:r>
              <a:rPr lang="de-DE" dirty="0"/>
              <a:t>Bereitstellung der Daten für Modellierungen und Vergleichsanalysen mit anderen </a:t>
            </a:r>
            <a:r>
              <a:rPr lang="de-DE" dirty="0" err="1"/>
              <a:t>Serostudien</a:t>
            </a:r>
            <a:r>
              <a:rPr lang="de-DE" dirty="0"/>
              <a:t> </a:t>
            </a:r>
          </a:p>
          <a:p>
            <a:r>
              <a:rPr lang="de-DE" dirty="0"/>
              <a:t>Antrag zur Fortsetzung der Studie bis April 2021 gestellt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37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Den beteiligten Studienpartnern</a:t>
            </a:r>
          </a:p>
          <a:p>
            <a:r>
              <a:rPr lang="de-DE" dirty="0"/>
              <a:t>Dem Studienteam:</a:t>
            </a:r>
          </a:p>
          <a:p>
            <a:pPr lvl="1"/>
            <a:r>
              <a:rPr lang="de-DE" dirty="0"/>
              <a:t>Karina Preußel</a:t>
            </a:r>
          </a:p>
          <a:p>
            <a:pPr lvl="1"/>
            <a:r>
              <a:rPr lang="de-DE" dirty="0"/>
              <a:t>Hendrik Wilking</a:t>
            </a:r>
          </a:p>
          <a:p>
            <a:pPr lvl="1"/>
            <a:r>
              <a:rPr lang="de-DE" dirty="0"/>
              <a:t>Sebastian Haller</a:t>
            </a:r>
          </a:p>
          <a:p>
            <a:pPr lvl="1"/>
            <a:r>
              <a:rPr lang="de-DE" dirty="0"/>
              <a:t>Martin Schlaud</a:t>
            </a:r>
          </a:p>
          <a:p>
            <a:r>
              <a:rPr lang="de-DE" dirty="0"/>
              <a:t>Allen Kolleginnen und Kollegen, die darüber hinaus zum Gelingen beitragen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459172"/>
            <a:ext cx="8092592" cy="492443"/>
          </a:xfrm>
        </p:spPr>
        <p:txBody>
          <a:bodyPr/>
          <a:lstStyle/>
          <a:p>
            <a:r>
              <a:rPr lang="de-DE" dirty="0"/>
              <a:t>Dank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8B9C8D58-B4C4-4C64-8E89-E97EB4AC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967035"/>
            <a:ext cx="5182675" cy="146813"/>
          </a:xfrm>
        </p:spPr>
        <p:txBody>
          <a:bodyPr/>
          <a:lstStyle/>
          <a:p>
            <a:r>
              <a:rPr lang="de-DE" sz="1000" dirty="0"/>
              <a:t>Sexuelle Risiken von Spendenden, gemeinsame AG von BÄK, RKI, PEI, BMG und AK-Blut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90C12DC3-4769-4601-8F06-9F7F39BC9590}"/>
              </a:ext>
            </a:extLst>
          </p:cNvPr>
          <p:cNvSpPr txBox="1">
            <a:spLocks/>
          </p:cNvSpPr>
          <p:nvPr/>
        </p:nvSpPr>
        <p:spPr>
          <a:xfrm>
            <a:off x="703903" y="4967034"/>
            <a:ext cx="1631674" cy="14681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03.11.2020</a:t>
            </a:r>
          </a:p>
        </p:txBody>
      </p:sp>
    </p:spTree>
    <p:extLst>
      <p:ext uri="{BB962C8B-B14F-4D97-AF65-F5344CB8AC3E}">
        <p14:creationId xmlns:p14="http://schemas.microsoft.com/office/powerpoint/2010/main" val="313953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57200" y="1102766"/>
            <a:ext cx="8092593" cy="3581562"/>
          </a:xfrm>
        </p:spPr>
        <p:txBody>
          <a:bodyPr>
            <a:normAutofit/>
          </a:bodyPr>
          <a:lstStyle/>
          <a:p>
            <a:pPr lvl="0"/>
            <a:r>
              <a:rPr lang="de-DE" sz="2100" dirty="0"/>
              <a:t>Bedarf an rasch verfügbaren bundesweiten serologischen Daten aus der Allgemeinbevölkerung zur Abschätzung des Ausmaßes der Durchseuchung</a:t>
            </a:r>
          </a:p>
          <a:p>
            <a:r>
              <a:rPr lang="de-DE" sz="2100" dirty="0"/>
              <a:t>Gute Erfahrungen am RKI mit </a:t>
            </a:r>
            <a:r>
              <a:rPr lang="de-DE" sz="2100" dirty="0" err="1"/>
              <a:t>Serosurveys</a:t>
            </a:r>
            <a:r>
              <a:rPr lang="de-DE" sz="2100" dirty="0"/>
              <a:t> in Zusammenarbeit mit Spendeeinrichtungen (WNV, </a:t>
            </a:r>
            <a:r>
              <a:rPr lang="de-DE" sz="2100" dirty="0" err="1"/>
              <a:t>Bornavirus</a:t>
            </a:r>
            <a:r>
              <a:rPr lang="de-DE" sz="2100" dirty="0"/>
              <a:t>, </a:t>
            </a:r>
            <a:r>
              <a:rPr lang="de-DE" sz="2100" dirty="0" err="1"/>
              <a:t>Schmallenbergvirus</a:t>
            </a:r>
            <a:r>
              <a:rPr lang="de-DE" sz="2100" dirty="0"/>
              <a:t>)</a:t>
            </a:r>
          </a:p>
          <a:p>
            <a:r>
              <a:rPr lang="de-DE" sz="2100" dirty="0"/>
              <a:t>Gutes Netzwerk vorhanden, Interesse der Projektpartner, rascher Start möglich</a:t>
            </a:r>
          </a:p>
          <a:p>
            <a:r>
              <a:rPr lang="de-DE" sz="2100" dirty="0"/>
              <a:t>Proben aus Blutspenden auch in Pandemie regelhaft in großer Zahl verfügbar</a:t>
            </a:r>
          </a:p>
          <a:p>
            <a:r>
              <a:rPr lang="de-DE" sz="2100" dirty="0"/>
              <a:t>Keine zusätzliche Logistik für Blutentnahme erforderlich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459172"/>
            <a:ext cx="8092592" cy="492443"/>
          </a:xfrm>
        </p:spPr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5B7056EE-79F4-4EBF-80AB-1D9799DEEC87}"/>
              </a:ext>
            </a:extLst>
          </p:cNvPr>
          <p:cNvSpPr txBox="1">
            <a:spLocks/>
          </p:cNvSpPr>
          <p:nvPr/>
        </p:nvSpPr>
        <p:spPr>
          <a:xfrm>
            <a:off x="703903" y="4967034"/>
            <a:ext cx="1631674" cy="14681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06.11.2020</a:t>
            </a:r>
          </a:p>
        </p:txBody>
      </p:sp>
    </p:spTree>
    <p:extLst>
      <p:ext uri="{BB962C8B-B14F-4D97-AF65-F5344CB8AC3E}">
        <p14:creationId xmlns:p14="http://schemas.microsoft.com/office/powerpoint/2010/main" val="111686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9947" y="141663"/>
            <a:ext cx="8313725" cy="430887"/>
          </a:xfrm>
        </p:spPr>
        <p:txBody>
          <a:bodyPr/>
          <a:lstStyle/>
          <a:p>
            <a:r>
              <a:rPr lang="de-DE" sz="2800" dirty="0"/>
              <a:t>Projekt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54E0628C-DA8C-4BDC-831D-2062FBD7753B}"/>
              </a:ext>
            </a:extLst>
          </p:cNvPr>
          <p:cNvSpPr txBox="1">
            <a:spLocks/>
          </p:cNvSpPr>
          <p:nvPr/>
        </p:nvSpPr>
        <p:spPr>
          <a:xfrm>
            <a:off x="703903" y="4967034"/>
            <a:ext cx="1631674" cy="14681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03.11.2020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A124A102-9414-4E34-82C9-A88A9DC8C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967035"/>
            <a:ext cx="5182675" cy="146813"/>
          </a:xfrm>
        </p:spPr>
        <p:txBody>
          <a:bodyPr/>
          <a:lstStyle/>
          <a:p>
            <a:r>
              <a:rPr lang="de-DE" sz="1000" dirty="0"/>
              <a:t>Krisenstab</a:t>
            </a:r>
          </a:p>
        </p:txBody>
      </p:sp>
      <p:sp>
        <p:nvSpPr>
          <p:cNvPr id="10" name="Inhaltsplatzhalter 8">
            <a:extLst>
              <a:ext uri="{FF2B5EF4-FFF2-40B4-BE49-F238E27FC236}">
                <a16:creationId xmlns:a16="http://schemas.microsoft.com/office/drawing/2014/main" id="{08DC1B8B-71AB-4FA6-B862-2259F84F2751}"/>
              </a:ext>
            </a:extLst>
          </p:cNvPr>
          <p:cNvSpPr txBox="1">
            <a:spLocks/>
          </p:cNvSpPr>
          <p:nvPr/>
        </p:nvSpPr>
        <p:spPr>
          <a:xfrm>
            <a:off x="457200" y="1102766"/>
            <a:ext cx="8092593" cy="35815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100" dirty="0"/>
              <a:t>Testung von ca. 170 anonymisierten Proben/Region alle 14 Tage ab KW 17</a:t>
            </a:r>
          </a:p>
          <a:p>
            <a:r>
              <a:rPr lang="de-DE" sz="2100" dirty="0"/>
              <a:t>Testung auf Antikörper mit dem Anti-SARS-CoV2-IgG-ELISA der Firma Euroimmun (Target: S1) </a:t>
            </a:r>
          </a:p>
          <a:p>
            <a:r>
              <a:rPr lang="de-DE" sz="2100" dirty="0"/>
              <a:t>Testung erfolgt im RKI (FG 22) für 13 Regionen </a:t>
            </a:r>
          </a:p>
          <a:p>
            <a:r>
              <a:rPr lang="de-DE" sz="2100" dirty="0"/>
              <a:t>Testung erfolgt bei den Partnern für 15 Regionen </a:t>
            </a:r>
          </a:p>
          <a:p>
            <a:r>
              <a:rPr lang="de-DE" sz="2100" dirty="0"/>
              <a:t>Positive Proben werden im Plaque-Reduktions-Neutralisationstest (PRNT) untersucht </a:t>
            </a:r>
          </a:p>
          <a:p>
            <a:r>
              <a:rPr lang="de-DE" sz="2100" dirty="0"/>
              <a:t>PRNT wird entweder im Konsiliarlabor oder in der med. Virologe der Universität Frankfurt nach gleichem Protokoll durchgeführt</a:t>
            </a:r>
          </a:p>
          <a:p>
            <a:r>
              <a:rPr lang="de-DE" sz="2100" dirty="0"/>
              <a:t>Weitere Antikörperuntersuchungen möglich (z.B. weitere EIAs, </a:t>
            </a:r>
            <a:r>
              <a:rPr lang="de-DE" sz="2100" dirty="0" err="1"/>
              <a:t>Luminex</a:t>
            </a:r>
            <a:r>
              <a:rPr lang="de-DE" sz="2100" dirty="0"/>
              <a:t>)</a:t>
            </a:r>
          </a:p>
          <a:p>
            <a:r>
              <a:rPr lang="de-DE" sz="2100" dirty="0"/>
              <a:t>Daten zu den Proben: Geburtsjahr, Geschlecht, 3stellige PLZ</a:t>
            </a:r>
          </a:p>
        </p:txBody>
      </p:sp>
    </p:spTree>
    <p:extLst>
      <p:ext uri="{BB962C8B-B14F-4D97-AF65-F5344CB8AC3E}">
        <p14:creationId xmlns:p14="http://schemas.microsoft.com/office/powerpoint/2010/main" val="186905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D56DC35F-B1D3-43B3-9130-473A4811356A}"/>
              </a:ext>
            </a:extLst>
          </p:cNvPr>
          <p:cNvSpPr txBox="1">
            <a:spLocks/>
          </p:cNvSpPr>
          <p:nvPr/>
        </p:nvSpPr>
        <p:spPr>
          <a:xfrm>
            <a:off x="703903" y="4967034"/>
            <a:ext cx="1631674" cy="14681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06.11.2020</a:t>
            </a: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996F743D-D4FF-4494-8514-44EB5438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967035"/>
            <a:ext cx="5182675" cy="146813"/>
          </a:xfrm>
        </p:spPr>
        <p:txBody>
          <a:bodyPr/>
          <a:lstStyle/>
          <a:p>
            <a:r>
              <a:rPr lang="de-DE" sz="1000" dirty="0"/>
              <a:t>Krisenstab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489CCAC-ABC8-4247-A3B0-F6B2566CD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723" y="1019256"/>
            <a:ext cx="5182676" cy="3664966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305557"/>
            <a:ext cx="8510531" cy="861774"/>
          </a:xfrm>
        </p:spPr>
        <p:txBody>
          <a:bodyPr/>
          <a:lstStyle/>
          <a:p>
            <a:r>
              <a:rPr lang="de-DE" sz="2800" dirty="0"/>
              <a:t>13 Blutspendeeinrichtungen, </a:t>
            </a:r>
            <a:br>
              <a:rPr lang="de-DE" sz="2800" dirty="0"/>
            </a:br>
            <a:r>
              <a:rPr lang="de-DE" sz="2800" dirty="0"/>
              <a:t>28 Regionen in Deutschland</a:t>
            </a:r>
          </a:p>
        </p:txBody>
      </p:sp>
    </p:spTree>
    <p:extLst>
      <p:ext uri="{BB962C8B-B14F-4D97-AF65-F5344CB8AC3E}">
        <p14:creationId xmlns:p14="http://schemas.microsoft.com/office/powerpoint/2010/main" val="34050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7959"/>
            <a:ext cx="8092592" cy="369332"/>
          </a:xfrm>
        </p:spPr>
        <p:txBody>
          <a:bodyPr/>
          <a:lstStyle/>
          <a:p>
            <a:r>
              <a:rPr lang="de-DE" sz="2400" dirty="0"/>
              <a:t>Population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AC324A0F-730E-40F1-BA93-C79766724E33}"/>
              </a:ext>
            </a:extLst>
          </p:cNvPr>
          <p:cNvSpPr txBox="1">
            <a:spLocks/>
          </p:cNvSpPr>
          <p:nvPr/>
        </p:nvSpPr>
        <p:spPr>
          <a:xfrm>
            <a:off x="703903" y="4967034"/>
            <a:ext cx="1631674" cy="14681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03.11.2020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5367C7AA-7A0C-4A9D-9E82-46E1E461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967035"/>
            <a:ext cx="5182675" cy="146813"/>
          </a:xfrm>
        </p:spPr>
        <p:txBody>
          <a:bodyPr/>
          <a:lstStyle/>
          <a:p>
            <a:r>
              <a:rPr lang="de-DE" sz="1000" dirty="0"/>
              <a:t>Krisenstab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290C33-FE5F-4F82-ABC8-0439F15E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55" y="870332"/>
            <a:ext cx="6002305" cy="296362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CE42BE0-ECC8-4AD7-92F6-4F86206AD5F5}"/>
              </a:ext>
            </a:extLst>
          </p:cNvPr>
          <p:cNvSpPr txBox="1"/>
          <p:nvPr/>
        </p:nvSpPr>
        <p:spPr>
          <a:xfrm>
            <a:off x="960355" y="3844970"/>
            <a:ext cx="6002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Verteilung typisch für Vollblutspender*innen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Anteil Frauen 44,4%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Anteil 60+: 12,8% (6267 Personen)</a:t>
            </a:r>
          </a:p>
        </p:txBody>
      </p:sp>
    </p:spTree>
    <p:extLst>
      <p:ext uri="{BB962C8B-B14F-4D97-AF65-F5344CB8AC3E}">
        <p14:creationId xmlns:p14="http://schemas.microsoft.com/office/powerpoint/2010/main" val="49562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6174"/>
            <a:ext cx="8489290" cy="430887"/>
          </a:xfrm>
        </p:spPr>
        <p:txBody>
          <a:bodyPr/>
          <a:lstStyle/>
          <a:p>
            <a:r>
              <a:rPr lang="de-DE" sz="2800" dirty="0"/>
              <a:t>Kernergebnisse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03E1C1CB-0D26-4929-A294-C96DC4B6E4D6}"/>
              </a:ext>
            </a:extLst>
          </p:cNvPr>
          <p:cNvSpPr txBox="1">
            <a:spLocks/>
          </p:cNvSpPr>
          <p:nvPr/>
        </p:nvSpPr>
        <p:spPr>
          <a:xfrm>
            <a:off x="703903" y="4967034"/>
            <a:ext cx="1631674" cy="14681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03.11.2020</a:t>
            </a: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31A66611-B73F-4009-B813-607C7007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967035"/>
            <a:ext cx="5182675" cy="146813"/>
          </a:xfrm>
        </p:spPr>
        <p:txBody>
          <a:bodyPr/>
          <a:lstStyle/>
          <a:p>
            <a:r>
              <a:rPr lang="de-DE" sz="1000" dirty="0"/>
              <a:t>Krisenstab</a:t>
            </a:r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E5BB1AFB-AA5E-465F-91FD-5CB218C10AD5}"/>
              </a:ext>
            </a:extLst>
          </p:cNvPr>
          <p:cNvSpPr txBox="1">
            <a:spLocks/>
          </p:cNvSpPr>
          <p:nvPr/>
        </p:nvSpPr>
        <p:spPr>
          <a:xfrm>
            <a:off x="457200" y="1102766"/>
            <a:ext cx="8092593" cy="35815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/>
              <a:t>Knapp 50.000 Proben ausgewertet</a:t>
            </a:r>
          </a:p>
          <a:p>
            <a:r>
              <a:rPr lang="de-DE" sz="2600" dirty="0"/>
              <a:t>Gesamtprävalenz (adjustiert) 1,35% (95%CI: 1,22-1,49%), krude Prävalenz 1,78%</a:t>
            </a:r>
          </a:p>
          <a:p>
            <a:r>
              <a:rPr lang="de-DE" sz="2600" dirty="0"/>
              <a:t>PRNT-Ergebnisse liegen zu &gt; 70% der Positiven vor, der Anteil an Proben mit neutralisierenden AK liegt insgesamt bei 33%</a:t>
            </a:r>
          </a:p>
          <a:p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220799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6174"/>
            <a:ext cx="8489290" cy="430887"/>
          </a:xfrm>
        </p:spPr>
        <p:txBody>
          <a:bodyPr/>
          <a:lstStyle/>
          <a:p>
            <a:r>
              <a:rPr lang="de-DE" sz="2800" dirty="0"/>
              <a:t>Verteilung nach Alter und Geschlecht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C864CE6-01F3-4AD3-8941-4BA740EED184}"/>
              </a:ext>
            </a:extLst>
          </p:cNvPr>
          <p:cNvSpPr txBox="1">
            <a:spLocks/>
          </p:cNvSpPr>
          <p:nvPr/>
        </p:nvSpPr>
        <p:spPr>
          <a:xfrm>
            <a:off x="703903" y="4967034"/>
            <a:ext cx="1631674" cy="14681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03.11.2020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35610699-D45B-43E6-A9C5-AEE28BD9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967035"/>
            <a:ext cx="5182675" cy="146813"/>
          </a:xfrm>
        </p:spPr>
        <p:txBody>
          <a:bodyPr/>
          <a:lstStyle/>
          <a:p>
            <a:r>
              <a:rPr lang="de-DE" sz="1000" dirty="0"/>
              <a:t>Krisenstab</a:t>
            </a:r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436514C8-AAD7-41E9-90FF-C042CE957DCF}"/>
              </a:ext>
            </a:extLst>
          </p:cNvPr>
          <p:cNvSpPr txBox="1">
            <a:spLocks/>
          </p:cNvSpPr>
          <p:nvPr/>
        </p:nvSpPr>
        <p:spPr>
          <a:xfrm>
            <a:off x="457200" y="1967050"/>
            <a:ext cx="3057181" cy="17285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600" dirty="0"/>
              <a:t>Männer sind signifikant häufiger betroffen als Frauen (1,66% bzw. 0,96%)</a:t>
            </a:r>
          </a:p>
          <a:p>
            <a:pPr marL="0" indent="0">
              <a:buNone/>
            </a:pPr>
            <a:endParaRPr lang="de-DE" sz="2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C5326E-28E5-4E61-9C70-38EB25BD9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70" y="1242408"/>
            <a:ext cx="4602532" cy="33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1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4A3D5E8-F908-401F-A0A7-BA787A3BF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663" y="641533"/>
            <a:ext cx="5503666" cy="38919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7959"/>
            <a:ext cx="8092592" cy="430887"/>
          </a:xfrm>
        </p:spPr>
        <p:txBody>
          <a:bodyPr/>
          <a:lstStyle/>
          <a:p>
            <a:r>
              <a:rPr lang="de-DE" sz="2800" dirty="0"/>
              <a:t>Verteilung nach Region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20F020DD-3AA2-4A31-B73B-076D085FA623}"/>
              </a:ext>
            </a:extLst>
          </p:cNvPr>
          <p:cNvSpPr txBox="1">
            <a:spLocks/>
          </p:cNvSpPr>
          <p:nvPr/>
        </p:nvSpPr>
        <p:spPr>
          <a:xfrm>
            <a:off x="703903" y="4967034"/>
            <a:ext cx="1631674" cy="14681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03.11.2020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8C56287C-8676-4D7B-853E-DBCFDDE6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967035"/>
            <a:ext cx="5182675" cy="146813"/>
          </a:xfrm>
        </p:spPr>
        <p:txBody>
          <a:bodyPr/>
          <a:lstStyle/>
          <a:p>
            <a:r>
              <a:rPr lang="de-DE" sz="1000" dirty="0"/>
              <a:t>Krisenstab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B5BFD05-CC67-4E59-AD77-12FA660EA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456905"/>
              </p:ext>
            </p:extLst>
          </p:nvPr>
        </p:nvGraphicFramePr>
        <p:xfrm>
          <a:off x="6889215" y="3623948"/>
          <a:ext cx="2149466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074733">
                  <a:extLst>
                    <a:ext uri="{9D8B030D-6E8A-4147-A177-3AD203B41FA5}">
                      <a16:colId xmlns:a16="http://schemas.microsoft.com/office/drawing/2014/main" val="1770832615"/>
                    </a:ext>
                  </a:extLst>
                </a:gridCol>
                <a:gridCol w="1074733">
                  <a:extLst>
                    <a:ext uri="{9D8B030D-6E8A-4147-A177-3AD203B41FA5}">
                      <a16:colId xmlns:a16="http://schemas.microsoft.com/office/drawing/2014/main" val="15545493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Bayern Süd-Ost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3,28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9501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Freiburg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3,09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087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Münster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2,45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1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Baden-Baden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2,04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130359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39443D6-2F81-4391-A8F9-AE99EF8A2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63066"/>
              </p:ext>
            </p:extLst>
          </p:nvPr>
        </p:nvGraphicFramePr>
        <p:xfrm>
          <a:off x="445007" y="1809750"/>
          <a:ext cx="2149466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733">
                  <a:extLst>
                    <a:ext uri="{9D8B030D-6E8A-4147-A177-3AD203B41FA5}">
                      <a16:colId xmlns:a16="http://schemas.microsoft.com/office/drawing/2014/main" val="251270159"/>
                    </a:ext>
                  </a:extLst>
                </a:gridCol>
                <a:gridCol w="1074733">
                  <a:extLst>
                    <a:ext uri="{9D8B030D-6E8A-4147-A177-3AD203B41FA5}">
                      <a16:colId xmlns:a16="http://schemas.microsoft.com/office/drawing/2014/main" val="32529946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Bayern Nord-Ost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1,93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377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Oldenburg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1,85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0086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Bayern Nord-West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1,77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304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Breitscheid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1,72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385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Gießen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1,66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0221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Hagen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1,55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65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Leipzig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7627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Hannover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1,42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455019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CA9D5A1F-D8ED-43F4-B31E-8DF4A3CB9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813811"/>
              </p:ext>
            </p:extLst>
          </p:nvPr>
        </p:nvGraphicFramePr>
        <p:xfrm>
          <a:off x="457200" y="3471012"/>
          <a:ext cx="2149466" cy="993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733">
                  <a:extLst>
                    <a:ext uri="{9D8B030D-6E8A-4147-A177-3AD203B41FA5}">
                      <a16:colId xmlns:a16="http://schemas.microsoft.com/office/drawing/2014/main" val="693073725"/>
                    </a:ext>
                  </a:extLst>
                </a:gridCol>
                <a:gridCol w="1074733">
                  <a:extLst>
                    <a:ext uri="{9D8B030D-6E8A-4147-A177-3AD203B41FA5}">
                      <a16:colId xmlns:a16="http://schemas.microsoft.com/office/drawing/2014/main" val="29281205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Bayern Süd-West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017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Ulm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1,17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621915"/>
                  </a:ext>
                </a:extLst>
              </a:tr>
              <a:tr h="2314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Berlin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7542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Kiel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4853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Hamburg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1,11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14447"/>
                  </a:ext>
                </a:extLst>
              </a:tr>
            </a:tbl>
          </a:graphicData>
        </a:graphic>
      </p:graphicFrame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2E3AD2B-6BEE-4976-8EF8-E3C79BD087E7}"/>
              </a:ext>
            </a:extLst>
          </p:cNvPr>
          <p:cNvCxnSpPr/>
          <p:nvPr/>
        </p:nvCxnSpPr>
        <p:spPr>
          <a:xfrm flipH="1">
            <a:off x="5291128" y="3729772"/>
            <a:ext cx="1603596" cy="353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4F6573E-10AF-479D-B3DE-70023AC904F9}"/>
              </a:ext>
            </a:extLst>
          </p:cNvPr>
          <p:cNvCxnSpPr>
            <a:cxnSpLocks/>
          </p:cNvCxnSpPr>
          <p:nvPr/>
        </p:nvCxnSpPr>
        <p:spPr>
          <a:xfrm flipH="1">
            <a:off x="3836002" y="3906607"/>
            <a:ext cx="3053213" cy="1933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EB15875-32A5-4AA8-8784-0E1CE5C5C4C1}"/>
              </a:ext>
            </a:extLst>
          </p:cNvPr>
          <p:cNvCxnSpPr>
            <a:cxnSpLocks/>
          </p:cNvCxnSpPr>
          <p:nvPr/>
        </p:nvCxnSpPr>
        <p:spPr>
          <a:xfrm flipH="1" flipV="1">
            <a:off x="3780197" y="2302525"/>
            <a:ext cx="3097518" cy="1763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5F88A15-44BF-4EDF-AAC8-EB32DF4D280A}"/>
              </a:ext>
            </a:extLst>
          </p:cNvPr>
          <p:cNvCxnSpPr>
            <a:cxnSpLocks/>
          </p:cNvCxnSpPr>
          <p:nvPr/>
        </p:nvCxnSpPr>
        <p:spPr>
          <a:xfrm flipH="1" flipV="1">
            <a:off x="3946142" y="3793754"/>
            <a:ext cx="2887268" cy="466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224CEF70-F57C-47DB-9E2D-05D23F728A79}"/>
              </a:ext>
            </a:extLst>
          </p:cNvPr>
          <p:cNvCxnSpPr>
            <a:cxnSpLocks/>
          </p:cNvCxnSpPr>
          <p:nvPr/>
        </p:nvCxnSpPr>
        <p:spPr>
          <a:xfrm flipH="1" flipV="1">
            <a:off x="4385070" y="1227893"/>
            <a:ext cx="2448340" cy="197807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EDB48FF-2DC8-496F-AC0E-0C82D0138D58}"/>
              </a:ext>
            </a:extLst>
          </p:cNvPr>
          <p:cNvCxnSpPr>
            <a:cxnSpLocks/>
          </p:cNvCxnSpPr>
          <p:nvPr/>
        </p:nvCxnSpPr>
        <p:spPr>
          <a:xfrm flipH="1" flipV="1">
            <a:off x="5864505" y="2623568"/>
            <a:ext cx="1043867" cy="79026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C9A0EA4B-909F-4C5C-8EAF-DFC206EDD569}"/>
              </a:ext>
            </a:extLst>
          </p:cNvPr>
          <p:cNvCxnSpPr>
            <a:cxnSpLocks/>
          </p:cNvCxnSpPr>
          <p:nvPr/>
        </p:nvCxnSpPr>
        <p:spPr>
          <a:xfrm flipH="1" flipV="1">
            <a:off x="5594354" y="2652318"/>
            <a:ext cx="1268198" cy="36931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21B43F36-9DAA-43B1-A546-A823E028D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548729"/>
              </p:ext>
            </p:extLst>
          </p:nvPr>
        </p:nvGraphicFramePr>
        <p:xfrm>
          <a:off x="6873401" y="1417499"/>
          <a:ext cx="2128312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4156">
                  <a:extLst>
                    <a:ext uri="{9D8B030D-6E8A-4147-A177-3AD203B41FA5}">
                      <a16:colId xmlns:a16="http://schemas.microsoft.com/office/drawing/2014/main" val="3012452716"/>
                    </a:ext>
                  </a:extLst>
                </a:gridCol>
                <a:gridCol w="1064156">
                  <a:extLst>
                    <a:ext uri="{9D8B030D-6E8A-4147-A177-3AD203B41FA5}">
                      <a16:colId xmlns:a16="http://schemas.microsoft.com/office/drawing/2014/main" val="18208988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Essen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0,96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1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Bad Kreuznach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0,83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654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Erfurt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0,77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70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Kassel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0,68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736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Greifswald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0,64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787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Bad Oeynhausen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0,51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169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Magdeburg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0,49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670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Mannheim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0,43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124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Dresden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0,42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09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Lübeck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403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Görlitz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21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52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527" y="289093"/>
            <a:ext cx="8092592" cy="430887"/>
          </a:xfrm>
        </p:spPr>
        <p:txBody>
          <a:bodyPr/>
          <a:lstStyle/>
          <a:p>
            <a:r>
              <a:rPr lang="de-DE" sz="2800" dirty="0"/>
              <a:t>Trend über die Zeit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59476277-93B8-4C18-BB17-49D0E8FE87A3}"/>
              </a:ext>
            </a:extLst>
          </p:cNvPr>
          <p:cNvSpPr txBox="1">
            <a:spLocks/>
          </p:cNvSpPr>
          <p:nvPr/>
        </p:nvSpPr>
        <p:spPr>
          <a:xfrm>
            <a:off x="703903" y="4967034"/>
            <a:ext cx="1631674" cy="14681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03.11.2020</a:t>
            </a: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D1FF4B94-821A-4DDC-8943-960118F8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967035"/>
            <a:ext cx="5182675" cy="146813"/>
          </a:xfrm>
        </p:spPr>
        <p:txBody>
          <a:bodyPr/>
          <a:lstStyle/>
          <a:p>
            <a:r>
              <a:rPr lang="de-DE" sz="1000" dirty="0"/>
              <a:t>Krisenstab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0FC9956-BDE1-4303-821E-5195F34B32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091953"/>
              </p:ext>
            </p:extLst>
          </p:nvPr>
        </p:nvGraphicFramePr>
        <p:xfrm>
          <a:off x="1128881" y="1221494"/>
          <a:ext cx="6615977" cy="301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ACDDCB43-D912-4EB8-AAF1-5570E63FB6EB}"/>
              </a:ext>
            </a:extLst>
          </p:cNvPr>
          <p:cNvSpPr txBox="1"/>
          <p:nvPr/>
        </p:nvSpPr>
        <p:spPr>
          <a:xfrm>
            <a:off x="3433683" y="4192162"/>
            <a:ext cx="254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Kalenderwochen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E90D30-6769-42C8-8BF1-640B5C5A898A}"/>
              </a:ext>
            </a:extLst>
          </p:cNvPr>
          <p:cNvSpPr txBox="1"/>
          <p:nvPr/>
        </p:nvSpPr>
        <p:spPr>
          <a:xfrm rot="16200000">
            <a:off x="-289716" y="2580528"/>
            <a:ext cx="252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Prävalenz in %</a:t>
            </a:r>
          </a:p>
        </p:txBody>
      </p:sp>
    </p:spTree>
    <p:extLst>
      <p:ext uri="{BB962C8B-B14F-4D97-AF65-F5344CB8AC3E}">
        <p14:creationId xmlns:p14="http://schemas.microsoft.com/office/powerpoint/2010/main" val="1889725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Bildschirmpräsentation (16:9)</PresentationFormat>
  <Paragraphs>152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明朝</vt:lpstr>
      <vt:lpstr>Wingdings</vt:lpstr>
      <vt:lpstr>Office-Design</vt:lpstr>
      <vt:lpstr>Serologische Untersuchung von Blutspenden auf Antikörper gegen SARS-CoV-2 - SeBluCo</vt:lpstr>
      <vt:lpstr>Hintergrund</vt:lpstr>
      <vt:lpstr>Projekt</vt:lpstr>
      <vt:lpstr>13 Blutspendeeinrichtungen,  28 Regionen in Deutschland</vt:lpstr>
      <vt:lpstr>Population</vt:lpstr>
      <vt:lpstr>Kernergebnisse</vt:lpstr>
      <vt:lpstr>Verteilung nach Alter und Geschlecht</vt:lpstr>
      <vt:lpstr>Verteilung nach Region</vt:lpstr>
      <vt:lpstr>Trend über die Zeit </vt:lpstr>
      <vt:lpstr>Diskussionspunkte</vt:lpstr>
      <vt:lpstr>Weitere Planung</vt:lpstr>
      <vt:lpstr>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Houareau, Claudia</cp:lastModifiedBy>
  <cp:revision>310</cp:revision>
  <cp:lastPrinted>2017-11-08T14:21:29Z</cp:lastPrinted>
  <dcterms:created xsi:type="dcterms:W3CDTF">2015-11-02T12:29:13Z</dcterms:created>
  <dcterms:modified xsi:type="dcterms:W3CDTF">2020-11-06T09:46:35Z</dcterms:modified>
</cp:coreProperties>
</file>