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2" r:id="rId2"/>
    <p:sldId id="293" r:id="rId3"/>
    <p:sldId id="308" r:id="rId4"/>
    <p:sldId id="314" r:id="rId5"/>
    <p:sldId id="310" r:id="rId6"/>
  </p:sldIdLst>
  <p:sldSz cx="9144000" cy="5143500" type="screen16x9"/>
  <p:notesSz cx="6797675" cy="9928225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7BB8"/>
    <a:srgbClr val="4D8AD2"/>
    <a:srgbClr val="80A5DC"/>
    <a:srgbClr val="006EC7"/>
    <a:srgbClr val="338BD2"/>
    <a:srgbClr val="66A8DD"/>
    <a:srgbClr val="689CCA"/>
    <a:srgbClr val="045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51" autoAdjust="0"/>
    <p:restoredTop sz="94660"/>
  </p:normalViewPr>
  <p:slideViewPr>
    <p:cSldViewPr snapToGrid="0" snapToObjects="1">
      <p:cViewPr varScale="1">
        <p:scale>
          <a:sx n="163" d="100"/>
          <a:sy n="163" d="100"/>
        </p:scale>
        <p:origin x="438" y="1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06.11.2020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06.11.2020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9301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78096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22722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9515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038656"/>
            <a:ext cx="8752360" cy="3266654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>
              <a:solidFill>
                <a:srgbClr val="006EC7"/>
              </a:solidFill>
            </a:endParaRPr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‹#›</a:t>
            </a:fld>
            <a:endParaRPr lang="de-DE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3" name="Rechteck 12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038225"/>
            <a:ext cx="3319463" cy="326707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20" name="Rechteck 19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" descr="PPT_Background_16zu9_RGB_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8656"/>
            <a:ext cx="8747760" cy="3267456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6" name="Rechteck 15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‹#›</a:t>
            </a:fld>
            <a:endParaRPr lang="de-DE"/>
          </a:p>
        </p:txBody>
      </p:sp>
      <p:sp>
        <p:nvSpPr>
          <p:cNvPr id="10" name="Inhaltsplatzhalter 9"/>
          <p:cNvSpPr>
            <a:spLocks noGrp="1"/>
          </p:cNvSpPr>
          <p:nvPr>
            <p:ph sz="quarter" idx="13"/>
          </p:nvPr>
        </p:nvSpPr>
        <p:spPr>
          <a:xfrm>
            <a:off x="457200" y="1059582"/>
            <a:ext cx="7983646" cy="3766417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quarter" idx="13"/>
          </p:nvPr>
        </p:nvSpPr>
        <p:spPr>
          <a:xfrm>
            <a:off x="457200" y="1059582"/>
            <a:ext cx="3882920" cy="3766417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sz="quarter" idx="14"/>
          </p:nvPr>
        </p:nvSpPr>
        <p:spPr>
          <a:xfrm>
            <a:off x="4580125" y="1059582"/>
            <a:ext cx="3860721" cy="3766417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38905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‹#›</a:t>
            </a:fld>
            <a:endParaRPr lang="de-DE"/>
          </a:p>
        </p:txBody>
      </p:sp>
      <p:sp>
        <p:nvSpPr>
          <p:cNvPr id="6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8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5821" y="234028"/>
            <a:ext cx="1584176" cy="459505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059582"/>
            <a:ext cx="7983646" cy="375117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6" y="4917533"/>
            <a:ext cx="1860421" cy="19469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dirty="0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4917533"/>
            <a:ext cx="2895600" cy="19469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4917533"/>
            <a:ext cx="496872" cy="19469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‹#›</a:t>
            </a:fld>
            <a:endParaRPr lang="de-DE" dirty="0"/>
          </a:p>
        </p:txBody>
      </p:sp>
      <p:grpSp>
        <p:nvGrpSpPr>
          <p:cNvPr id="19" name="Gruppierung 18"/>
          <p:cNvGrpSpPr/>
          <p:nvPr userDrawn="1"/>
        </p:nvGrpSpPr>
        <p:grpSpPr>
          <a:xfrm>
            <a:off x="457201" y="4948013"/>
            <a:ext cx="7996881" cy="214219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feld 6"/>
          <p:cNvSpPr txBox="1"/>
          <p:nvPr userDrawn="1"/>
        </p:nvSpPr>
        <p:spPr>
          <a:xfrm>
            <a:off x="-313267" y="36491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4" r:id="rId5"/>
    <p:sldLayoutId id="2147483655" r:id="rId6"/>
  </p:sldLayoutIdLst>
  <p:hf hdr="0"/>
  <p:txStyles>
    <p:titleStyle>
      <a:lvl1pPr algn="l" defTabSz="457200" rtl="0" eaLnBrk="1" latinLnBrk="0" hangingPunct="1">
        <a:lnSpc>
          <a:spcPts val="2150"/>
        </a:lnSpc>
        <a:spcBef>
          <a:spcPct val="0"/>
        </a:spcBef>
        <a:buNone/>
        <a:defRPr sz="20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en-GB" sz="1200" dirty="0"/>
            </a:br>
            <a:r>
              <a:rPr lang="en-GB" sz="1200" dirty="0"/>
              <a:t>Rapid review of contact tracing policies</a:t>
            </a:r>
            <a:br>
              <a:rPr lang="en-GB" sz="1200" dirty="0"/>
            </a:br>
            <a:br>
              <a:rPr lang="en-GB" sz="1200" dirty="0"/>
            </a:br>
            <a:r>
              <a:rPr lang="en-GB" sz="1200" dirty="0"/>
              <a:t>(Snapshot)</a:t>
            </a:r>
            <a:br>
              <a:rPr lang="en-GB" sz="1200" dirty="0"/>
            </a:br>
            <a:br>
              <a:rPr lang="en-GB" sz="1200" dirty="0"/>
            </a:br>
            <a:r>
              <a:rPr lang="en-GB" sz="1200" dirty="0"/>
              <a:t>ZIG2</a:t>
            </a:r>
            <a:endParaRPr lang="en-GB" sz="12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114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B93331-7932-488E-8032-597559954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2</a:t>
            </a:fld>
            <a:endParaRPr lang="de-DE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867808-9C3E-4E7B-B815-86CA4FA96FA0}"/>
              </a:ext>
            </a:extLst>
          </p:cNvPr>
          <p:cNvSpPr txBox="1"/>
          <p:nvPr/>
        </p:nvSpPr>
        <p:spPr>
          <a:xfrm>
            <a:off x="885798" y="1355351"/>
            <a:ext cx="737240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Databases searched: EMBASE/ PUBMED/ </a:t>
            </a:r>
            <a:r>
              <a:rPr lang="en-GB" dirty="0" err="1"/>
              <a:t>medRxiv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Very broad search terms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Inclusion criteria: We included any paper that explicitly considered either: </a:t>
            </a:r>
          </a:p>
          <a:p>
            <a:endParaRPr lang="en-GB" dirty="0"/>
          </a:p>
          <a:p>
            <a:r>
              <a:rPr lang="en-GB" dirty="0"/>
              <a:t>	- the impact/ effect of contact tracing on any epidemiological measure, </a:t>
            </a:r>
          </a:p>
          <a:p>
            <a:r>
              <a:rPr lang="en-GB" dirty="0"/>
              <a:t>	- the implementation/ process of contact tracing, or </a:t>
            </a:r>
          </a:p>
          <a:p>
            <a:r>
              <a:rPr lang="en-GB" dirty="0"/>
              <a:t>	- the acceptability of contact tracing.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0126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C46074-6AAA-4C0E-8C1C-1C023EB54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3</a:t>
            </a:fld>
            <a:endParaRPr lang="de-DE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01D3F01-3464-4842-A83F-657BD1E6DBC9}"/>
              </a:ext>
            </a:extLst>
          </p:cNvPr>
          <p:cNvSpPr txBox="1"/>
          <p:nvPr/>
        </p:nvSpPr>
        <p:spPr>
          <a:xfrm>
            <a:off x="943708" y="153068"/>
            <a:ext cx="1942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PRISMA </a:t>
            </a:r>
            <a:r>
              <a:rPr lang="de-DE" dirty="0" err="1"/>
              <a:t>flowchart</a:t>
            </a:r>
            <a:r>
              <a:rPr lang="de-DE" dirty="0"/>
              <a:t>: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CB24F04-B448-47A6-80E0-CB7F097041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7062" y="984082"/>
            <a:ext cx="4467878" cy="3384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075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B93331-7932-488E-8032-597559954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4</a:t>
            </a:fld>
            <a:endParaRPr lang="de-DE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867808-9C3E-4E7B-B815-86CA4FA96FA0}"/>
              </a:ext>
            </a:extLst>
          </p:cNvPr>
          <p:cNvSpPr txBox="1"/>
          <p:nvPr/>
        </p:nvSpPr>
        <p:spPr>
          <a:xfrm>
            <a:off x="651728" y="722305"/>
            <a:ext cx="723790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SNAPSHOT OF THE EVIDENCE - STATISTICAL STUDIES</a:t>
            </a:r>
          </a:p>
          <a:p>
            <a:endParaRPr lang="en-GB" sz="1400" dirty="0"/>
          </a:p>
          <a:p>
            <a:r>
              <a:rPr lang="en-GB" sz="1400" dirty="0"/>
              <a:t>1. Countries that adopted “lockdown-case finding and mobile tracing” had substantially better outcomes in the first wave than those who adopted “full lockdown” (</a:t>
            </a:r>
            <a:r>
              <a:rPr lang="en-GB" sz="1400" dirty="0" err="1"/>
              <a:t>Bianconi</a:t>
            </a:r>
            <a:r>
              <a:rPr lang="en-GB" sz="1400" dirty="0"/>
              <a:t> et al)</a:t>
            </a:r>
          </a:p>
          <a:p>
            <a:pPr marL="342900" indent="-342900">
              <a:buAutoNum type="arabicPeriod"/>
            </a:pPr>
            <a:endParaRPr lang="en-GB" sz="1400" dirty="0"/>
          </a:p>
          <a:p>
            <a:r>
              <a:rPr lang="en-GB" sz="1400" dirty="0"/>
              <a:t>2. Across countries, countries which had high COVID-19 mitigation efficacy and low pandemic severity also had high testing rates and effective contact tracing (Chen et al)</a:t>
            </a:r>
          </a:p>
          <a:p>
            <a:endParaRPr lang="en-GB" sz="1400" dirty="0"/>
          </a:p>
          <a:p>
            <a:r>
              <a:rPr lang="en-GB" sz="1400" dirty="0"/>
              <a:t>3. Manual contact tracing + digital contact tracing has had a substantial impact on epidemic control in Wales (Kendall et al)</a:t>
            </a:r>
          </a:p>
          <a:p>
            <a:endParaRPr lang="en-GB" sz="1400" dirty="0"/>
          </a:p>
          <a:p>
            <a:r>
              <a:rPr lang="en-GB" sz="1400" dirty="0"/>
              <a:t>4. Contact tracing was not a significant predictor of R across 130 countries (Liu et al)</a:t>
            </a:r>
          </a:p>
          <a:p>
            <a:endParaRPr lang="en-GB" sz="1400" dirty="0"/>
          </a:p>
          <a:p>
            <a:r>
              <a:rPr lang="en-GB" sz="1400" dirty="0"/>
              <a:t>5. Contact tracing was a near-significant predictor of mortality across 196 countries (Leffler et al)</a:t>
            </a:r>
          </a:p>
          <a:p>
            <a:endParaRPr lang="en-GB" sz="1400" dirty="0"/>
          </a:p>
          <a:p>
            <a:r>
              <a:rPr lang="en-GB" sz="1400" dirty="0"/>
              <a:t>6. Contact tracing significantly predicts COVID-19 mortality in Colombia (</a:t>
            </a:r>
            <a:r>
              <a:rPr lang="en-GB" sz="1400" dirty="0" err="1"/>
              <a:t>Vecino</a:t>
            </a:r>
            <a:r>
              <a:rPr lang="en-GB" sz="1400" dirty="0"/>
              <a:t>-Ortiz et al)</a:t>
            </a:r>
          </a:p>
          <a:p>
            <a:endParaRPr lang="en-GB" sz="1400" dirty="0"/>
          </a:p>
          <a:p>
            <a:pPr marL="342900" indent="-342900">
              <a:buAutoNum type="arabicPeriod"/>
            </a:pPr>
            <a:endParaRPr lang="en-GB" sz="1400" dirty="0"/>
          </a:p>
          <a:p>
            <a:pPr marL="342900" indent="-342900">
              <a:buAutoNum type="arabicPeriod"/>
            </a:pPr>
            <a:endParaRPr lang="en-GB" sz="1400" dirty="0"/>
          </a:p>
          <a:p>
            <a:pPr marL="342900" indent="-342900">
              <a:buAutoNum type="arabicPeriod"/>
            </a:pP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822427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B93331-7932-488E-8032-597559954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5</a:t>
            </a:fld>
            <a:endParaRPr lang="de-DE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867808-9C3E-4E7B-B815-86CA4FA96FA0}"/>
              </a:ext>
            </a:extLst>
          </p:cNvPr>
          <p:cNvSpPr txBox="1"/>
          <p:nvPr/>
        </p:nvSpPr>
        <p:spPr>
          <a:xfrm>
            <a:off x="651728" y="722305"/>
            <a:ext cx="7840544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500" dirty="0"/>
              <a:t>SNAPSHOT OF THE EVIDENCE - SIMULATION STUDIES</a:t>
            </a:r>
          </a:p>
          <a:p>
            <a:endParaRPr lang="en-GB" sz="1500" dirty="0"/>
          </a:p>
          <a:p>
            <a:r>
              <a:rPr lang="en-GB" sz="1500" dirty="0"/>
              <a:t>Some elements of success of contact tracing interventions:</a:t>
            </a:r>
          </a:p>
          <a:p>
            <a:endParaRPr lang="en-GB" sz="1500" dirty="0"/>
          </a:p>
          <a:p>
            <a:pPr marL="342900" indent="-342900">
              <a:buAutoNum type="arabicPeriod"/>
            </a:pPr>
            <a:r>
              <a:rPr lang="en-GB" sz="1500" dirty="0"/>
              <a:t>High coverage of testing and tracing / high ascertainment of cases</a:t>
            </a:r>
          </a:p>
          <a:p>
            <a:pPr marL="342900" indent="-342900">
              <a:buAutoNum type="arabicPeriod"/>
            </a:pPr>
            <a:r>
              <a:rPr lang="en-GB" sz="1500" dirty="0"/>
              <a:t>High compliance with quarantine/ isolation</a:t>
            </a:r>
          </a:p>
          <a:p>
            <a:pPr marL="342900" indent="-342900">
              <a:buAutoNum type="arabicPeriod"/>
            </a:pPr>
            <a:r>
              <a:rPr lang="en-GB" sz="1500" dirty="0"/>
              <a:t>Testing of all contacts rather than only those with symptoms</a:t>
            </a:r>
          </a:p>
          <a:p>
            <a:pPr marL="342900" indent="-342900">
              <a:buAutoNum type="arabicPeriod"/>
            </a:pPr>
            <a:r>
              <a:rPr lang="en-GB" sz="1500" dirty="0"/>
              <a:t>Minimal delays in testing and tracing</a:t>
            </a:r>
          </a:p>
          <a:p>
            <a:pPr marL="342900" indent="-342900">
              <a:buAutoNum type="arabicPeriod"/>
            </a:pPr>
            <a:r>
              <a:rPr lang="en-GB" sz="1500" dirty="0"/>
              <a:t>Shift contact tracers from areas of high/ low cases to areas of intermediate case burden</a:t>
            </a:r>
          </a:p>
          <a:p>
            <a:pPr marL="342900" indent="-342900">
              <a:buAutoNum type="arabicPeriod"/>
            </a:pPr>
            <a:r>
              <a:rPr lang="en-GB" sz="1500" dirty="0"/>
              <a:t>Avoid policies that increase self-isolation at the expense of self-reporting</a:t>
            </a:r>
          </a:p>
          <a:p>
            <a:pPr marL="342900" indent="-342900">
              <a:buAutoNum type="arabicPeriod"/>
            </a:pPr>
            <a:r>
              <a:rPr lang="en-GB" sz="1500" dirty="0"/>
              <a:t>Combine testing and tracing with physical distancing</a:t>
            </a:r>
          </a:p>
          <a:p>
            <a:pPr marL="342900" indent="-342900">
              <a:buAutoNum type="arabicPeriod"/>
            </a:pPr>
            <a:r>
              <a:rPr lang="en-GB" sz="1500" dirty="0"/>
              <a:t>Digital contact tracing with high app usage can improve on manual contact tracing </a:t>
            </a:r>
          </a:p>
          <a:p>
            <a:pPr marL="342900" indent="-342900">
              <a:buAutoNum type="arabicPeriod"/>
            </a:pPr>
            <a:r>
              <a:rPr lang="en-GB" sz="1500" dirty="0"/>
              <a:t>Digital contact tracing with moderate rates of adoption can be useful only when R is close to 1</a:t>
            </a:r>
          </a:p>
          <a:p>
            <a:pPr marL="342900" indent="-342900">
              <a:buAutoNum type="arabicPeriod"/>
            </a:pPr>
            <a:r>
              <a:rPr lang="en-GB" sz="1500" dirty="0"/>
              <a:t>Digital contact tracing has limitations in areas of high population density</a:t>
            </a:r>
          </a:p>
          <a:p>
            <a:pPr marL="342900" indent="-342900">
              <a:buAutoNum type="arabicPeriod"/>
            </a:pPr>
            <a:r>
              <a:rPr lang="en-GB" sz="1500" dirty="0"/>
              <a:t>Bi-directional contact tracing substantially improves outbreak control</a:t>
            </a:r>
          </a:p>
          <a:p>
            <a:pPr marL="342900" indent="-342900">
              <a:buAutoNum type="arabicPeriod"/>
            </a:pPr>
            <a:endParaRPr lang="en-GB" sz="1500" dirty="0"/>
          </a:p>
          <a:p>
            <a:pPr marL="342900" indent="-342900">
              <a:buAutoNum type="arabicPeriod"/>
            </a:pPr>
            <a:endParaRPr lang="en-GB" sz="1500" dirty="0"/>
          </a:p>
          <a:p>
            <a:pPr marL="342900" indent="-342900">
              <a:buAutoNum type="arabicPeriod"/>
            </a:pPr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val="3249257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360</Words>
  <Application>Microsoft Office PowerPoint</Application>
  <PresentationFormat>On-screen Show (16:9)</PresentationFormat>
  <Paragraphs>48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ＭＳ 明朝</vt:lpstr>
      <vt:lpstr>Times New Roman</vt:lpstr>
      <vt:lpstr>Wingdings</vt:lpstr>
      <vt:lpstr>Office-Design</vt:lpstr>
      <vt:lpstr> Rapid review of contact tracing policies  (Snapshot)  ZIG2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Pozo Martin, Francisco</cp:lastModifiedBy>
  <cp:revision>229</cp:revision>
  <cp:lastPrinted>2020-10-28T14:05:12Z</cp:lastPrinted>
  <dcterms:created xsi:type="dcterms:W3CDTF">2015-11-02T12:29:13Z</dcterms:created>
  <dcterms:modified xsi:type="dcterms:W3CDTF">2020-11-06T08:52:45Z</dcterms:modified>
</cp:coreProperties>
</file>