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93" r:id="rId3"/>
    <p:sldId id="308" r:id="rId4"/>
    <p:sldId id="314" r:id="rId5"/>
    <p:sldId id="310" r:id="rId6"/>
  </p:sldIdLst>
  <p:sldSz cx="9144000" cy="5143500" type="screen16x9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7BB8"/>
    <a:srgbClr val="4D8AD2"/>
    <a:srgbClr val="80A5DC"/>
    <a:srgbClr val="006EC7"/>
    <a:srgbClr val="338BD2"/>
    <a:srgbClr val="66A8DD"/>
    <a:srgbClr val="689CCA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1" autoAdjust="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438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301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809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2272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51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srgbClr val="006EC7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‹#›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PT_Background_16zu9_RGB_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656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3882920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059582"/>
            <a:ext cx="3860721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21" y="234028"/>
            <a:ext cx="1584176" cy="45950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7983646" cy="37511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917533"/>
            <a:ext cx="1860421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917533"/>
            <a:ext cx="2895600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917533"/>
            <a:ext cx="496872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19" name="Gruppierung 18"/>
          <p:cNvGrpSpPr/>
          <p:nvPr userDrawn="1"/>
        </p:nvGrpSpPr>
        <p:grpSpPr>
          <a:xfrm>
            <a:off x="457201" y="4948013"/>
            <a:ext cx="7996881" cy="214219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 userDrawn="1"/>
        </p:nvSpPr>
        <p:spPr>
          <a:xfrm>
            <a:off x="-313267" y="3649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lnSpc>
          <a:spcPts val="2150"/>
        </a:lnSpc>
        <a:spcBef>
          <a:spcPct val="0"/>
        </a:spcBef>
        <a:buNone/>
        <a:defRPr sz="20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1200" dirty="0"/>
            </a:br>
            <a:r>
              <a:rPr lang="en-GB" sz="1200" dirty="0"/>
              <a:t>Rapid review of contact tracing policies</a:t>
            </a:r>
            <a:br>
              <a:rPr lang="en-GB" sz="1200" dirty="0"/>
            </a:br>
            <a:br>
              <a:rPr lang="en-GB" sz="1200" dirty="0"/>
            </a:br>
            <a:r>
              <a:rPr lang="en-GB" sz="1200" dirty="0"/>
              <a:t>(Snapshot)</a:t>
            </a:r>
            <a:br>
              <a:rPr lang="en-GB" sz="1200" dirty="0"/>
            </a:br>
            <a:br>
              <a:rPr lang="en-GB" sz="1200" dirty="0"/>
            </a:br>
            <a:r>
              <a:rPr lang="en-GB" sz="1200" dirty="0"/>
              <a:t>ZIG2</a:t>
            </a:r>
            <a:endParaRPr lang="en-GB" sz="1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93331-7932-488E-8032-59755995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867808-9C3E-4E7B-B815-86CA4FA96FA0}"/>
              </a:ext>
            </a:extLst>
          </p:cNvPr>
          <p:cNvSpPr txBox="1"/>
          <p:nvPr/>
        </p:nvSpPr>
        <p:spPr>
          <a:xfrm>
            <a:off x="885798" y="1355351"/>
            <a:ext cx="73724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Databases searched: EMBASE/ PUBMED/ </a:t>
            </a:r>
            <a:r>
              <a:rPr lang="en-GB" dirty="0" err="1"/>
              <a:t>medRxiv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Very broad search terms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Inclusion criteria: We included any paper that explicitly considered either: </a:t>
            </a:r>
          </a:p>
          <a:p>
            <a:endParaRPr lang="en-GB" dirty="0"/>
          </a:p>
          <a:p>
            <a:r>
              <a:rPr lang="en-GB" dirty="0"/>
              <a:t>	- the impact/ effect of contact tracing on any epidemiological measure, </a:t>
            </a:r>
          </a:p>
          <a:p>
            <a:r>
              <a:rPr lang="en-GB" dirty="0"/>
              <a:t>	- the implementation/ process of contact tracing, or </a:t>
            </a:r>
          </a:p>
          <a:p>
            <a:r>
              <a:rPr lang="en-GB" dirty="0"/>
              <a:t>	- the acceptability of contact tracing.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12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C46074-6AAA-4C0E-8C1C-1C023EB54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1D3F01-3464-4842-A83F-657BD1E6DBC9}"/>
              </a:ext>
            </a:extLst>
          </p:cNvPr>
          <p:cNvSpPr txBox="1"/>
          <p:nvPr/>
        </p:nvSpPr>
        <p:spPr>
          <a:xfrm>
            <a:off x="943708" y="153068"/>
            <a:ext cx="1942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PRISMA </a:t>
            </a:r>
            <a:r>
              <a:rPr lang="de-DE" dirty="0" err="1"/>
              <a:t>flowchart</a:t>
            </a:r>
            <a:r>
              <a:rPr lang="de-DE" dirty="0"/>
              <a:t>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B24F04-B448-47A6-80E0-CB7F09704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062" y="984082"/>
            <a:ext cx="4467878" cy="338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07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93331-7932-488E-8032-59755995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867808-9C3E-4E7B-B815-86CA4FA96FA0}"/>
              </a:ext>
            </a:extLst>
          </p:cNvPr>
          <p:cNvSpPr txBox="1"/>
          <p:nvPr/>
        </p:nvSpPr>
        <p:spPr>
          <a:xfrm>
            <a:off x="651728" y="722305"/>
            <a:ext cx="72379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SNAPSHOT OF THE EVIDENCE - STATISTICAL STUDIES</a:t>
            </a:r>
          </a:p>
          <a:p>
            <a:endParaRPr lang="en-GB" sz="1400" dirty="0"/>
          </a:p>
          <a:p>
            <a:r>
              <a:rPr lang="en-GB" sz="1400" dirty="0"/>
              <a:t>1. Countries that adopted “lockdown-case finding and mobile tracing” had substantially better outcomes in the first wave than those who adopted “full lockdown” (</a:t>
            </a:r>
            <a:r>
              <a:rPr lang="en-GB" sz="1400" dirty="0" err="1"/>
              <a:t>Bianconi</a:t>
            </a:r>
            <a:r>
              <a:rPr lang="en-GB" sz="1400" dirty="0"/>
              <a:t> et al)</a:t>
            </a:r>
          </a:p>
          <a:p>
            <a:pPr marL="342900" indent="-342900">
              <a:buAutoNum type="arabicPeriod"/>
            </a:pPr>
            <a:endParaRPr lang="en-GB" sz="1400" dirty="0"/>
          </a:p>
          <a:p>
            <a:r>
              <a:rPr lang="en-GB" sz="1400" dirty="0"/>
              <a:t>2. Across countries, countries which had high COVID-19 mitigation efficacy and low pandemic severity also had high testing rates and effective contact tracing (Chen et al)</a:t>
            </a:r>
          </a:p>
          <a:p>
            <a:endParaRPr lang="en-GB" sz="1400" dirty="0"/>
          </a:p>
          <a:p>
            <a:r>
              <a:rPr lang="en-GB" sz="1400" dirty="0"/>
              <a:t>3. Manual contact tracing + digital contact tracing has had a substantial impact on epidemic control in Wales (Kendall et al)</a:t>
            </a:r>
          </a:p>
          <a:p>
            <a:endParaRPr lang="en-GB" sz="1400" dirty="0"/>
          </a:p>
          <a:p>
            <a:r>
              <a:rPr lang="en-GB" sz="1400" dirty="0"/>
              <a:t>4. Contact tracing was not a significant predictor of R across 130 countries (Liu et al)</a:t>
            </a:r>
          </a:p>
          <a:p>
            <a:endParaRPr lang="en-GB" sz="1400" dirty="0"/>
          </a:p>
          <a:p>
            <a:r>
              <a:rPr lang="en-GB" sz="1400" dirty="0"/>
              <a:t>5. Contact tracing was a near-significant predictor of mortality across 196 countries (Leffler et al)</a:t>
            </a:r>
          </a:p>
          <a:p>
            <a:endParaRPr lang="en-GB" sz="1400" dirty="0"/>
          </a:p>
          <a:p>
            <a:r>
              <a:rPr lang="en-GB" sz="1400" dirty="0"/>
              <a:t>6. Contact tracing significantly predicts COVID-19 mortality in Colombia (</a:t>
            </a:r>
            <a:r>
              <a:rPr lang="en-GB" sz="1400" dirty="0" err="1"/>
              <a:t>Vecino</a:t>
            </a:r>
            <a:r>
              <a:rPr lang="en-GB" sz="1400" dirty="0"/>
              <a:t>-Ortiz et al)</a:t>
            </a:r>
          </a:p>
          <a:p>
            <a:endParaRPr lang="en-GB" sz="1400" dirty="0"/>
          </a:p>
          <a:p>
            <a:pPr marL="342900" indent="-342900">
              <a:buAutoNum type="arabicPeriod"/>
            </a:pPr>
            <a:endParaRPr lang="en-GB" sz="1400" dirty="0"/>
          </a:p>
          <a:p>
            <a:pPr marL="342900" indent="-342900">
              <a:buAutoNum type="arabicPeriod"/>
            </a:pPr>
            <a:endParaRPr lang="en-GB" sz="1400" dirty="0"/>
          </a:p>
          <a:p>
            <a:pPr marL="342900" indent="-342900">
              <a:buAutoNum type="arabicPeriod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22427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93331-7932-488E-8032-59755995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867808-9C3E-4E7B-B815-86CA4FA96FA0}"/>
              </a:ext>
            </a:extLst>
          </p:cNvPr>
          <p:cNvSpPr txBox="1"/>
          <p:nvPr/>
        </p:nvSpPr>
        <p:spPr>
          <a:xfrm>
            <a:off x="651728" y="722305"/>
            <a:ext cx="784054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SNAPSHOT OF THE EVIDENCE - SIMULATION STUDIES</a:t>
            </a:r>
          </a:p>
          <a:p>
            <a:endParaRPr lang="en-GB" sz="1500" dirty="0"/>
          </a:p>
          <a:p>
            <a:r>
              <a:rPr lang="en-GB" sz="1500" dirty="0"/>
              <a:t>Some elements of success of contact tracing interventions:</a:t>
            </a:r>
          </a:p>
          <a:p>
            <a:endParaRPr lang="en-GB" sz="1500" dirty="0"/>
          </a:p>
          <a:p>
            <a:pPr marL="342900" indent="-342900">
              <a:buAutoNum type="arabicPeriod"/>
            </a:pPr>
            <a:r>
              <a:rPr lang="en-GB" sz="1500" dirty="0"/>
              <a:t>High coverage of testing and tracing / high ascertainment of cases</a:t>
            </a:r>
          </a:p>
          <a:p>
            <a:pPr marL="342900" indent="-342900">
              <a:buAutoNum type="arabicPeriod"/>
            </a:pPr>
            <a:r>
              <a:rPr lang="en-GB" sz="1500" dirty="0"/>
              <a:t>High compliance with quarantine/ isolation</a:t>
            </a:r>
          </a:p>
          <a:p>
            <a:pPr marL="342900" indent="-342900">
              <a:buAutoNum type="arabicPeriod"/>
            </a:pPr>
            <a:r>
              <a:rPr lang="en-GB" sz="1500" dirty="0"/>
              <a:t>Testing of all contacts rather than only those with symptoms</a:t>
            </a:r>
          </a:p>
          <a:p>
            <a:pPr marL="342900" indent="-342900">
              <a:buAutoNum type="arabicPeriod"/>
            </a:pPr>
            <a:r>
              <a:rPr lang="en-GB" sz="1500" dirty="0"/>
              <a:t>Minimal delays in testing and tracing</a:t>
            </a:r>
          </a:p>
          <a:p>
            <a:pPr marL="342900" indent="-342900">
              <a:buAutoNum type="arabicPeriod"/>
            </a:pPr>
            <a:r>
              <a:rPr lang="en-GB" sz="1500" dirty="0"/>
              <a:t>Shift contact tracers from areas of high/ low cases to areas of intermediate case burden</a:t>
            </a:r>
          </a:p>
          <a:p>
            <a:pPr marL="342900" indent="-342900">
              <a:buAutoNum type="arabicPeriod"/>
            </a:pPr>
            <a:r>
              <a:rPr lang="en-GB" sz="1500" dirty="0"/>
              <a:t>Avoid policies that increase self-isolation at the expense of self-reporting</a:t>
            </a:r>
          </a:p>
          <a:p>
            <a:pPr marL="342900" indent="-342900">
              <a:buAutoNum type="arabicPeriod"/>
            </a:pPr>
            <a:r>
              <a:rPr lang="en-GB" sz="1500" dirty="0"/>
              <a:t>Combine testing and tracing with physical distancing</a:t>
            </a:r>
          </a:p>
          <a:p>
            <a:pPr marL="342900" indent="-342900">
              <a:buAutoNum type="arabicPeriod"/>
            </a:pPr>
            <a:r>
              <a:rPr lang="en-GB" sz="1500" dirty="0"/>
              <a:t>Digital contact tracing with high app usage can improve on manual contact tracing </a:t>
            </a:r>
          </a:p>
          <a:p>
            <a:pPr marL="342900" indent="-342900">
              <a:buAutoNum type="arabicPeriod"/>
            </a:pPr>
            <a:r>
              <a:rPr lang="en-GB" sz="1500" dirty="0"/>
              <a:t>Digital contact tracing with moderate rates of adoption can be useful only when R is close to 1</a:t>
            </a:r>
          </a:p>
          <a:p>
            <a:pPr marL="342900" indent="-342900">
              <a:buAutoNum type="arabicPeriod"/>
            </a:pPr>
            <a:r>
              <a:rPr lang="en-GB" sz="1500" dirty="0"/>
              <a:t>Digital contact tracing has limitations in areas of high population density</a:t>
            </a:r>
          </a:p>
          <a:p>
            <a:pPr marL="342900" indent="-342900">
              <a:buAutoNum type="arabicPeriod"/>
            </a:pPr>
            <a:r>
              <a:rPr lang="en-GB" sz="1500" dirty="0"/>
              <a:t>Bi-directional contact tracing substantially improves outbreak control</a:t>
            </a:r>
          </a:p>
          <a:p>
            <a:pPr marL="342900" indent="-342900">
              <a:buAutoNum type="arabicPeriod"/>
            </a:pPr>
            <a:endParaRPr lang="en-GB" sz="1500" dirty="0"/>
          </a:p>
          <a:p>
            <a:pPr marL="342900" indent="-342900">
              <a:buAutoNum type="arabicPeriod"/>
            </a:pPr>
            <a:endParaRPr lang="en-GB" sz="1500" dirty="0"/>
          </a:p>
          <a:p>
            <a:pPr marL="342900" indent="-342900">
              <a:buAutoNum type="arabicPeriod"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249257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On-screen Show (16:9)</PresentationFormat>
  <Paragraphs>48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ＭＳ 明朝</vt:lpstr>
      <vt:lpstr>Times New Roman</vt:lpstr>
      <vt:lpstr>Wingdings</vt:lpstr>
      <vt:lpstr>Office-Design</vt:lpstr>
      <vt:lpstr> Rapid review of contact tracing policies  (Snapshot)  ZIG2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Pozo Martin, Francisco</cp:lastModifiedBy>
  <cp:revision>229</cp:revision>
  <cp:lastPrinted>2020-10-28T14:05:12Z</cp:lastPrinted>
  <dcterms:created xsi:type="dcterms:W3CDTF">2015-11-02T12:29:13Z</dcterms:created>
  <dcterms:modified xsi:type="dcterms:W3CDTF">2020-11-06T08:52:45Z</dcterms:modified>
</cp:coreProperties>
</file>