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64" r:id="rId2"/>
    <p:sldId id="365" r:id="rId3"/>
    <p:sldId id="383" r:id="rId4"/>
    <p:sldId id="592" r:id="rId5"/>
    <p:sldId id="594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64" autoAdjust="0"/>
    <p:restoredTop sz="88754" autoAdjust="0"/>
  </p:normalViewPr>
  <p:slideViewPr>
    <p:cSldViewPr>
      <p:cViewPr varScale="1">
        <p:scale>
          <a:sx n="103" d="100"/>
          <a:sy n="103" d="100"/>
        </p:scale>
        <p:origin x="-19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utschlandfunk.de/newsblog-zum-coronavirus-13-363-neuinfektionen-in.2852.de.html?dram:article_id=472514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Botswana neu, Malediven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Brasilien nicht mehr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https://www.deutschlandfunk.de/newsblog-zum-coronavirus-13-363-neuinfektionen-in.2852.de.html?dram:article_id=472514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8863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09.11.2020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.ssi.dk/Risikovurdering-human-sundhed-ved-fortsat-minkavl-0311202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2597132" y="913705"/>
            <a:ext cx="3949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>
                <a:solidFill>
                  <a:schemeClr val="tx2"/>
                </a:solidFill>
              </a:rPr>
              <a:t>49.945.363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Fälle </a:t>
            </a:r>
          </a:p>
          <a:p>
            <a:r>
              <a:rPr lang="de-DE" sz="2400" b="1" dirty="0" smtClean="0">
                <a:solidFill>
                  <a:schemeClr val="tx2"/>
                </a:solidFill>
              </a:rPr>
              <a:t>1.250.275 </a:t>
            </a:r>
            <a:r>
              <a:rPr lang="en-US" sz="2400" b="1" dirty="0" smtClean="0">
                <a:solidFill>
                  <a:schemeClr val="tx2"/>
                </a:solidFill>
              </a:rPr>
              <a:t>Verstorbene </a:t>
            </a:r>
            <a:r>
              <a:rPr lang="en-US" sz="2400" b="1" dirty="0">
                <a:solidFill>
                  <a:schemeClr val="tx2"/>
                </a:solidFill>
                <a:latin typeface="Calibri"/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  <a:latin typeface="Calibri"/>
              </a:rPr>
              <a:t>2,5%)</a:t>
            </a:r>
            <a:endParaRPr lang="en-US" sz="2400" b="1" dirty="0">
              <a:solidFill>
                <a:schemeClr val="tx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08.11.2020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11272"/>
              </p:ext>
            </p:extLst>
          </p:nvPr>
        </p:nvGraphicFramePr>
        <p:xfrm>
          <a:off x="110666" y="1744702"/>
          <a:ext cx="8925830" cy="4726033"/>
        </p:xfrm>
        <a:graphic>
          <a:graphicData uri="http://schemas.openxmlformats.org/drawingml/2006/table">
            <a:tbl>
              <a:tblPr firstRow="1" firstCol="1" bandRow="1"/>
              <a:tblGrid>
                <a:gridCol w="15090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798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Ew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CFR %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56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9.860.958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734.597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33,65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223,24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125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Frankreich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1.748.705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384.080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38,09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573,14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8.507.754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323.672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23,69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Italien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902.490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223.060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369,55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Großbritannien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1.171.441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159.781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239,74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Polen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521.640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158.909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31,56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418,48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1.328.832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143.154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304,99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113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Russische Föderation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1.753.836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135.720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179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Deutschland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658.505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125.575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151,26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953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Tschechien</a:t>
                      </a:r>
                      <a:endParaRPr lang="de-DE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411.220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76.118</a:t>
                      </a:r>
                      <a:endParaRPr lang="de-DE" sz="1800" b="0" i="0" u="none" strike="noStrike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-9,71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714,74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8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1" y="484763"/>
            <a:ext cx="7575457" cy="3088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0" y="6669360"/>
            <a:ext cx="1913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i="1" dirty="0">
                <a:solidFill>
                  <a:prstClr val="black"/>
                </a:solidFill>
              </a:rPr>
              <a:t>Quelle: ECDC, Stand: </a:t>
            </a:r>
            <a:r>
              <a:rPr lang="de-DE" sz="1000" i="1" dirty="0" smtClean="0">
                <a:solidFill>
                  <a:prstClr val="black"/>
                </a:solidFill>
              </a:rPr>
              <a:t>08.11.2020</a:t>
            </a:r>
            <a:endParaRPr lang="de-DE" sz="10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837492" y="3901431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Amerika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5682208" y="37170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Asien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138815" y="39044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Afrika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721678"/>
              </p:ext>
            </p:extLst>
          </p:nvPr>
        </p:nvGraphicFramePr>
        <p:xfrm>
          <a:off x="46726" y="4189463"/>
          <a:ext cx="1428930" cy="1070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892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9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Marokko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364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Kap</a:t>
                      </a:r>
                      <a:r>
                        <a:rPr lang="de-DE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Ve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rde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90,56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Botswana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51,79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96168"/>
              </p:ext>
            </p:extLst>
          </p:nvPr>
        </p:nvGraphicFramePr>
        <p:xfrm>
          <a:off x="1758574" y="4189463"/>
          <a:ext cx="1805314" cy="213280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52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44412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223,24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156,15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Sint Maarten 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126,64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115,58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71,49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632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Kanada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68,28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133075"/>
              </p:ext>
            </p:extLst>
          </p:nvPr>
        </p:nvGraphicFramePr>
        <p:xfrm>
          <a:off x="3696072" y="4189463"/>
          <a:ext cx="1524000" cy="9525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38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Cura</a:t>
                      </a:r>
                      <a:r>
                        <a:rPr lang="de-DE" sz="1050" i="0" dirty="0" smtClean="0">
                          <a:latin typeface="+mn-lt"/>
                        </a:rPr>
                        <a:t>ç</a:t>
                      </a:r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ao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106547"/>
              </p:ext>
            </p:extLst>
          </p:nvPr>
        </p:nvGraphicFramePr>
        <p:xfrm>
          <a:off x="5496272" y="3985070"/>
          <a:ext cx="1382713" cy="28365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6207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4409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Jordanien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318,71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173,13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125,48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VAE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Nepal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73,03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72,94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57,07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Kirgisistan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52,62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51,45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088966"/>
              </p:ext>
            </p:extLst>
          </p:nvPr>
        </p:nvGraphicFramePr>
        <p:xfrm>
          <a:off x="46726" y="5711052"/>
          <a:ext cx="1428930" cy="6769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207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7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Französisch Polynesien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978,57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252,85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5101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Ozeanien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1259632" y="3481263"/>
            <a:ext cx="603275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85 </a:t>
            </a:r>
            <a:r>
              <a:rPr lang="de-DE" sz="1400" b="1" dirty="0"/>
              <a:t>Länder/Territorien mit einer 7-Tages-Inzidenz &gt; 50 Fälle / 100.000 Ew.</a:t>
            </a:r>
          </a:p>
        </p:txBody>
      </p:sp>
      <p:cxnSp>
        <p:nvCxnSpPr>
          <p:cNvPr id="22" name="Gerade Verbindung 21"/>
          <p:cNvCxnSpPr/>
          <p:nvPr/>
        </p:nvCxnSpPr>
        <p:spPr>
          <a:xfrm>
            <a:off x="0" y="476672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17" name="Textfeld 16"/>
          <p:cNvSpPr txBox="1"/>
          <p:nvPr/>
        </p:nvSpPr>
        <p:spPr>
          <a:xfrm>
            <a:off x="7694978" y="2741562"/>
            <a:ext cx="128657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Europa </a:t>
            </a:r>
            <a:r>
              <a:rPr lang="de-DE" sz="1100" b="1" dirty="0"/>
              <a:t>(nicht EU/EWR/UK/CH)</a:t>
            </a:r>
            <a:endParaRPr lang="de-DE" sz="1600" b="1" dirty="0"/>
          </a:p>
        </p:txBody>
      </p:sp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369339"/>
              </p:ext>
            </p:extLst>
          </p:nvPr>
        </p:nvGraphicFramePr>
        <p:xfrm>
          <a:off x="7400835" y="3271981"/>
          <a:ext cx="1707669" cy="354139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595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739,07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649,01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479,08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425,99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374,79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Nordmazedonien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347,11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Bosnien und Herzegowina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336,93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Marino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333,79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Gibraltar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261,08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567334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Kosovo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199,22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139,37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Albanien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Russische Föderation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Aserbaidschan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Weißrussland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Jersey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065" y="836712"/>
            <a:ext cx="5443491" cy="4476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el 4"/>
          <p:cNvSpPr txBox="1">
            <a:spLocks/>
          </p:cNvSpPr>
          <p:nvPr/>
        </p:nvSpPr>
        <p:spPr>
          <a:xfrm>
            <a:off x="179512" y="44624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de-DE" sz="2400" dirty="0"/>
              <a:t>7-Tages-Inzidenz pro 100.000 Einwohner – EU/EWR/UK/CH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>
                <a:solidFill>
                  <a:prstClr val="black"/>
                </a:solidFill>
              </a:rPr>
              <a:t>Quelle: ECDC, Stand: </a:t>
            </a:r>
            <a:r>
              <a:rPr lang="de-DE" sz="1400" i="1" dirty="0" smtClean="0">
                <a:solidFill>
                  <a:prstClr val="black"/>
                </a:solidFill>
              </a:rPr>
              <a:t>08.11.2020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11560" y="332656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/>
              <a:t>Europa </a:t>
            </a:r>
            <a:r>
              <a:rPr lang="de-DE" sz="1400" b="1" dirty="0"/>
              <a:t>(EU/EWR/UK/CH</a:t>
            </a:r>
            <a:r>
              <a:rPr lang="de-DE" sz="1100" b="1" dirty="0"/>
              <a:t>)</a:t>
            </a:r>
            <a:endParaRPr lang="de-DE" sz="1600" b="1" dirty="0"/>
          </a:p>
        </p:txBody>
      </p:sp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83899"/>
              </p:ext>
            </p:extLst>
          </p:nvPr>
        </p:nvGraphicFramePr>
        <p:xfrm>
          <a:off x="323528" y="742628"/>
          <a:ext cx="2808312" cy="607074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6561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Luxemburg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740,84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Tschechien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714,74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Liechtenstein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604,51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Schweiz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672,15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573,14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Slowenien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478,83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11973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Österreich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418,48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Belgien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398,23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41908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Kroatien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9152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Italien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313,93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Ungarn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311,24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Bulgarien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309,16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Niederlande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307,54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304,99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Slowakei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293,61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Rumänien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286,69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Litauen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282,55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Großbritannien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239,74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Zypern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171,82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Deutschland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151,26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Griechenland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145,07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Schweden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141,04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Dänemark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103,44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Norwegen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="" xmlns:a16="http://schemas.microsoft.com/office/drawing/2014/main" id="{315E3D9A-CA3C-4D17-8DDD-A555F60D7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0859"/>
              </p:ext>
            </p:extLst>
          </p:nvPr>
        </p:nvGraphicFramePr>
        <p:xfrm>
          <a:off x="3203848" y="1916832"/>
          <a:ext cx="1872208" cy="4133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Land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dirty="0">
                          <a:effectLst/>
                          <a:latin typeface="+mn-lt"/>
                        </a:rPr>
                        <a:t>Inzidenz 7T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Finnland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23,05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446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980728"/>
            <a:ext cx="8525524" cy="5400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Afrika: </a:t>
            </a:r>
            <a:r>
              <a:rPr lang="de-DE" sz="1400" dirty="0"/>
              <a:t>2,2% der neuen Fälle und 3,6% der Todesfälle der vergangenen 7  </a:t>
            </a:r>
            <a:r>
              <a:rPr lang="de-DE" sz="1400" dirty="0" smtClean="0"/>
              <a:t>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Top 5 Ländern (neue Fälle in den letzten 7 Tagen): Marokko, Südafrika, Tunesien, Kenia und Libyen</a:t>
            </a:r>
            <a:endParaRPr lang="de-DE" sz="1400" dirty="0"/>
          </a:p>
          <a:p>
            <a:pPr lvl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Amerika</a:t>
            </a:r>
            <a:r>
              <a:rPr lang="de-DE" sz="1400" b="1" dirty="0" smtClean="0"/>
              <a:t>:</a:t>
            </a:r>
            <a:r>
              <a:rPr lang="de-DE" sz="1400" dirty="0" smtClean="0"/>
              <a:t> </a:t>
            </a:r>
            <a:r>
              <a:rPr lang="de-DE" sz="1400" dirty="0" smtClean="0"/>
              <a:t>28</a:t>
            </a:r>
            <a:r>
              <a:rPr lang="de-DE" sz="1400" dirty="0"/>
              <a:t>% der neuen Fälle und </a:t>
            </a:r>
            <a:r>
              <a:rPr lang="de-DE" sz="1400" dirty="0" smtClean="0"/>
              <a:t>30,2% </a:t>
            </a:r>
            <a:r>
              <a:rPr lang="de-DE" sz="1400" dirty="0"/>
              <a:t>der Todesfälle der vergangenen 7 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Negative Trends in vielen Ländern in Südamerika, vor allem in Brasilien (-64,9%)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Weiterhin Anstiege in Kanada und in den USA</a:t>
            </a:r>
            <a:endParaRPr lang="de-DE" sz="1400" dirty="0"/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de-DE" sz="1400" b="1" dirty="0" smtClean="0"/>
              <a:t>Asien</a:t>
            </a:r>
            <a:r>
              <a:rPr lang="de-DE" sz="1400" b="1" dirty="0" smtClean="0"/>
              <a:t>: </a:t>
            </a:r>
            <a:r>
              <a:rPr lang="de-DE" sz="1400" dirty="0" smtClean="0"/>
              <a:t>16,3% </a:t>
            </a:r>
            <a:r>
              <a:rPr lang="de-DE" sz="1400" dirty="0"/>
              <a:t>der neuen Fälle und </a:t>
            </a:r>
            <a:r>
              <a:rPr lang="de-DE" sz="1400" dirty="0" smtClean="0"/>
              <a:t>19,5% </a:t>
            </a:r>
            <a:r>
              <a:rPr lang="de-DE" sz="1400" dirty="0"/>
              <a:t>der Todesfälle der vergangenen 7 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China hat aus Deutschland (Bremen) importierte Schweinshaxe </a:t>
            </a:r>
            <a:r>
              <a:rPr lang="de-DE" sz="1400" dirty="0"/>
              <a:t>a</a:t>
            </a:r>
            <a:r>
              <a:rPr lang="de-DE" sz="1400" dirty="0" smtClean="0"/>
              <a:t>us Auslöser für einen neuen SARs-CoV-2-Fall in Tianjin ausgemacht.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400" dirty="0" smtClean="0"/>
              <a:t>Virus-Spuren wurden an der Verpackung entdeckt; Der Schweinefleisch wurde auch in eine weitere Stadt gesendet (</a:t>
            </a:r>
            <a:r>
              <a:rPr lang="de-DE" sz="1400" dirty="0" smtClean="0"/>
              <a:t>Dezhou</a:t>
            </a:r>
            <a:r>
              <a:rPr lang="de-DE" sz="1400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Courier New" panose="02070309020205020404" pitchFamily="49" charset="0"/>
              <a:buChar char="o"/>
            </a:pPr>
            <a:r>
              <a:rPr lang="de-DE" sz="1400" dirty="0" smtClean="0"/>
              <a:t>Ein Mitarbeiter in einem Kühlhaus hat positiv getestet. 8 enge Kontakte zum Fall wurden unter Quarantäne gestellt. </a:t>
            </a: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Europa</a:t>
            </a:r>
            <a:r>
              <a:rPr lang="de-DE" sz="1400" b="1" dirty="0" smtClean="0"/>
              <a:t>: </a:t>
            </a:r>
            <a:r>
              <a:rPr lang="de-DE" sz="1400" dirty="0" smtClean="0"/>
              <a:t>Weiterhin starke Zunahme </a:t>
            </a:r>
            <a:r>
              <a:rPr lang="de-DE" sz="1400" dirty="0"/>
              <a:t>neuer Fälle </a:t>
            </a:r>
            <a:r>
              <a:rPr lang="de-DE" sz="1400" dirty="0" smtClean="0"/>
              <a:t> </a:t>
            </a:r>
            <a:endParaRPr lang="de-DE" sz="14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Innerhalb </a:t>
            </a:r>
            <a:r>
              <a:rPr lang="de-DE" sz="1400" dirty="0" smtClean="0"/>
              <a:t>der EU/EWR/GB/CH: nur noch Finnland mit einer 7-Tages-Inzidenz &lt; 50 Neuinfektionen / 100.000 Ew</a:t>
            </a:r>
            <a:endParaRPr lang="de-DE" sz="1400" b="1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b="1" dirty="0" smtClean="0"/>
              <a:t>Ozeanien: </a:t>
            </a:r>
            <a:r>
              <a:rPr lang="de-DE" sz="1400" dirty="0" smtClean="0"/>
              <a:t>0,09</a:t>
            </a:r>
            <a:r>
              <a:rPr lang="de-DE" sz="1400" dirty="0"/>
              <a:t>% der neuen Fälle und 0,04% der Todesfälle der vergangenen 7  Tagen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/>
              <a:t>Französisch Polynesien und Guam </a:t>
            </a:r>
            <a:r>
              <a:rPr lang="de-DE" sz="1400" dirty="0" smtClean="0"/>
              <a:t>haben weiterhin </a:t>
            </a:r>
            <a:r>
              <a:rPr lang="de-DE" sz="1400" dirty="0"/>
              <a:t>die meisten neuen Fälle der vergangenen 7 </a:t>
            </a:r>
            <a:r>
              <a:rPr lang="de-DE" sz="1400" dirty="0" smtClean="0"/>
              <a:t>Tagen gemeldet.</a:t>
            </a:r>
            <a:endParaRPr lang="de-DE" sz="1400" dirty="0"/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Zusammenfassung und News 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6338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980728"/>
            <a:ext cx="8525524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Mehrere Informationen sind dazu gekommen : WHO EIS, WHO DON, WHO Rapid </a:t>
            </a:r>
            <a:r>
              <a:rPr lang="de-DE" sz="1400" dirty="0" err="1" smtClean="0"/>
              <a:t>Risk</a:t>
            </a:r>
            <a:r>
              <a:rPr lang="de-DE" sz="1400" dirty="0" smtClean="0"/>
              <a:t> Assessment (noch </a:t>
            </a:r>
            <a:r>
              <a:rPr lang="de-DE" sz="1400" dirty="0" err="1" smtClean="0"/>
              <a:t>confidential</a:t>
            </a:r>
            <a:r>
              <a:rPr lang="de-DE" sz="1400" dirty="0" smtClean="0"/>
              <a:t>), Risikobewertung von Dänemark (</a:t>
            </a:r>
            <a:r>
              <a:rPr lang="de-DE" sz="1400" dirty="0" err="1" smtClean="0"/>
              <a:t>Statens</a:t>
            </a:r>
            <a:r>
              <a:rPr lang="de-DE" sz="1400" dirty="0" smtClean="0"/>
              <a:t> Serum Institut)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r>
              <a:rPr lang="de-DE" sz="1400" dirty="0" smtClean="0"/>
              <a:t>Seit Juni wurden 214 Fälle mit Nerze-assoziierten Varianten, 12 davon mit einer „</a:t>
            </a:r>
            <a:r>
              <a:rPr lang="de-DE" sz="1400" dirty="0" smtClean="0"/>
              <a:t>unique</a:t>
            </a:r>
            <a:r>
              <a:rPr lang="de-DE" sz="1400" dirty="0" smtClean="0"/>
              <a:t>“ Variante, identifiziert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Symbol" panose="05050102010706020507" pitchFamily="18" charset="2"/>
              <a:buChar char="-"/>
            </a:pPr>
            <a:r>
              <a:rPr lang="de-DE" sz="1400" dirty="0" smtClean="0"/>
              <a:t>Alle 12 Fälle mit der „</a:t>
            </a:r>
            <a:r>
              <a:rPr lang="de-DE" sz="1400" dirty="0" smtClean="0"/>
              <a:t>unique</a:t>
            </a:r>
            <a:r>
              <a:rPr lang="de-DE" sz="1400" dirty="0" smtClean="0"/>
              <a:t>“ Variante wurden in Nordjütland in September identifiziert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Altersverteilung 7 – 97 Jahre; 8 Fälle hatten eine Verbindung mit den Betrieben und 4 waren lokale Fälle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Vorläufige „</a:t>
            </a:r>
            <a:r>
              <a:rPr lang="de-DE" sz="1400" dirty="0" smtClean="0"/>
              <a:t>observations</a:t>
            </a:r>
            <a:r>
              <a:rPr lang="de-DE" sz="1400" dirty="0" smtClean="0"/>
              <a:t>“ zeigen, dass der klinischen Verlauf,  das Schweregrad sowie die Übertragung ähnlich ist wie andere schon zirkulierende Viren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Vorläufige Ergebnisse zeigen, dass die Variante eine „</a:t>
            </a:r>
            <a:r>
              <a:rPr lang="en-US" sz="1400" dirty="0" smtClean="0"/>
              <a:t>moderately </a:t>
            </a:r>
            <a:r>
              <a:rPr lang="en-US" sz="1400" dirty="0"/>
              <a:t>decreased sensitivity to neutralizing </a:t>
            </a:r>
            <a:r>
              <a:rPr lang="en-US" sz="1400" dirty="0" smtClean="0"/>
              <a:t>antibodies” hat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400" dirty="0" smtClean="0"/>
              <a:t>Bisher</a:t>
            </a:r>
            <a:r>
              <a:rPr lang="en-US" sz="1400" dirty="0" smtClean="0"/>
              <a:t> </a:t>
            </a:r>
            <a:r>
              <a:rPr lang="en-US" sz="1400" dirty="0" smtClean="0"/>
              <a:t>haben</a:t>
            </a:r>
            <a:r>
              <a:rPr lang="en-US" sz="1400" dirty="0" smtClean="0"/>
              <a:t> 6 </a:t>
            </a:r>
            <a:r>
              <a:rPr lang="en-US" sz="1400" dirty="0" smtClean="0"/>
              <a:t>Länder</a:t>
            </a:r>
            <a:r>
              <a:rPr lang="en-US" sz="1400" dirty="0" smtClean="0"/>
              <a:t> </a:t>
            </a:r>
            <a:r>
              <a:rPr lang="de-DE" sz="1400" dirty="0" smtClean="0"/>
              <a:t>Nerze-assoziierte-Fälle gemeldet: Dänemark, Italien, die Niederlande, Spanien und Schweden 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Maßnahmen in Dänemark: Alle Nerzen im Land notgeschlachtet, </a:t>
            </a:r>
            <a:r>
              <a:rPr lang="de-DE" sz="1400" dirty="0" smtClean="0"/>
              <a:t>Mass</a:t>
            </a:r>
            <a:r>
              <a:rPr lang="de-DE" sz="1400" dirty="0" smtClean="0"/>
              <a:t> </a:t>
            </a:r>
            <a:r>
              <a:rPr lang="de-DE" sz="1400" dirty="0" smtClean="0"/>
              <a:t>testing</a:t>
            </a:r>
            <a:r>
              <a:rPr lang="de-DE" sz="1400" dirty="0" smtClean="0"/>
              <a:t> (PCR) in Nordjütland, </a:t>
            </a:r>
            <a:r>
              <a:rPr lang="de-DE" sz="1400" dirty="0"/>
              <a:t>erhöhte Sequenzierung des Virus sowie Teilung der </a:t>
            </a:r>
            <a:r>
              <a:rPr lang="de-DE" sz="1400" dirty="0" smtClean="0"/>
              <a:t>Ergebnisse, </a:t>
            </a:r>
            <a:r>
              <a:rPr lang="de-DE" sz="1400" dirty="0" smtClean="0"/>
              <a:t>Lockdown</a:t>
            </a:r>
            <a:r>
              <a:rPr lang="de-DE" sz="1400" dirty="0" smtClean="0"/>
              <a:t> in Nordjütland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WHO Risikobewertung, DON: mehrere Informationen werden gebraucht um die Implikationen zu verstehen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WHO Risikobewertung (</a:t>
            </a:r>
            <a:r>
              <a:rPr lang="de-DE" sz="1400" dirty="0" err="1" smtClean="0"/>
              <a:t>confidential</a:t>
            </a:r>
            <a:r>
              <a:rPr lang="de-DE" sz="1400" dirty="0" smtClean="0"/>
              <a:t>): “</a:t>
            </a:r>
            <a:r>
              <a:rPr lang="en-US" sz="1400" dirty="0" smtClean="0"/>
              <a:t> </a:t>
            </a:r>
            <a:r>
              <a:rPr lang="en-US" sz="1400" dirty="0"/>
              <a:t>the national risk is assessed as high, the regional risk as moderate, and global risk as low for the SARS-CoV-2 mink-associated variant strain</a:t>
            </a:r>
            <a:r>
              <a:rPr lang="en-US" sz="1400" dirty="0" smtClean="0"/>
              <a:t>.”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400" dirty="0" err="1" smtClean="0"/>
              <a:t>Dänemark</a:t>
            </a:r>
            <a:r>
              <a:rPr lang="en-US" sz="1400" dirty="0" smtClean="0"/>
              <a:t>, </a:t>
            </a:r>
            <a:r>
              <a:rPr lang="en-US" sz="1400" dirty="0" err="1" smtClean="0"/>
              <a:t>Risikobewertung</a:t>
            </a:r>
            <a:r>
              <a:rPr lang="en-US" sz="1400" dirty="0" smtClean="0"/>
              <a:t> (03.11.): </a:t>
            </a:r>
            <a:r>
              <a:rPr lang="en-US" sz="1400" dirty="0" err="1" smtClean="0"/>
              <a:t>hohes</a:t>
            </a:r>
            <a:r>
              <a:rPr lang="en-US" sz="1400" dirty="0" smtClean="0"/>
              <a:t> </a:t>
            </a:r>
            <a:r>
              <a:rPr lang="en-US" sz="1400" dirty="0" err="1" smtClean="0"/>
              <a:t>Risiko</a:t>
            </a:r>
            <a:r>
              <a:rPr lang="en-US" sz="1400" dirty="0" smtClean="0"/>
              <a:t>, </a:t>
            </a:r>
            <a:r>
              <a:rPr lang="en-US" sz="1400" dirty="0" err="1" smtClean="0"/>
              <a:t>wenn</a:t>
            </a:r>
            <a:r>
              <a:rPr lang="en-US" sz="1400" dirty="0" smtClean="0"/>
              <a:t> die </a:t>
            </a:r>
            <a:r>
              <a:rPr lang="en-US" sz="1400" dirty="0" err="1" smtClean="0"/>
              <a:t>Nerzenproducktion</a:t>
            </a:r>
            <a:r>
              <a:rPr lang="en-US" sz="1400" dirty="0" smtClean="0"/>
              <a:t> </a:t>
            </a:r>
            <a:r>
              <a:rPr lang="en-US" sz="1400" dirty="0" err="1" smtClean="0"/>
              <a:t>wie</a:t>
            </a:r>
            <a:r>
              <a:rPr lang="en-US" sz="1400" dirty="0" smtClean="0"/>
              <a:t> </a:t>
            </a:r>
            <a:r>
              <a:rPr lang="en-US" sz="1400" dirty="0" err="1" smtClean="0"/>
              <a:t>bisher</a:t>
            </a:r>
            <a:r>
              <a:rPr lang="en-US" sz="1400" dirty="0" smtClean="0"/>
              <a:t> </a:t>
            </a:r>
            <a:r>
              <a:rPr lang="en-US" sz="1400" dirty="0" err="1" smtClean="0"/>
              <a:t>weitergeht</a:t>
            </a:r>
            <a:r>
              <a:rPr lang="en-US" sz="1400" dirty="0" smtClean="0"/>
              <a:t>  </a:t>
            </a:r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files.ssi.dk/Risikovurdering-human-sundhed-ved-fortsat-minkavl-03112020</a:t>
            </a:r>
            <a:endParaRPr lang="en-US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de-DE" sz="1400" dirty="0" smtClean="0"/>
              <a:t>ECDC wird am 12.11. ein Rapid </a:t>
            </a:r>
            <a:r>
              <a:rPr lang="de-DE" sz="1400" dirty="0" smtClean="0"/>
              <a:t>Risk</a:t>
            </a:r>
            <a:r>
              <a:rPr lang="de-DE" sz="1400" dirty="0" smtClean="0"/>
              <a:t> Assessment dazu veröffentlichen</a:t>
            </a: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</a:pPr>
            <a:endParaRPr lang="de-DE" sz="14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None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" panose="05000000000000000000" pitchFamily="2" charset="2"/>
              <a:buChar char="§"/>
            </a:pPr>
            <a:endParaRPr lang="de-DE" sz="1400" dirty="0"/>
          </a:p>
        </p:txBody>
      </p:sp>
      <p:sp>
        <p:nvSpPr>
          <p:cNvPr id="4" name="Titel 4"/>
          <p:cNvSpPr txBox="1">
            <a:spLocks/>
          </p:cNvSpPr>
          <p:nvPr/>
        </p:nvSpPr>
        <p:spPr>
          <a:xfrm>
            <a:off x="180000" y="33120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Update: SARS-CoV-2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Dänemark (Nerzen) 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8911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863</Words>
  <Application>Microsoft Office PowerPoint</Application>
  <PresentationFormat>Bildschirmpräsentation (4:3)</PresentationFormat>
  <Paragraphs>336</Paragraphs>
  <Slides>5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McFarland, Sarah</cp:lastModifiedBy>
  <cp:revision>1220</cp:revision>
  <dcterms:created xsi:type="dcterms:W3CDTF">2020-04-16T05:25:18Z</dcterms:created>
  <dcterms:modified xsi:type="dcterms:W3CDTF">2020-11-09T11:45:32Z</dcterms:modified>
</cp:coreProperties>
</file>