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5" r:id="rId3"/>
    <p:sldId id="266" r:id="rId4"/>
    <p:sldId id="269" r:id="rId5"/>
    <p:sldId id="270" r:id="rId6"/>
    <p:sldId id="273" r:id="rId7"/>
    <p:sldId id="274" r:id="rId8"/>
    <p:sldId id="276" r:id="rId9"/>
    <p:sldId id="277" r:id="rId10"/>
    <p:sldId id="275" r:id="rId11"/>
    <p:sldId id="280" r:id="rId12"/>
    <p:sldId id="279" r:id="rId1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7529" autoAdjust="0"/>
  </p:normalViewPr>
  <p:slideViewPr>
    <p:cSldViewPr snapToGrid="0" snapToObjects="1">
      <p:cViewPr varScale="1">
        <p:scale>
          <a:sx n="151" d="100"/>
          <a:sy n="151" d="100"/>
        </p:scale>
        <p:origin x="65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geschätzte ARE in KW 44:</a:t>
            </a:r>
          </a:p>
          <a:p>
            <a:r>
              <a:rPr lang="de-DE" b="0" dirty="0"/>
              <a:t>0-5 Jahre:	464.000 ARE (9.800/100.000), davon </a:t>
            </a:r>
            <a:r>
              <a:rPr lang="de-DE" b="0" baseline="0" dirty="0"/>
              <a:t>16% mit Arztbesuch = ca. 74.000 mit Arztbesuch wegen ARE</a:t>
            </a:r>
            <a:endParaRPr lang="de-DE" b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/>
              <a:t>6-10 Jahre:	  89.000</a:t>
            </a:r>
            <a:r>
              <a:rPr lang="de-DE" b="0" baseline="0" dirty="0"/>
              <a:t> ARE (2.400/</a:t>
            </a:r>
            <a:r>
              <a:rPr lang="de-DE" b="0" dirty="0"/>
              <a:t>100.000</a:t>
            </a:r>
            <a:r>
              <a:rPr lang="de-DE" b="0" baseline="0" dirty="0"/>
              <a:t>), davon 7% mit Arztbesuch  =  ca.  6.200 </a:t>
            </a:r>
            <a:r>
              <a:rPr lang="de-DE" b="0" dirty="0"/>
              <a:t>mit</a:t>
            </a:r>
            <a:r>
              <a:rPr lang="de-DE" b="0" baseline="0" dirty="0"/>
              <a:t> Arztbesuch wegen ARE</a:t>
            </a:r>
          </a:p>
          <a:p>
            <a:r>
              <a:rPr lang="de-DE" b="0" dirty="0"/>
              <a:t>11-14 Jahre: </a:t>
            </a:r>
            <a:r>
              <a:rPr lang="de-DE" b="0" baseline="0" dirty="0"/>
              <a:t>  98</a:t>
            </a:r>
            <a:r>
              <a:rPr lang="de-DE" b="0" dirty="0"/>
              <a:t>.000 ARE (3.300/100.000),</a:t>
            </a:r>
            <a:r>
              <a:rPr lang="de-DE" b="0" baseline="0" dirty="0"/>
              <a:t> </a:t>
            </a:r>
            <a:r>
              <a:rPr lang="de-DE" b="0" dirty="0"/>
              <a:t>davon 13% mit Arztbesuch = ca. 13.000 mit</a:t>
            </a:r>
            <a:r>
              <a:rPr lang="de-DE" b="0" baseline="0" dirty="0"/>
              <a:t> Arztbesuch wegen ARE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Dargestellt</a:t>
            </a:r>
            <a:r>
              <a:rPr lang="de-DE" baseline="0" dirty="0"/>
              <a:t> nach Erkrankungswoche, ersatzweise Meldewoche; daher die abgeflachten Kurven in KW45; Meldezahlen steigen nach Meldewoche weiter an</a:t>
            </a:r>
          </a:p>
          <a:p>
            <a:r>
              <a:rPr lang="de-DE" dirty="0"/>
              <a:t>AG	 	n (gesamt)	n (KW 45)	% KW 45</a:t>
            </a:r>
            <a:r>
              <a:rPr lang="de-DE" baseline="0" dirty="0"/>
              <a:t> 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15.786		2.482		2,6%		5,7%</a:t>
            </a:r>
          </a:p>
          <a:p>
            <a:r>
              <a:rPr lang="de-DE" dirty="0"/>
              <a:t>6-10:   	16.500 	2.880		3,1%		4,4%</a:t>
            </a:r>
          </a:p>
          <a:p>
            <a:r>
              <a:rPr lang="de-DE" dirty="0"/>
              <a:t>11-14: 	18.532	3.054		3,2%		3,6%</a:t>
            </a:r>
          </a:p>
          <a:p>
            <a:r>
              <a:rPr lang="de-DE" dirty="0"/>
              <a:t>15-20: 	51.893	8.016		8,5%		5,8%</a:t>
            </a:r>
          </a:p>
          <a:p>
            <a:endParaRPr lang="de-DE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38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25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6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KW41 = 15%, KW42 = 59%, KW43 = 57%, KW44 = 21%, KW45 = 16%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 neue Ausbrüche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Ausbrüche in KW 44/45: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 KW 44/45: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Fälle  (Median gesamt: 4 Fälle)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44/45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HH, Hamburg, 23 Fälle: 14 (0-5), 5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(6-10), 4 (15+)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BB, Oberhavel, 20 Fälle: 4 (0-5), 16 (15+)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mehrere Erzieher symptomatisch; nach jetzigem Erkenntnisstand 6 Erzieherinnen am 29.10. erkrankt, Kapazität: 161 Kinder, 24 Erzieher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SH, Nordfriesland, 15 Fälle: 10 (0-5), 1 (6-10), 4 (15+)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Ausbrüche im privaten Haushalt sind verknüpft mit jeweils 1-2 Fällen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KW41 = 15%, KW42 = 59%, KW43 = 57%, KW 44 = 21%, KW 45 = 16%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 neue Ausbrüche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 Ausbrüche in KW 44/45: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Median in KW44/45 = 3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Fälle (Median gesamt = 3 Fälle)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Größte Geschehen KW 44/45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MV,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Vorpommern-Rügen, 9 Fälle: 8 (11-14), 1 (15-20)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Integrierte Gesamtschule, 5 Klassen (Stufe 6, 10, 11 und 12) sowie mehrere Lehrer in Quarantäne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SH, Nordfriesland, 7 Fälle: 6 (6-10), 1 (21+)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Grundschule komplett geschlossen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BY,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Erdingen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6 Fälle: 6 (15-20)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09.11.2020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09.11.2020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09.11.2020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199" y="680315"/>
            <a:ext cx="8203997" cy="532535"/>
          </a:xfrm>
        </p:spPr>
        <p:txBody>
          <a:bodyPr>
            <a:normAutofit fontScale="92500" lnSpcReduction="20000"/>
          </a:bodyPr>
          <a:lstStyle/>
          <a:p>
            <a:r>
              <a:rPr lang="de-DE" sz="1400" dirty="0"/>
              <a:t>Angaben liegen bei 5.831 von 12.760 (46%) Kindern im Alter von </a:t>
            </a:r>
            <a:r>
              <a:rPr lang="de-DE" sz="1400" b="1" dirty="0"/>
              <a:t>1 bis 5 Jahren </a:t>
            </a:r>
            <a:r>
              <a:rPr lang="de-DE" sz="1400" dirty="0"/>
              <a:t>vor</a:t>
            </a:r>
          </a:p>
          <a:p>
            <a:pPr lvl="1"/>
            <a:r>
              <a:rPr lang="de-DE" sz="1200" dirty="0"/>
              <a:t>davon wurden insgesamt 2.544 (44%) gemäß § 33 betreut</a:t>
            </a:r>
          </a:p>
          <a:p>
            <a:pPr lvl="1"/>
            <a:r>
              <a:rPr lang="de-DE" sz="1200" dirty="0"/>
              <a:t>in KW 45 hatten 57% der 1-5-Jährigen und 67% der 3-5-Jährigen eine Betreuung gemäß §33 angegeben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17044"/>
            <a:ext cx="7983646" cy="56327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Betreuung in einer Einrichtung gemäß § 33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1" y="1399224"/>
            <a:ext cx="5885760" cy="349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1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222 Ausbrüche in Kindergärten/Horte (&gt;= 2 Fälle) angelegt</a:t>
            </a:r>
          </a:p>
          <a:p>
            <a:pPr lvl="1"/>
            <a:r>
              <a:rPr lang="de-DE" sz="1200" dirty="0"/>
              <a:t>176 (79%) Ausbrüche inkl. mit Fällen &lt; 15 Jahren, 38% (412/1.076) der Fälle sind 0 - 5 Jahre alt</a:t>
            </a:r>
          </a:p>
          <a:p>
            <a:pPr lvl="1"/>
            <a:r>
              <a:rPr lang="de-DE" sz="1200" dirty="0"/>
              <a:t>46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" y="1486895"/>
            <a:ext cx="9032163" cy="28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7200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379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Ausbrüche in Schulen angelegt (&gt;= 2 Fälle, 0-5 Jahre ausgeschlossen) </a:t>
            </a:r>
          </a:p>
          <a:p>
            <a:pPr lvl="1"/>
            <a:r>
              <a:rPr lang="de-DE" sz="1200" dirty="0"/>
              <a:t>340 (90%) Ausbrüche inkl. mit Fällen &lt; 21 Jahren, 12% (6-10J.), 26% (11-14J.), 35% (15-20J.), 27% (21+)</a:t>
            </a:r>
          </a:p>
          <a:p>
            <a:pPr lvl="1"/>
            <a:r>
              <a:rPr lang="de-DE" sz="1200" dirty="0"/>
              <a:t>39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" y="1429051"/>
            <a:ext cx="9040633" cy="32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03.11.2020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87" y="551934"/>
            <a:ext cx="6042413" cy="416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05" y="939341"/>
            <a:ext cx="4524293" cy="311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9" y="939341"/>
            <a:ext cx="4473551" cy="311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373075"/>
            <a:ext cx="6837166" cy="351130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beschriebenen Ausbruch nach Bundesland (1)</a:t>
            </a:r>
            <a:br>
              <a:rPr lang="de-DE" sz="1800" dirty="0"/>
            </a:br>
            <a:endParaRPr lang="de-DE" sz="1800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1" y="724205"/>
            <a:ext cx="8028954" cy="39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44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09.11.2020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6088" y="168890"/>
            <a:ext cx="7983646" cy="555316"/>
          </a:xfrm>
        </p:spPr>
        <p:txBody>
          <a:bodyPr/>
          <a:lstStyle/>
          <a:p>
            <a:r>
              <a:rPr lang="de-DE" sz="1800" dirty="0">
                <a:solidFill>
                  <a:schemeClr val="tx2"/>
                </a:solidFill>
              </a:rPr>
              <a:t>Inzidenz Kinder (0 – 5 Jahre) mit/ohne Bezug zu einem in </a:t>
            </a:r>
            <a:r>
              <a:rPr lang="de-DE" sz="1800" dirty="0" err="1">
                <a:solidFill>
                  <a:schemeClr val="tx2"/>
                </a:solidFill>
              </a:rPr>
              <a:t>SurvNet</a:t>
            </a:r>
            <a:r>
              <a:rPr lang="de-DE" sz="1800" dirty="0">
                <a:solidFill>
                  <a:schemeClr val="tx2"/>
                </a:solidFill>
              </a:rPr>
              <a:t> </a:t>
            </a:r>
            <a:br>
              <a:rPr lang="de-DE" sz="1800" dirty="0">
                <a:solidFill>
                  <a:schemeClr val="tx2"/>
                </a:solidFill>
              </a:rPr>
            </a:br>
            <a:r>
              <a:rPr lang="de-DE" sz="1800" dirty="0">
                <a:solidFill>
                  <a:schemeClr val="tx2"/>
                </a:solidFill>
              </a:rPr>
              <a:t>beschriebenen Ausbruch nach Bundesland (2)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" y="725372"/>
            <a:ext cx="8250002" cy="404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2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718233"/>
          </a:xfrm>
        </p:spPr>
        <p:txBody>
          <a:bodyPr>
            <a:normAutofit lnSpcReduction="10000"/>
          </a:bodyPr>
          <a:lstStyle/>
          <a:p>
            <a:r>
              <a:rPr lang="de-DE" sz="1400" dirty="0"/>
              <a:t>Für 59% der übermittelten Fälle (0 - 5 Jahre) liegen klinische Informationen vor</a:t>
            </a:r>
          </a:p>
          <a:p>
            <a:r>
              <a:rPr lang="de-DE" sz="1400" dirty="0"/>
              <a:t>Für 27% der Kinder wurde nur ein einziges Symptom angegeben</a:t>
            </a:r>
          </a:p>
          <a:p>
            <a:r>
              <a:rPr lang="de-DE" sz="1400" dirty="0"/>
              <a:t>Häufig genannte </a:t>
            </a:r>
            <a:r>
              <a:rPr lang="de-DE" sz="1400" u="sng" dirty="0"/>
              <a:t>Einzelsymptome</a:t>
            </a:r>
            <a:r>
              <a:rPr lang="de-DE" sz="1400" dirty="0"/>
              <a:t>: Fieber (10%), Husten (4,9%), Schnupfen (4,6%), Allg. Symptome (3,7%)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/>
              <a:t>Symptome bei Kindern (1)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394216" y="488189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18052" y="4056526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eingetragen wurde, jedoch kein konkretes Symptom angegeben wurde.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55499"/>
              </p:ext>
            </p:extLst>
          </p:nvPr>
        </p:nvGraphicFramePr>
        <p:xfrm>
          <a:off x="2425247" y="1560226"/>
          <a:ext cx="4122500" cy="35336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61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1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8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1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0-5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11-14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0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kern="1200" dirty="0">
                          <a:effectLst/>
                        </a:rPr>
                        <a:t>Anzahl Fälle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4606" marR="24606" marT="451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15.786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16.500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18.532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de-DE" sz="800" dirty="0">
                        <a:effectLst/>
                        <a:latin typeface="Calibri"/>
                      </a:endParaRPr>
                    </a:p>
                  </a:txBody>
                  <a:tcPr marL="6151" marR="6151" marT="615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kern="1200" dirty="0">
                          <a:effectLst/>
                        </a:rPr>
                        <a:t>Klinische Infos vorhanden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4606" marR="24606" marT="451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9.240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58,5%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9.246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56,0%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10.678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57,6%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64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kern="1200" dirty="0">
                          <a:effectLst/>
                        </a:rPr>
                        <a:t>Fälle  mit Angabe eines einzigen Symptoms</a:t>
                      </a:r>
                      <a:endParaRPr lang="de-DE" sz="8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4606" marR="24606" marT="451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2.467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26,7%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2.236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24,2%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2.579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24,2%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01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Einzelsymptome (Nenner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606" marR="24606" marT="4511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Fieber 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912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533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359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Schnupfen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457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400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507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4,7%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Husten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424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392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421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3,9%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Allgemeine Symptome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343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523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732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6,9%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Symptom unbekannt**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141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135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142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1,3%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Halsschmerzen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83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277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Durchfall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0,4%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Geschmacksverlust*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0,6%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Dyspnoe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0,1%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Pneumonie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Geruchsverlust*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0,3%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ARDS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Tachykardie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Beatmung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Tachypnoe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51" marR="6151" marT="6151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115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457200" y="810639"/>
            <a:ext cx="7983646" cy="1486334"/>
          </a:xfrm>
        </p:spPr>
        <p:txBody>
          <a:bodyPr>
            <a:normAutofit/>
          </a:bodyPr>
          <a:lstStyle/>
          <a:p>
            <a:r>
              <a:rPr lang="de-DE" sz="1400" dirty="0"/>
              <a:t>Für 57 % der Kinder (0 – 5 Jahre) wurde mindestens 1 Symptom angegeben</a:t>
            </a:r>
          </a:p>
          <a:p>
            <a:r>
              <a:rPr lang="de-DE" sz="1400" dirty="0"/>
              <a:t>Häufig genannte Symptome: Fieber (30%), Husten (22%), Schnupfen (20%), Allg. Symptome (17%)</a:t>
            </a:r>
          </a:p>
          <a:p>
            <a:r>
              <a:rPr lang="de-DE" sz="1400" dirty="0"/>
              <a:t>Eine Hospitalisierung lag vor bei: </a:t>
            </a:r>
          </a:p>
          <a:p>
            <a:pPr lvl="1"/>
            <a:r>
              <a:rPr lang="de-DE" sz="1200" dirty="0"/>
              <a:t>0 - 5 Jahre:       504 (4,4%)</a:t>
            </a:r>
          </a:p>
          <a:p>
            <a:pPr lvl="1"/>
            <a:r>
              <a:rPr lang="de-DE" sz="1200" dirty="0"/>
              <a:t>6 - 10 Jahre:     149 (1,3%)</a:t>
            </a:r>
          </a:p>
          <a:p>
            <a:pPr lvl="1"/>
            <a:r>
              <a:rPr lang="de-DE" sz="1200" dirty="0"/>
              <a:t>11 - 14 Jahre:   192 (1,5%)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09.11.2020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152021"/>
            <a:ext cx="7983646" cy="714291"/>
          </a:xfrm>
        </p:spPr>
        <p:txBody>
          <a:bodyPr/>
          <a:lstStyle/>
          <a:p>
            <a:r>
              <a:rPr lang="de-DE" dirty="0"/>
              <a:t>Symptome bei Kindern (2)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70276" y="4873182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09.11.2020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29355" y="3923477"/>
            <a:ext cx="259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* Geruchs- und Geschmacksverlust kann erst seit KW 17 angegeben werden.</a:t>
            </a:r>
            <a:br>
              <a:rPr lang="de-DE" sz="800" dirty="0"/>
            </a:br>
            <a:r>
              <a:rPr lang="de-DE" sz="800" dirty="0"/>
              <a:t>** "Symptom unbekannt" trifft zu, wenn bei „Klinische Informationen vorhanden“ die Angabe  &lt;Ja, mit Symptomatik&gt; eingetragen wurde, jedoch kein konkretes Symptom angegeben wurde.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17520"/>
              </p:ext>
            </p:extLst>
          </p:nvPr>
        </p:nvGraphicFramePr>
        <p:xfrm>
          <a:off x="3648074" y="1359990"/>
          <a:ext cx="4925009" cy="347686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5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6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0-5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6-10 Jahre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11-14 Jahre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Anzahl Fälle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15.786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16.500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18.532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800">
                        <a:effectLst/>
                        <a:latin typeface="Calibri"/>
                      </a:endParaRPr>
                    </a:p>
                  </a:txBody>
                  <a:tcPr marL="5697" marR="5697" marT="569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effectLst/>
                        </a:rPr>
                        <a:t>Klinische Infos vorhanden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9.240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58,5%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9.246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56,0%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10.678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57,6%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>
                          <a:effectLst/>
                        </a:rPr>
                        <a:t>	ohne relevante Symptome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3.939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42,6%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4.467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48,3%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4.074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38,2%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>
                          <a:effectLst/>
                        </a:rPr>
                        <a:t>	1 Symptom </a:t>
                      </a:r>
                      <a:endParaRPr lang="de-DE" sz="8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2.467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26,7%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2.236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24,2%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2.579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24,2%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b="0" dirty="0">
                          <a:effectLst/>
                        </a:rPr>
                        <a:t>	&gt; 1 Symptom</a:t>
                      </a:r>
                      <a:endParaRPr lang="de-DE" sz="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2.834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30,7%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2.543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27,5%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4.025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37,7%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1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800" dirty="0">
                          <a:solidFill>
                            <a:schemeClr val="bg1"/>
                          </a:solidFill>
                          <a:effectLst/>
                        </a:rPr>
                        <a:t>Symptome (Mehrfachnennungen möglich, Nenner = Fälle mit vorhandenen Klinischen Infos)</a:t>
                      </a:r>
                      <a:endParaRPr lang="de-DE" sz="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371" marR="19371" marT="3798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Fieber 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2.721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29,4%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1.868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2.040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19,1%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Husten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2.072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22,4%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1.654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17,9%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2.474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23,2%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Schnupfen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1.865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1.493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2.252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21,1%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Allgemeine Symptome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1.527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1.819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19,7%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2.951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27,6%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Halsschmerzen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641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1.000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1.904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17,8%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Durchfall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395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258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256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Geschmacksverlust*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152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1,6%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182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726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6,8%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Symptom unbekannt**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141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1,5%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135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1,5%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142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1,3%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Geruchsverlust*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161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1,7%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577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5,4%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Dyspnoe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83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0,9%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0,5%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75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0,7%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Pneumonie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0,2%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12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ARDS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10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9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12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Tachykardie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8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0,1%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Tachypnoe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Beatmung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8" marR="3798" marT="3798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0,0%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0,0%</a:t>
                      </a:r>
                      <a:endParaRPr lang="de-DE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7" marR="5697" marT="5697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893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1663</Words>
  <Application>Microsoft Office PowerPoint</Application>
  <PresentationFormat>Bildschirmpräsentation (16:9)</PresentationFormat>
  <Paragraphs>412</Paragraphs>
  <Slides>12</Slides>
  <Notes>8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</vt:lpstr>
      <vt:lpstr>ＭＳ 明朝</vt:lpstr>
      <vt:lpstr>Times New Roman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Inzidenz und Anteil nach Altersgruppe</vt:lpstr>
      <vt:lpstr>Inzidenz Kinder (0 – 5 Jahre) mit/ohne Bezug zu einem in SurvNet beschriebenen Ausbruch nach Bundesland (1) </vt:lpstr>
      <vt:lpstr>Inzidenz Kinder (0 – 5 Jahre) mit/ohne Bezug zu einem in SurvNet  beschriebenen Ausbruch nach Bundesland (2)</vt:lpstr>
      <vt:lpstr>Symptome bei Kindern (1)</vt:lpstr>
      <vt:lpstr>Symptome bei Kindern (2)</vt:lpstr>
      <vt:lpstr>Betreuung in einer Einrichtung gemäß § 33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Tomczyk, Sara</cp:lastModifiedBy>
  <cp:revision>338</cp:revision>
  <dcterms:created xsi:type="dcterms:W3CDTF">2015-11-02T12:29:13Z</dcterms:created>
  <dcterms:modified xsi:type="dcterms:W3CDTF">2020-11-09T10:39:11Z</dcterms:modified>
</cp:coreProperties>
</file>